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9" r:id="rId5"/>
    <p:sldId id="336" r:id="rId6"/>
    <p:sldId id="376" r:id="rId7"/>
    <p:sldId id="382" r:id="rId8"/>
    <p:sldId id="378" r:id="rId9"/>
    <p:sldId id="379" r:id="rId10"/>
    <p:sldId id="384" r:id="rId11"/>
    <p:sldId id="385" r:id="rId12"/>
    <p:sldId id="386" r:id="rId13"/>
    <p:sldId id="383" r:id="rId14"/>
    <p:sldId id="387" r:id="rId1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zzy Jongma" initials="L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3F3F2"/>
    <a:srgbClr val="231F20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09" autoAdjust="0"/>
  </p:normalViewPr>
  <p:slideViewPr>
    <p:cSldViewPr>
      <p:cViewPr varScale="1">
        <p:scale>
          <a:sx n="70" d="100"/>
          <a:sy n="70" d="100"/>
        </p:scale>
        <p:origin x="1531" y="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2EB10-D504-406C-B673-E07718F8C581}" type="datetimeFigureOut">
              <a:rPr lang="nl-NL" smtClean="0"/>
              <a:pPr/>
              <a:t>29-6-2016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9A442-F9C1-4E9A-AE0B-91513A3E58A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6912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ro.europeana.eu/files/Europeana_Professional/Publications/Democratising%20the%25%0b20Rijksmuseum.pdf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cribd.com/doc/73652620/Europeana-White-Paper-2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A442-F9C1-4E9A-AE0B-91513A3E58AA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8643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Joris Pekel (2014).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Democratising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Rijksmuseum : a case-study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Online presentation.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Online: </a:t>
            </a:r>
            <a:r>
              <a:rPr lang="nl-N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http://pro.europeana.eu/files/Europeana_Professional/Publications/Democratising%20the%</a:t>
            </a:r>
            <a:br>
              <a:rPr lang="nl-N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</a:br>
            <a:r>
              <a:rPr lang="nl-N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20Rijksmuseum.pdf</a:t>
            </a:r>
            <a:endParaRPr lang="nl-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Harry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Verwayen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Martijn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Arnoldus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Peter B. Kaufman (2011).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Problem of the Yellow Milkmaid:  A Business Model Perspective on Open Metadata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Europeana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White Paper No. 2. 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Online: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Harry Verwayen, Martijn Arnoldus, and Peter B. Kaufman. “The Problem of the Yellow Milkmaid:  A Business Model Perspective on Open Metadata.”"/>
              </a:rPr>
              <a:t>http://www.scribd.com/doc/73652620/Europeana-White-Paper-2.</a:t>
            </a:r>
            <a:endParaRPr lang="nl-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A442-F9C1-4E9A-AE0B-91513A3E58AA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3903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Variation</a:t>
            </a:r>
            <a:r>
              <a:rPr lang="nl-NL" baseline="0" dirty="0" smtClean="0"/>
              <a:t> on a </a:t>
            </a:r>
            <a:r>
              <a:rPr lang="nl-NL" baseline="0" dirty="0" err="1" smtClean="0"/>
              <a:t>theme</a:t>
            </a:r>
            <a:r>
              <a:rPr lang="nl-NL" baseline="0" dirty="0" smtClean="0"/>
              <a:t>: </a:t>
            </a:r>
          </a:p>
          <a:p>
            <a:r>
              <a:rPr lang="nl-NL" baseline="0" dirty="0" smtClean="0"/>
              <a:t>Information wants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shared / Joshua Gans</a:t>
            </a:r>
          </a:p>
          <a:p>
            <a:r>
              <a:rPr lang="nl-NL" baseline="0" dirty="0" smtClean="0"/>
              <a:t>Information wants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free / Stewart Brand -&gt; </a:t>
            </a:r>
            <a:r>
              <a:rPr lang="nl-NL" baseline="0" dirty="0" err="1" smtClean="0"/>
              <a:t>Whole</a:t>
            </a:r>
            <a:r>
              <a:rPr lang="nl-NL" baseline="0" dirty="0" smtClean="0"/>
              <a:t> Earth </a:t>
            </a:r>
            <a:r>
              <a:rPr lang="nl-NL" baseline="0" dirty="0" err="1" smtClean="0"/>
              <a:t>Catalog</a:t>
            </a:r>
            <a:r>
              <a:rPr lang="nl-NL" baseline="0" dirty="0" smtClean="0"/>
              <a:t> (counter culture magazine, 1968-1972)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A393C-9215-414E-A9B2-EC1487423675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6932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A393C-9215-414E-A9B2-EC1487423675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7293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dirty="0" smtClean="0">
                <a:latin typeface="+mn-lt"/>
              </a:rPr>
              <a:t>22.846.996 </a:t>
            </a:r>
            <a:r>
              <a:rPr lang="nl-NL" sz="2000" dirty="0" err="1" smtClean="0">
                <a:latin typeface="+mn-lt"/>
              </a:rPr>
              <a:t>triples</a:t>
            </a:r>
            <a:r>
              <a:rPr lang="nl-NL" sz="2000" dirty="0" smtClean="0">
                <a:latin typeface="+mn-lt"/>
              </a:rPr>
              <a:t>, 351.814 </a:t>
            </a:r>
            <a:r>
              <a:rPr lang="nl-NL" sz="2000" dirty="0" err="1" smtClean="0">
                <a:latin typeface="+mn-lt"/>
              </a:rPr>
              <a:t>objects</a:t>
            </a:r>
            <a:r>
              <a:rPr lang="nl-NL" sz="2000" dirty="0" smtClean="0">
                <a:latin typeface="+mn-lt"/>
              </a:rPr>
              <a:t> (tests </a:t>
            </a:r>
            <a:r>
              <a:rPr lang="nl-NL" sz="2000" dirty="0" err="1" smtClean="0">
                <a:latin typeface="+mn-lt"/>
              </a:rPr>
              <a:t>March</a:t>
            </a:r>
            <a:r>
              <a:rPr lang="nl-NL" sz="2000" dirty="0" smtClean="0">
                <a:latin typeface="+mn-lt"/>
              </a:rPr>
              <a:t> 2016)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A442-F9C1-4E9A-AE0B-91513A3E58AA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8184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9A442-F9C1-4E9A-AE0B-91513A3E58AA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6568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solidFill>
          <a:srgbClr val="F3F3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0" y="3060000"/>
            <a:ext cx="7023600" cy="83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82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dia voor tekst">
    <p:bg>
      <p:bgPr>
        <a:solidFill>
          <a:srgbClr val="F3F3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359999"/>
            <a:ext cx="8064000" cy="46800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6126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dia voor tekst met lijn">
    <p:bg>
      <p:bgPr>
        <a:solidFill>
          <a:srgbClr val="F3F3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359999"/>
            <a:ext cx="8064000" cy="46800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cxnSp>
        <p:nvCxnSpPr>
          <p:cNvPr id="5" name="Rechte verbindingslijn 4"/>
          <p:cNvCxnSpPr/>
          <p:nvPr userDrawn="1"/>
        </p:nvCxnSpPr>
        <p:spPr>
          <a:xfrm>
            <a:off x="0" y="57600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651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sdia voor staand beeld zwart">
    <p:bg>
      <p:bgPr>
        <a:solidFill>
          <a:srgbClr val="23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cxnSp>
        <p:nvCxnSpPr>
          <p:cNvPr id="6" name="Rechte verbindingslijn 5"/>
          <p:cNvCxnSpPr/>
          <p:nvPr userDrawn="1"/>
        </p:nvCxnSpPr>
        <p:spPr>
          <a:xfrm>
            <a:off x="0" y="57600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200" y="6210000"/>
            <a:ext cx="1752600" cy="219075"/>
          </a:xfrm>
          <a:prstGeom prst="rect">
            <a:avLst/>
          </a:prstGeom>
        </p:spPr>
      </p:pic>
      <p:sp>
        <p:nvSpPr>
          <p:cNvPr id="7" name="Tijdelijke aanduiding voor afbeelding 6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75945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l-NL" smtClean="0"/>
              <a:t>Klik op het pictogram als u een afbeelding wilt toevoegen</a:t>
            </a:r>
            <a:endParaRPr lang="nl-NL" dirty="0" smtClean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360000" y="360000"/>
            <a:ext cx="4212000" cy="464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4434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voor staand beeld wit">
    <p:bg>
      <p:bgPr>
        <a:solidFill>
          <a:srgbClr val="F3F3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75945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l-NL" smtClean="0"/>
              <a:t>Klik op het pictogram als u een afbeelding wilt toevoegen</a:t>
            </a:r>
            <a:endParaRPr lang="nl-NL" dirty="0" smtClean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360000" y="360000"/>
            <a:ext cx="4212000" cy="464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0670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sdia voor beeld &amp; tekst zwart">
    <p:bg>
      <p:bgPr>
        <a:solidFill>
          <a:srgbClr val="23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60000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/>
            </a:lvl1pPr>
          </a:lstStyle>
          <a:p>
            <a:pPr lvl="0"/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cxnSp>
        <p:nvCxnSpPr>
          <p:cNvPr id="6" name="Rechte verbindingslijn 5"/>
          <p:cNvCxnSpPr/>
          <p:nvPr userDrawn="1"/>
        </p:nvCxnSpPr>
        <p:spPr>
          <a:xfrm>
            <a:off x="0" y="57600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200" y="6210000"/>
            <a:ext cx="1752600" cy="219075"/>
          </a:xfrm>
          <a:prstGeom prst="rect">
            <a:avLst/>
          </a:prstGeom>
        </p:spPr>
      </p:pic>
      <p:sp>
        <p:nvSpPr>
          <p:cNvPr id="8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360000" y="360000"/>
            <a:ext cx="4212000" cy="464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3431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voor beeld &amp; tekst wit">
    <p:bg>
      <p:bgPr>
        <a:solidFill>
          <a:srgbClr val="F3F3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60000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8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360000" y="360000"/>
            <a:ext cx="4212000" cy="464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3206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dia">
    <p:bg>
      <p:bgPr>
        <a:solidFill>
          <a:srgbClr val="23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37" y="3005137"/>
            <a:ext cx="701992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86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5760000"/>
            <a:ext cx="9144000" cy="109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27600" y="6181200"/>
            <a:ext cx="612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359999"/>
            <a:ext cx="8064000" cy="46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200" y="6210000"/>
            <a:ext cx="1738800" cy="20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8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4" r:id="rId4"/>
    <p:sldLayoutId id="2147483667" r:id="rId5"/>
    <p:sldLayoutId id="2147483665" r:id="rId6"/>
    <p:sldLayoutId id="2147483666" r:id="rId7"/>
    <p:sldLayoutId id="2147483663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300" kern="1200">
          <a:solidFill>
            <a:schemeClr val="tx1"/>
          </a:solidFill>
          <a:latin typeface="Rijksmuseum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Rijksmuseum" pitchFamily="50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Rijksmuseum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Rijksmuseum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Rijksmuseum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Rijksmuseum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dl.handle.net/10934/RM0001.COLLECT.6477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6" y="6093296"/>
            <a:ext cx="6432092" cy="360000"/>
          </a:xfrm>
        </p:spPr>
        <p:txBody>
          <a:bodyPr/>
          <a:lstStyle/>
          <a:p>
            <a:r>
              <a:rPr lang="nl-NL" sz="2000" b="1" dirty="0" smtClean="0">
                <a:latin typeface="+mn-lt"/>
              </a:rPr>
              <a:t>Helsinki - </a:t>
            </a:r>
            <a:r>
              <a:rPr lang="en-US" sz="2000" b="1" dirty="0">
                <a:latin typeface="+mn-lt"/>
              </a:rPr>
              <a:t>LIBER </a:t>
            </a:r>
            <a:r>
              <a:rPr lang="en-US" sz="2000" b="1" dirty="0" smtClean="0">
                <a:latin typeface="+mn-lt"/>
              </a:rPr>
              <a:t>2016 Forum </a:t>
            </a:r>
            <a:r>
              <a:rPr lang="en-US" sz="2000" b="1" dirty="0">
                <a:latin typeface="+mn-lt"/>
              </a:rPr>
              <a:t>for Digital Cultural </a:t>
            </a:r>
            <a:r>
              <a:rPr lang="en-US" sz="2000" b="1" dirty="0" smtClean="0">
                <a:latin typeface="+mn-lt"/>
              </a:rPr>
              <a:t>Heritage</a:t>
            </a:r>
            <a:r>
              <a:rPr lang="en-US" sz="2000" b="1" dirty="0">
                <a:latin typeface="+mn-lt"/>
              </a:rPr>
              <a:t/>
            </a:r>
            <a:br>
              <a:rPr lang="en-US" sz="2000" b="1" dirty="0">
                <a:latin typeface="+mn-lt"/>
              </a:rPr>
            </a:br>
            <a:r>
              <a:rPr lang="en-US" sz="1800" dirty="0">
                <a:latin typeface="+mn-lt"/>
              </a:rPr>
              <a:t>The Wood for the Trees – Discoverability of Digital </a:t>
            </a:r>
            <a:r>
              <a:rPr lang="en-US" sz="1800" dirty="0" smtClean="0">
                <a:latin typeface="+mn-lt"/>
              </a:rPr>
              <a:t>Collections</a:t>
            </a:r>
            <a:endParaRPr lang="nl-NL" sz="1800" dirty="0"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359998"/>
            <a:ext cx="8064000" cy="5235583"/>
          </a:xfrm>
        </p:spPr>
        <p:txBody>
          <a:bodyPr>
            <a:normAutofit fontScale="92500" lnSpcReduction="20000"/>
          </a:bodyPr>
          <a:lstStyle/>
          <a:p>
            <a:endParaRPr lang="nl-NL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nl-NL" dirty="0" smtClean="0">
              <a:latin typeface="+mn-lt"/>
            </a:endParaRPr>
          </a:p>
          <a:p>
            <a:r>
              <a:rPr lang="nl-NL" sz="4800" dirty="0">
                <a:latin typeface="+mn-lt"/>
              </a:rPr>
              <a:t>Open cultural heritage data @ </a:t>
            </a:r>
            <a:r>
              <a:rPr lang="nl-NL" sz="4800" dirty="0" err="1" smtClean="0">
                <a:latin typeface="+mn-lt"/>
              </a:rPr>
              <a:t>the</a:t>
            </a:r>
            <a:endParaRPr lang="nl-NL" sz="4800" dirty="0">
              <a:latin typeface="+mn-lt"/>
            </a:endParaRPr>
          </a:p>
          <a:p>
            <a:r>
              <a:rPr lang="nl-N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nl-N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endParaRPr lang="nl-NL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nl-NL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nl-NL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nl-NL" dirty="0" smtClean="0">
                <a:latin typeface="+mn-lt"/>
              </a:rPr>
              <a:t/>
            </a:r>
            <a:br>
              <a:rPr lang="nl-NL" dirty="0" smtClean="0">
                <a:latin typeface="+mn-lt"/>
              </a:rPr>
            </a:br>
            <a:endParaRPr lang="nl-NL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nl-NL" sz="2800" dirty="0" smtClean="0">
                <a:latin typeface="+mn-lt"/>
              </a:rPr>
              <a:t>Saskia Scheltjens</a:t>
            </a:r>
          </a:p>
          <a:p>
            <a:r>
              <a:rPr lang="nl-NL" sz="2400" dirty="0" smtClean="0">
                <a:latin typeface="+mn-lt"/>
              </a:rPr>
              <a:t>Head of Research Services department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6" y="2204864"/>
            <a:ext cx="7850792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21366"/>
      </p:ext>
    </p:extLst>
  </p:cSld>
  <p:clrMapOvr>
    <a:masterClrMapping/>
  </p:clrMapOvr>
  <p:transition advTm="15563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360000" y="359999"/>
            <a:ext cx="8460472" cy="584973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nl-NL" sz="6000" b="1" dirty="0" smtClean="0">
                <a:latin typeface="+mn-lt"/>
              </a:rPr>
              <a:t>FUTURE DEVELOPMENTS</a:t>
            </a:r>
            <a:endParaRPr lang="nl-NL" sz="6000" b="1" dirty="0" smtClean="0">
              <a:latin typeface="+mn-lt"/>
            </a:endParaRPr>
          </a:p>
          <a:p>
            <a:pPr>
              <a:spcBef>
                <a:spcPts val="0"/>
              </a:spcBef>
            </a:pPr>
            <a:endParaRPr lang="nl-NL" sz="2000" dirty="0">
              <a:latin typeface="+mn-lt"/>
            </a:endParaRPr>
          </a:p>
          <a:p>
            <a:r>
              <a:rPr lang="nl-NL" sz="2000" b="1" dirty="0" err="1" smtClean="0">
                <a:latin typeface="+mn-lt"/>
              </a:rPr>
              <a:t>Consolidating</a:t>
            </a:r>
            <a:r>
              <a:rPr lang="nl-NL" sz="2000" b="1" dirty="0" smtClean="0">
                <a:latin typeface="+mn-lt"/>
              </a:rPr>
              <a:t> </a:t>
            </a:r>
            <a:r>
              <a:rPr lang="nl-NL" sz="2000" b="1" u="sng" dirty="0" err="1" smtClean="0">
                <a:latin typeface="+mn-lt"/>
              </a:rPr>
              <a:t>integrated</a:t>
            </a:r>
            <a:r>
              <a:rPr lang="nl-NL" sz="2000" b="1" dirty="0" smtClean="0">
                <a:latin typeface="+mn-lt"/>
              </a:rPr>
              <a:t> </a:t>
            </a:r>
            <a:r>
              <a:rPr lang="nl-NL" sz="2000" b="1" dirty="0" err="1" smtClean="0">
                <a:latin typeface="+mn-lt"/>
              </a:rPr>
              <a:t>semantic</a:t>
            </a:r>
            <a:r>
              <a:rPr lang="nl-NL" sz="2000" b="1" dirty="0" smtClean="0">
                <a:latin typeface="+mn-lt"/>
              </a:rPr>
              <a:t> </a:t>
            </a:r>
            <a:r>
              <a:rPr lang="nl-NL" sz="2000" b="1" dirty="0" err="1" smtClean="0">
                <a:latin typeface="+mn-lt"/>
              </a:rPr>
              <a:t>collection</a:t>
            </a:r>
            <a:r>
              <a:rPr lang="nl-NL" sz="2000" b="1" dirty="0" smtClean="0">
                <a:latin typeface="+mn-lt"/>
              </a:rPr>
              <a:t> data </a:t>
            </a:r>
            <a:r>
              <a:rPr lang="nl-NL" sz="2000" b="1" dirty="0" err="1" smtClean="0">
                <a:latin typeface="+mn-lt"/>
              </a:rPr>
              <a:t>infrastructure</a:t>
            </a:r>
            <a:endParaRPr lang="nl-NL" sz="2000" b="1" dirty="0" smtClean="0">
              <a:latin typeface="+mn-lt"/>
            </a:endParaRPr>
          </a:p>
          <a:p>
            <a:endParaRPr lang="nl-NL" sz="2000" b="1" dirty="0">
              <a:latin typeface="+mn-lt"/>
            </a:endParaRPr>
          </a:p>
          <a:p>
            <a:r>
              <a:rPr lang="nl-NL" sz="2000" b="1" dirty="0" smtClean="0">
                <a:latin typeface="+mn-lt"/>
              </a:rPr>
              <a:t>Data </a:t>
            </a:r>
            <a:r>
              <a:rPr lang="nl-NL" sz="2000" b="1" dirty="0" err="1">
                <a:latin typeface="+mn-lt"/>
              </a:rPr>
              <a:t>Modelling</a:t>
            </a:r>
            <a:r>
              <a:rPr lang="nl-NL" sz="2000" b="1" dirty="0">
                <a:latin typeface="+mn-lt"/>
              </a:rPr>
              <a:t> EDM &amp; CIDOC-CRM </a:t>
            </a:r>
            <a:r>
              <a:rPr lang="nl-NL" sz="2000" dirty="0">
                <a:latin typeface="+mn-lt"/>
              </a:rPr>
              <a:t>(2015-2016</a:t>
            </a:r>
            <a:r>
              <a:rPr lang="nl-NL" sz="2000" dirty="0" smtClean="0">
                <a:latin typeface="+mn-lt"/>
              </a:rPr>
              <a:t>)</a:t>
            </a:r>
          </a:p>
          <a:p>
            <a:endParaRPr lang="nl-NL" sz="2000" dirty="0" smtClean="0">
              <a:latin typeface="+mn-lt"/>
            </a:endParaRPr>
          </a:p>
          <a:p>
            <a:r>
              <a:rPr lang="en-US" sz="2000" b="1" dirty="0" err="1" smtClean="0">
                <a:latin typeface="+mn-lt"/>
              </a:rPr>
              <a:t>Triplestore</a:t>
            </a:r>
            <a:r>
              <a:rPr lang="en-US" sz="2000" b="1" dirty="0" smtClean="0">
                <a:latin typeface="+mn-lt"/>
              </a:rPr>
              <a:t> Rijksmuseum </a:t>
            </a:r>
            <a:r>
              <a:rPr lang="en-US" sz="2000" dirty="0">
                <a:latin typeface="+mn-lt"/>
              </a:rPr>
              <a:t>(release end of 2016)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nl-NL" sz="2000" dirty="0" smtClean="0">
                <a:latin typeface="+mn-lt"/>
              </a:rPr>
              <a:t>Start </a:t>
            </a:r>
            <a:r>
              <a:rPr lang="nl-NL" sz="2000" dirty="0" err="1" smtClean="0">
                <a:latin typeface="+mn-lt"/>
              </a:rPr>
              <a:t>with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linked</a:t>
            </a:r>
            <a:r>
              <a:rPr lang="nl-NL" sz="2000" dirty="0" smtClean="0">
                <a:latin typeface="+mn-lt"/>
              </a:rPr>
              <a:t> open </a:t>
            </a:r>
            <a:r>
              <a:rPr lang="nl-NL" sz="2000" dirty="0" err="1" smtClean="0">
                <a:latin typeface="+mn-lt"/>
              </a:rPr>
              <a:t>collection</a:t>
            </a:r>
            <a:r>
              <a:rPr lang="nl-NL" sz="2000" dirty="0" smtClean="0">
                <a:latin typeface="+mn-lt"/>
              </a:rPr>
              <a:t> data / SPARQL </a:t>
            </a:r>
            <a:r>
              <a:rPr lang="nl-NL" sz="2000" dirty="0" err="1" smtClean="0">
                <a:latin typeface="+mn-lt"/>
              </a:rPr>
              <a:t>endpoint</a:t>
            </a:r>
            <a:endParaRPr lang="nl-NL" sz="2000" dirty="0" smtClean="0">
              <a:latin typeface="+mn-lt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nl-NL" sz="2000" dirty="0" err="1" smtClean="0">
                <a:latin typeface="+mn-lt"/>
              </a:rPr>
              <a:t>Testing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with</a:t>
            </a:r>
            <a:r>
              <a:rPr lang="nl-NL" sz="2000" dirty="0" smtClean="0">
                <a:latin typeface="+mn-lt"/>
              </a:rPr>
              <a:t> DYDRA - </a:t>
            </a:r>
            <a:r>
              <a:rPr lang="en-US" sz="2000" dirty="0">
                <a:latin typeface="+mn-lt"/>
              </a:rPr>
              <a:t>cloud-based RDF </a:t>
            </a:r>
            <a:r>
              <a:rPr lang="en-US" sz="2000" dirty="0" smtClean="0">
                <a:latin typeface="+mn-lt"/>
              </a:rPr>
              <a:t>store (</a:t>
            </a:r>
            <a:r>
              <a:rPr lang="en-US" sz="2000" dirty="0" err="1" smtClean="0">
                <a:latin typeface="+mn-lt"/>
              </a:rPr>
              <a:t>db</a:t>
            </a:r>
            <a:r>
              <a:rPr lang="en-US" sz="2000" dirty="0" smtClean="0">
                <a:latin typeface="+mn-lt"/>
              </a:rPr>
              <a:t>-as-a-service)</a:t>
            </a:r>
            <a:endParaRPr lang="nl-NL" sz="2000" dirty="0" smtClean="0">
              <a:latin typeface="+mn-lt"/>
            </a:endParaRPr>
          </a:p>
          <a:p>
            <a:pPr lvl="1" indent="0">
              <a:buNone/>
            </a:pPr>
            <a:endParaRPr lang="nl-NL" sz="2000" dirty="0" smtClean="0">
              <a:latin typeface="+mn-lt"/>
            </a:endParaRPr>
          </a:p>
          <a:p>
            <a:r>
              <a:rPr lang="nl-NL" sz="2000" b="1" dirty="0" err="1">
                <a:latin typeface="+mn-lt"/>
              </a:rPr>
              <a:t>Extending</a:t>
            </a:r>
            <a:r>
              <a:rPr lang="nl-NL" sz="2000" dirty="0">
                <a:latin typeface="+mn-lt"/>
              </a:rPr>
              <a:t> Open Collection Data </a:t>
            </a:r>
            <a:r>
              <a:rPr lang="nl-NL" sz="2000" dirty="0" err="1">
                <a:latin typeface="+mn-lt"/>
              </a:rPr>
              <a:t>Strategy</a:t>
            </a:r>
            <a:endParaRPr lang="nl-NL" sz="2000" dirty="0">
              <a:latin typeface="+mn-lt"/>
            </a:endParaRPr>
          </a:p>
          <a:p>
            <a:r>
              <a:rPr lang="nl-NL" sz="2000" dirty="0">
                <a:latin typeface="+mn-lt"/>
              </a:rPr>
              <a:t/>
            </a:r>
            <a:br>
              <a:rPr lang="nl-NL" sz="2000" dirty="0">
                <a:latin typeface="+mn-lt"/>
              </a:rPr>
            </a:br>
            <a:r>
              <a:rPr lang="nl-NL" sz="2000" b="1" dirty="0" smtClean="0">
                <a:latin typeface="+mn-lt"/>
              </a:rPr>
              <a:t>New focus </a:t>
            </a:r>
            <a:r>
              <a:rPr lang="nl-NL" sz="2000" dirty="0" smtClean="0">
                <a:latin typeface="+mn-lt"/>
              </a:rPr>
              <a:t>on research </a:t>
            </a:r>
            <a:r>
              <a:rPr lang="nl-NL" sz="2000" dirty="0">
                <a:latin typeface="+mn-lt"/>
              </a:rPr>
              <a:t>data management &amp; </a:t>
            </a:r>
            <a:r>
              <a:rPr lang="nl-NL" sz="2000" dirty="0" err="1">
                <a:latin typeface="+mn-lt"/>
              </a:rPr>
              <a:t>institutional</a:t>
            </a:r>
            <a:r>
              <a:rPr lang="nl-NL" sz="2000" dirty="0">
                <a:latin typeface="+mn-lt"/>
              </a:rPr>
              <a:t> </a:t>
            </a:r>
            <a:r>
              <a:rPr lang="nl-NL" sz="2000" dirty="0" err="1">
                <a:latin typeface="+mn-lt"/>
              </a:rPr>
              <a:t>repository</a:t>
            </a:r>
            <a:endParaRPr lang="nl-NL" sz="2000" dirty="0">
              <a:latin typeface="+mn-lt"/>
            </a:endParaRPr>
          </a:p>
          <a:p>
            <a:endParaRPr lang="nl-NL" sz="20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nl-NL" sz="1600" dirty="0" smtClean="0">
                <a:latin typeface="+mn-lt"/>
              </a:rPr>
              <a:t/>
            </a:r>
            <a:br>
              <a:rPr lang="nl-NL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/>
            </a:r>
            <a:br>
              <a:rPr lang="en-US" sz="1600" dirty="0" smtClean="0">
                <a:latin typeface="+mn-lt"/>
              </a:rPr>
            </a:br>
            <a:endParaRPr lang="en-US" sz="1600" dirty="0" smtClean="0">
              <a:latin typeface="+mn-lt"/>
            </a:endParaRPr>
          </a:p>
          <a:p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903134"/>
      </p:ext>
    </p:extLst>
  </p:cSld>
  <p:clrMapOvr>
    <a:masterClrMapping/>
  </p:clrMapOvr>
  <p:transition advTm="41991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36782" y="6167552"/>
            <a:ext cx="6120000" cy="360000"/>
          </a:xfrm>
        </p:spPr>
        <p:txBody>
          <a:bodyPr/>
          <a:lstStyle/>
          <a:p>
            <a:r>
              <a:rPr lang="nl-NL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Italiaans landschap met parasoldennen </a:t>
            </a:r>
            <a:r>
              <a:rPr lang="nl-NL" sz="16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by</a:t>
            </a:r>
            <a:r>
              <a:rPr lang="nl-NL" sz="1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Hendrik </a:t>
            </a:r>
            <a:r>
              <a:rPr lang="nl-NL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Voogd (1807)</a:t>
            </a:r>
            <a:br>
              <a:rPr lang="nl-NL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nl-NL" sz="1600" dirty="0">
                <a:solidFill>
                  <a:schemeClr val="bg1">
                    <a:lumMod val="50000"/>
                  </a:schemeClr>
                </a:solidFill>
                <a:latin typeface="+mn-lt"/>
                <a:hlinkClick r:id="rId4"/>
              </a:rPr>
              <a:t>http://</a:t>
            </a:r>
            <a:r>
              <a:rPr lang="nl-NL" sz="1600" dirty="0" smtClean="0">
                <a:solidFill>
                  <a:schemeClr val="bg1">
                    <a:lumMod val="50000"/>
                  </a:schemeClr>
                </a:solidFill>
                <a:latin typeface="+mn-lt"/>
                <a:hlinkClick r:id="rId4"/>
              </a:rPr>
              <a:t>hdl.handle.net/10934/RM0001.COLLECT.6477</a:t>
            </a:r>
            <a:r>
              <a:rPr lang="nl-NL" sz="1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endParaRPr lang="nl-NL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9416000"/>
      </p:ext>
    </p:extLst>
  </p:cSld>
  <p:clrMapOvr>
    <a:masterClrMapping/>
  </p:clrMapOvr>
  <p:transition advTm="155631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6782" y="6167552"/>
            <a:ext cx="6120000" cy="360000"/>
          </a:xfrm>
        </p:spPr>
        <p:txBody>
          <a:bodyPr/>
          <a:lstStyle/>
          <a:p>
            <a:r>
              <a:rPr lang="nl-NL" b="1" dirty="0" err="1" smtClean="0">
                <a:latin typeface="+mn-lt"/>
              </a:rPr>
              <a:t>Facts</a:t>
            </a:r>
            <a:r>
              <a:rPr lang="nl-NL" b="1" dirty="0" smtClean="0">
                <a:latin typeface="+mn-lt"/>
              </a:rPr>
              <a:t> </a:t>
            </a:r>
            <a:r>
              <a:rPr lang="nl-NL" b="1" dirty="0" err="1" smtClean="0">
                <a:latin typeface="+mn-lt"/>
              </a:rPr>
              <a:t>and</a:t>
            </a:r>
            <a:r>
              <a:rPr lang="nl-NL" b="1" dirty="0" smtClean="0">
                <a:latin typeface="+mn-lt"/>
              </a:rPr>
              <a:t> </a:t>
            </a:r>
            <a:r>
              <a:rPr lang="nl-NL" b="1" dirty="0" err="1" smtClean="0">
                <a:latin typeface="+mn-lt"/>
              </a:rPr>
              <a:t>Figures</a:t>
            </a:r>
            <a:endParaRPr lang="nl-NL" b="1" dirty="0">
              <a:latin typeface="+mn-lt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360000" y="359999"/>
            <a:ext cx="4212000" cy="537325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nl-NL" sz="3000" dirty="0" smtClean="0">
                <a:latin typeface="+mn-lt"/>
              </a:rPr>
              <a:t>Rijksmuseum </a:t>
            </a:r>
            <a:r>
              <a:rPr lang="nl-NL" sz="3000" b="1" dirty="0" err="1" smtClean="0">
                <a:latin typeface="+mn-lt"/>
              </a:rPr>
              <a:t>collection</a:t>
            </a:r>
            <a:endParaRPr lang="nl-NL" sz="3000" b="1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nl-NL" sz="2000" dirty="0" smtClean="0">
                <a:latin typeface="+mn-lt"/>
              </a:rPr>
              <a:t/>
            </a:r>
            <a:br>
              <a:rPr lang="nl-NL" sz="2000" dirty="0" smtClean="0">
                <a:latin typeface="+mn-lt"/>
              </a:rPr>
            </a:br>
            <a:r>
              <a:rPr lang="nl-NL" sz="2000" i="1" dirty="0" smtClean="0">
                <a:latin typeface="+mn-lt"/>
              </a:rPr>
              <a:t>Nationa</a:t>
            </a:r>
            <a:r>
              <a:rPr lang="nl-NL" sz="2000" i="1" dirty="0" smtClean="0">
                <a:latin typeface="+mn-lt"/>
              </a:rPr>
              <a:t>l Museum of Art </a:t>
            </a:r>
            <a:r>
              <a:rPr lang="nl-NL" sz="2000" i="1" dirty="0" err="1" smtClean="0">
                <a:latin typeface="+mn-lt"/>
              </a:rPr>
              <a:t>ánd</a:t>
            </a:r>
            <a:r>
              <a:rPr lang="nl-NL" sz="2000" i="1" dirty="0" smtClean="0">
                <a:latin typeface="+mn-lt"/>
              </a:rPr>
              <a:t> </a:t>
            </a:r>
            <a:r>
              <a:rPr lang="nl-NL" sz="2000" i="1" dirty="0" err="1">
                <a:latin typeface="+mn-lt"/>
              </a:rPr>
              <a:t>H</a:t>
            </a:r>
            <a:r>
              <a:rPr lang="nl-NL" sz="2000" i="1" dirty="0" err="1" smtClean="0">
                <a:latin typeface="+mn-lt"/>
              </a:rPr>
              <a:t>istory</a:t>
            </a:r>
            <a:endParaRPr lang="nl-NL" sz="2000" i="1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nl-NL" sz="2000" i="1" dirty="0" err="1" smtClean="0">
                <a:latin typeface="+mn-lt"/>
              </a:rPr>
              <a:t>Largest</a:t>
            </a:r>
            <a:r>
              <a:rPr lang="nl-NL" sz="2000" i="1" dirty="0" smtClean="0">
                <a:latin typeface="+mn-lt"/>
              </a:rPr>
              <a:t> art </a:t>
            </a:r>
            <a:r>
              <a:rPr lang="nl-NL" sz="2000" i="1" dirty="0" err="1" smtClean="0">
                <a:latin typeface="+mn-lt"/>
              </a:rPr>
              <a:t>historical</a:t>
            </a:r>
            <a:r>
              <a:rPr lang="nl-NL" sz="2000" i="1" dirty="0" smtClean="0">
                <a:latin typeface="+mn-lt"/>
              </a:rPr>
              <a:t> </a:t>
            </a:r>
            <a:r>
              <a:rPr lang="nl-NL" sz="2000" i="1" dirty="0" err="1" smtClean="0">
                <a:latin typeface="+mn-lt"/>
              </a:rPr>
              <a:t>collection</a:t>
            </a:r>
            <a:r>
              <a:rPr lang="nl-NL" sz="2000" i="1" dirty="0" smtClean="0">
                <a:latin typeface="+mn-lt"/>
              </a:rPr>
              <a:t> </a:t>
            </a:r>
            <a:r>
              <a:rPr lang="nl-NL" sz="2000" i="1" u="sng" dirty="0" smtClean="0">
                <a:latin typeface="+mn-lt"/>
              </a:rPr>
              <a:t>online</a:t>
            </a:r>
            <a:endParaRPr lang="nl-NL" sz="2000" i="1" u="sng" dirty="0" smtClean="0">
              <a:latin typeface="+mn-lt"/>
            </a:endParaRPr>
          </a:p>
          <a:p>
            <a:pPr>
              <a:spcBef>
                <a:spcPts val="0"/>
              </a:spcBef>
            </a:pPr>
            <a:endParaRPr lang="en-US" sz="2000" b="1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000" b="1" dirty="0" smtClean="0">
                <a:latin typeface="+mn-lt"/>
              </a:rPr>
              <a:t>Physical C</a:t>
            </a:r>
            <a:r>
              <a:rPr lang="en-US" sz="2000" b="1" dirty="0" smtClean="0">
                <a:latin typeface="+mn-lt"/>
              </a:rPr>
              <a:t>ollection</a:t>
            </a:r>
            <a:endParaRPr lang="en-US" sz="2000" b="1" dirty="0" smtClean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Collection of ~1,200,000 objects</a:t>
            </a:r>
          </a:p>
          <a:p>
            <a:r>
              <a:rPr lang="en-US" sz="2000" dirty="0" smtClean="0">
                <a:latin typeface="+mn-lt"/>
              </a:rPr>
              <a:t>Print </a:t>
            </a:r>
            <a:r>
              <a:rPr lang="en-US" sz="2000" dirty="0" smtClean="0">
                <a:latin typeface="+mn-lt"/>
              </a:rPr>
              <a:t>collection ~700.000 prints</a:t>
            </a:r>
          </a:p>
          <a:p>
            <a:r>
              <a:rPr lang="en-US" sz="2000" dirty="0" smtClean="0">
                <a:latin typeface="+mn-lt"/>
              </a:rPr>
              <a:t>Artworks on display ~8.000 (in </a:t>
            </a:r>
            <a:r>
              <a:rPr lang="en-US" sz="2000" dirty="0" smtClean="0">
                <a:latin typeface="+mn-lt"/>
              </a:rPr>
              <a:t>flux)</a:t>
            </a:r>
            <a:endParaRPr lang="en-US" sz="2000" dirty="0" smtClean="0">
              <a:latin typeface="+mn-lt"/>
            </a:endParaRPr>
          </a:p>
          <a:p>
            <a:endParaRPr lang="en-US" sz="2000" dirty="0" smtClean="0">
              <a:latin typeface="+mn-lt"/>
            </a:endParaRPr>
          </a:p>
          <a:p>
            <a:r>
              <a:rPr lang="en-US" sz="2000" b="1" dirty="0" smtClean="0">
                <a:latin typeface="+mn-lt"/>
              </a:rPr>
              <a:t>Digital Collection</a:t>
            </a:r>
            <a:endParaRPr lang="en-US" sz="2000" b="1" dirty="0" smtClean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+ 650,000      metadata object records</a:t>
            </a:r>
          </a:p>
          <a:p>
            <a:r>
              <a:rPr lang="en-US" sz="2000" dirty="0" smtClean="0">
                <a:latin typeface="+mn-lt"/>
              </a:rPr>
              <a:t>   553.275</a:t>
            </a:r>
            <a:r>
              <a:rPr lang="en-US" sz="2000" dirty="0" smtClean="0">
                <a:latin typeface="+mn-lt"/>
              </a:rPr>
              <a:t>      </a:t>
            </a:r>
            <a:r>
              <a:rPr lang="en-US" sz="2000" dirty="0" smtClean="0">
                <a:latin typeface="+mn-lt"/>
              </a:rPr>
              <a:t>objects online</a:t>
            </a:r>
          </a:p>
          <a:p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  </a:t>
            </a:r>
            <a:r>
              <a:rPr lang="en-US" sz="2000" dirty="0" smtClean="0">
                <a:latin typeface="+mn-lt"/>
              </a:rPr>
              <a:t>230.854      </a:t>
            </a:r>
            <a:r>
              <a:rPr lang="en-US" sz="2000" dirty="0" smtClean="0">
                <a:latin typeface="+mn-lt"/>
              </a:rPr>
              <a:t>high res images </a:t>
            </a:r>
            <a:r>
              <a:rPr lang="en-US" sz="2000" dirty="0" smtClean="0">
                <a:latin typeface="+mn-lt"/>
              </a:rPr>
              <a:t>online</a:t>
            </a:r>
          </a:p>
          <a:p>
            <a:r>
              <a:rPr lang="en-US" sz="2000" b="1" dirty="0">
                <a:solidFill>
                  <a:srgbClr val="FF0000"/>
                </a:solidFill>
                <a:latin typeface="+mn-lt"/>
              </a:rPr>
              <a:t>	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       in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CC0</a:t>
            </a:r>
            <a:r>
              <a:rPr lang="en-US" sz="2000" dirty="0" smtClean="0">
                <a:latin typeface="+mn-lt"/>
              </a:rPr>
              <a:t/>
            </a:r>
            <a:br>
              <a:rPr lang="en-US" sz="2000" dirty="0" smtClean="0">
                <a:latin typeface="+mn-lt"/>
              </a:rPr>
            </a:br>
            <a:endParaRPr lang="en-US" sz="2000" dirty="0" smtClean="0">
              <a:latin typeface="+mn-lt"/>
            </a:endParaRPr>
          </a:p>
          <a:p>
            <a:endParaRPr lang="en-US" sz="2400" dirty="0" smtClean="0">
              <a:latin typeface="+mn-lt"/>
            </a:endParaRPr>
          </a:p>
        </p:txBody>
      </p:sp>
      <p:pic>
        <p:nvPicPr>
          <p:cNvPr id="7" name="RP-T-00-3192.jpg"/>
          <p:cNvPicPr/>
          <p:nvPr/>
        </p:nvPicPr>
        <p:blipFill>
          <a:blip r:embed="rId2" cstate="print">
            <a:extLst/>
          </a:blip>
          <a:srcRect l="1361" r="1361"/>
          <a:stretch>
            <a:fillRect/>
          </a:stretch>
        </p:blipFill>
        <p:spPr>
          <a:xfrm>
            <a:off x="4653887" y="0"/>
            <a:ext cx="4490113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19422821"/>
      </p:ext>
    </p:extLst>
  </p:cSld>
  <p:clrMapOvr>
    <a:masterClrMapping/>
  </p:clrMapOvr>
  <p:transition advTm="4199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360000" y="359999"/>
            <a:ext cx="8460472" cy="584973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nl-NL" sz="6000" b="1" dirty="0" smtClean="0">
                <a:latin typeface="+mn-lt"/>
              </a:rPr>
              <a:t>D</a:t>
            </a:r>
            <a:r>
              <a:rPr lang="nl-NL" sz="6000" b="1" dirty="0" smtClean="0">
                <a:latin typeface="+mn-lt"/>
              </a:rPr>
              <a:t>IGITISATION</a:t>
            </a:r>
          </a:p>
          <a:p>
            <a:pPr>
              <a:spcBef>
                <a:spcPts val="0"/>
              </a:spcBef>
            </a:pPr>
            <a:endParaRPr lang="nl-NL" sz="2000" dirty="0">
              <a:latin typeface="+mn-lt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smtClean="0">
                <a:latin typeface="+mn-lt"/>
              </a:rPr>
              <a:t>Museum </a:t>
            </a:r>
            <a:r>
              <a:rPr lang="nl-NL" sz="2000" dirty="0" err="1" smtClean="0">
                <a:latin typeface="+mn-lt"/>
              </a:rPr>
              <a:t>closed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between</a:t>
            </a:r>
            <a:r>
              <a:rPr lang="nl-NL" sz="2000" dirty="0" smtClean="0">
                <a:latin typeface="+mn-lt"/>
              </a:rPr>
              <a:t> 2003-2013 </a:t>
            </a:r>
            <a:r>
              <a:rPr lang="nl-NL" sz="2000" dirty="0" err="1" smtClean="0">
                <a:latin typeface="+mn-lt"/>
              </a:rPr>
              <a:t>due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to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renovations</a:t>
            </a:r>
            <a:r>
              <a:rPr lang="nl-NL" sz="2000" dirty="0" smtClean="0">
                <a:latin typeface="+mn-lt"/>
              </a:rPr>
              <a:t> </a:t>
            </a:r>
          </a:p>
          <a:p>
            <a:pPr>
              <a:spcBef>
                <a:spcPts val="0"/>
              </a:spcBef>
            </a:pPr>
            <a:endParaRPr lang="nl-NL" sz="2000" dirty="0" smtClean="0">
              <a:latin typeface="+mn-lt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smtClean="0">
                <a:latin typeface="+mn-lt"/>
              </a:rPr>
              <a:t>Focus on </a:t>
            </a:r>
            <a:r>
              <a:rPr lang="nl-NL" sz="2000" dirty="0" err="1" smtClean="0">
                <a:latin typeface="+mn-lt"/>
              </a:rPr>
              <a:t>collection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registration</a:t>
            </a:r>
            <a:r>
              <a:rPr lang="nl-NL" sz="2000" dirty="0" smtClean="0">
                <a:latin typeface="+mn-lt"/>
              </a:rPr>
              <a:t/>
            </a:r>
            <a:br>
              <a:rPr lang="nl-NL" sz="2000" dirty="0" smtClean="0">
                <a:latin typeface="+mn-lt"/>
              </a:rPr>
            </a:br>
            <a:endParaRPr lang="nl-NL" sz="2000" dirty="0" smtClean="0">
              <a:latin typeface="+mn-lt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smtClean="0">
                <a:latin typeface="+mn-lt"/>
              </a:rPr>
              <a:t>Start of large </a:t>
            </a:r>
            <a:r>
              <a:rPr lang="nl-NL" sz="2000" dirty="0" err="1" smtClean="0">
                <a:latin typeface="+mn-lt"/>
              </a:rPr>
              <a:t>digitisation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projects</a:t>
            </a:r>
            <a:r>
              <a:rPr lang="nl-NL" sz="2000" dirty="0" smtClean="0">
                <a:latin typeface="+mn-lt"/>
              </a:rPr>
              <a:t> (re-</a:t>
            </a:r>
            <a:r>
              <a:rPr lang="nl-NL" sz="2000" dirty="0" err="1" smtClean="0">
                <a:latin typeface="+mn-lt"/>
              </a:rPr>
              <a:t>shooting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collections</a:t>
            </a:r>
            <a:r>
              <a:rPr lang="nl-NL" sz="2000" dirty="0" smtClean="0">
                <a:latin typeface="+mn-lt"/>
              </a:rPr>
              <a:t>, PK Online, …)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2000" dirty="0">
              <a:latin typeface="+mn-lt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err="1" smtClean="0">
                <a:latin typeface="+mn-lt"/>
              </a:rPr>
              <a:t>Ambition</a:t>
            </a:r>
            <a:r>
              <a:rPr lang="nl-NL" sz="2000" dirty="0" smtClean="0">
                <a:latin typeface="+mn-lt"/>
              </a:rPr>
              <a:t> is </a:t>
            </a:r>
            <a:r>
              <a:rPr lang="nl-NL" sz="2000" dirty="0" err="1" smtClean="0">
                <a:latin typeface="+mn-lt"/>
              </a:rPr>
              <a:t>to</a:t>
            </a:r>
            <a:r>
              <a:rPr lang="nl-NL" sz="2000" dirty="0" smtClean="0">
                <a:latin typeface="+mn-lt"/>
              </a:rPr>
              <a:t> have </a:t>
            </a:r>
            <a:r>
              <a:rPr lang="nl-NL" sz="2000" dirty="0" err="1" smtClean="0">
                <a:latin typeface="+mn-lt"/>
              </a:rPr>
              <a:t>the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u="sng" dirty="0" smtClean="0">
                <a:latin typeface="+mn-lt"/>
              </a:rPr>
              <a:t>complete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collection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registrered</a:t>
            </a:r>
            <a:r>
              <a:rPr lang="nl-NL" sz="2000" dirty="0" smtClean="0">
                <a:latin typeface="+mn-lt"/>
              </a:rPr>
              <a:t> &amp; online </a:t>
            </a:r>
            <a:r>
              <a:rPr lang="nl-NL" sz="2000" dirty="0" err="1" smtClean="0">
                <a:latin typeface="+mn-lt"/>
              </a:rPr>
              <a:t>by</a:t>
            </a:r>
            <a:r>
              <a:rPr lang="nl-NL" sz="2000" dirty="0" smtClean="0">
                <a:latin typeface="+mn-lt"/>
              </a:rPr>
              <a:t> 2020</a:t>
            </a:r>
          </a:p>
          <a:p>
            <a:pPr>
              <a:spcBef>
                <a:spcPts val="0"/>
              </a:spcBef>
            </a:pPr>
            <a:endParaRPr lang="nl-NL" sz="2000" dirty="0">
              <a:latin typeface="+mn-lt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err="1" smtClean="0">
                <a:latin typeface="+mn-lt"/>
              </a:rPr>
              <a:t>Launch</a:t>
            </a:r>
            <a:r>
              <a:rPr lang="nl-NL" sz="2000" dirty="0" smtClean="0">
                <a:latin typeface="+mn-lt"/>
              </a:rPr>
              <a:t> of new DAM system (</a:t>
            </a:r>
            <a:r>
              <a:rPr lang="nl-NL" sz="2000" dirty="0" err="1" smtClean="0">
                <a:latin typeface="+mn-lt"/>
              </a:rPr>
              <a:t>MediaBin</a:t>
            </a:r>
            <a:r>
              <a:rPr lang="nl-NL" sz="2000" dirty="0" smtClean="0">
                <a:latin typeface="+mn-lt"/>
              </a:rPr>
              <a:t>) in 2016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2000" dirty="0">
              <a:latin typeface="+mn-lt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err="1" smtClean="0">
                <a:latin typeface="+mn-lt"/>
              </a:rPr>
              <a:t>Integrated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visualisations</a:t>
            </a:r>
            <a:r>
              <a:rPr lang="nl-NL" sz="2000" dirty="0" smtClean="0">
                <a:latin typeface="+mn-lt"/>
              </a:rPr>
              <a:t> of digital content (Google Street View +)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2000" dirty="0">
              <a:latin typeface="+mn-lt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err="1" smtClean="0">
                <a:latin typeface="+mn-lt"/>
              </a:rPr>
              <a:t>Experiments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with</a:t>
            </a:r>
            <a:r>
              <a:rPr lang="nl-NL" sz="2000" dirty="0" smtClean="0">
                <a:latin typeface="+mn-lt"/>
              </a:rPr>
              <a:t> 2+3D </a:t>
            </a:r>
            <a:r>
              <a:rPr lang="nl-NL" sz="2000" dirty="0" err="1" smtClean="0">
                <a:latin typeface="+mn-lt"/>
              </a:rPr>
              <a:t>photography</a:t>
            </a:r>
            <a:r>
              <a:rPr lang="nl-NL" sz="2000" dirty="0" smtClean="0">
                <a:latin typeface="+mn-lt"/>
              </a:rPr>
              <a:t> (conferences 2015, 2017)</a:t>
            </a:r>
            <a:r>
              <a:rPr lang="nl-NL" sz="2000" dirty="0">
                <a:latin typeface="+mn-lt"/>
              </a:rPr>
              <a:t/>
            </a:r>
            <a:br>
              <a:rPr lang="nl-NL" sz="2000" dirty="0">
                <a:latin typeface="+mn-lt"/>
              </a:rPr>
            </a:br>
            <a:endParaRPr lang="nl-NL" sz="20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nl-NL" sz="1600" dirty="0" smtClean="0">
                <a:latin typeface="+mn-lt"/>
              </a:rPr>
              <a:t/>
            </a:r>
            <a:br>
              <a:rPr lang="nl-NL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/>
            </a:r>
            <a:br>
              <a:rPr lang="en-US" sz="1600" dirty="0" smtClean="0">
                <a:latin typeface="+mn-lt"/>
              </a:rPr>
            </a:br>
            <a:endParaRPr lang="en-US" sz="1600" dirty="0" smtClean="0">
              <a:latin typeface="+mn-lt"/>
            </a:endParaRPr>
          </a:p>
          <a:p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022034"/>
      </p:ext>
    </p:extLst>
  </p:cSld>
  <p:clrMapOvr>
    <a:masterClrMapping/>
  </p:clrMapOvr>
  <p:transition advTm="4199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360000" y="359999"/>
            <a:ext cx="8460472" cy="584973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nl-NL" sz="1600" dirty="0" smtClean="0">
                <a:latin typeface="+mn-lt"/>
              </a:rPr>
              <a:t/>
            </a:r>
            <a:br>
              <a:rPr lang="nl-NL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/>
            </a:r>
            <a:br>
              <a:rPr lang="en-US" sz="1600" dirty="0" smtClean="0">
                <a:latin typeface="+mn-lt"/>
              </a:rPr>
            </a:br>
            <a:endParaRPr lang="en-US" sz="1600" dirty="0" smtClean="0">
              <a:latin typeface="+mn-lt"/>
            </a:endParaRPr>
          </a:p>
          <a:p>
            <a:endParaRPr lang="en-US" sz="2400" dirty="0" smtClean="0">
              <a:latin typeface="+mn-lt"/>
            </a:endParaRPr>
          </a:p>
        </p:txBody>
      </p:sp>
      <p:pic>
        <p:nvPicPr>
          <p:cNvPr id="3" name="fotografie1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55576" y="0"/>
            <a:ext cx="4080681" cy="5733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2" name="Picture 8" descr="https://www.droidapp.nl/wp-content/uploads/2016/06/Rijksmuseum-Street-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20" y="0"/>
            <a:ext cx="3239144" cy="576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819903"/>
      </p:ext>
    </p:extLst>
  </p:cSld>
  <p:clrMapOvr>
    <a:masterClrMapping/>
  </p:clrMapOvr>
  <p:transition advTm="4199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360000" y="359999"/>
            <a:ext cx="8460472" cy="584973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nl-NL" sz="6000" b="1" dirty="0" smtClean="0">
                <a:latin typeface="+mn-lt"/>
              </a:rPr>
              <a:t>OPEN DATA </a:t>
            </a:r>
            <a:endParaRPr lang="nl-NL" sz="6000" dirty="0" smtClean="0">
              <a:latin typeface="+mn-lt"/>
            </a:endParaRPr>
          </a:p>
          <a:p>
            <a:pPr>
              <a:spcBef>
                <a:spcPts val="0"/>
              </a:spcBef>
            </a:pPr>
            <a:endParaRPr lang="nl-NL" sz="20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nl-NL" sz="2000" b="1" dirty="0" smtClean="0">
                <a:latin typeface="+mn-lt"/>
              </a:rPr>
              <a:t>2003-2011</a:t>
            </a:r>
            <a:endParaRPr lang="nl-NL" sz="2000" dirty="0">
              <a:latin typeface="+mn-lt"/>
            </a:endParaRPr>
          </a:p>
          <a:p>
            <a:pPr marL="108585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err="1" smtClean="0">
                <a:latin typeface="+mn-lt"/>
              </a:rPr>
              <a:t>Discussions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with</a:t>
            </a:r>
            <a:r>
              <a:rPr lang="nl-NL" sz="2000" dirty="0" smtClean="0">
                <a:latin typeface="+mn-lt"/>
              </a:rPr>
              <a:t> curators </a:t>
            </a:r>
            <a:r>
              <a:rPr lang="nl-NL" sz="2000" dirty="0" err="1" smtClean="0">
                <a:latin typeface="+mn-lt"/>
              </a:rPr>
              <a:t>about</a:t>
            </a:r>
            <a:r>
              <a:rPr lang="nl-NL" sz="2000" dirty="0" smtClean="0">
                <a:latin typeface="+mn-lt"/>
              </a:rPr>
              <a:t> opening up </a:t>
            </a:r>
            <a:r>
              <a:rPr lang="nl-NL" sz="2000" dirty="0" err="1" smtClean="0">
                <a:latin typeface="+mn-lt"/>
              </a:rPr>
              <a:t>the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collections</a:t>
            </a:r>
            <a:r>
              <a:rPr lang="nl-NL" sz="2000" dirty="0" smtClean="0">
                <a:latin typeface="+mn-lt"/>
              </a:rPr>
              <a:t> online</a:t>
            </a:r>
          </a:p>
          <a:p>
            <a:pPr marL="108585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smtClean="0">
                <a:latin typeface="+mn-lt"/>
              </a:rPr>
              <a:t>CC-BY </a:t>
            </a:r>
            <a:r>
              <a:rPr lang="nl-NL" sz="2000" dirty="0" err="1" smtClean="0">
                <a:latin typeface="+mn-lt"/>
              </a:rPr>
              <a:t>licence</a:t>
            </a:r>
            <a:endParaRPr lang="nl-NL" sz="2000" dirty="0" smtClean="0">
              <a:latin typeface="+mn-lt"/>
            </a:endParaRPr>
          </a:p>
          <a:p>
            <a:pPr marL="108585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smtClean="0">
                <a:latin typeface="+mn-lt"/>
              </a:rPr>
              <a:t>Limited </a:t>
            </a:r>
            <a:r>
              <a:rPr lang="nl-NL" sz="2000" dirty="0" err="1" smtClean="0">
                <a:latin typeface="+mn-lt"/>
              </a:rPr>
              <a:t>selection</a:t>
            </a:r>
            <a:r>
              <a:rPr lang="nl-NL" sz="2000" dirty="0" smtClean="0">
                <a:latin typeface="+mn-lt"/>
              </a:rPr>
              <a:t> of </a:t>
            </a:r>
            <a:r>
              <a:rPr lang="nl-NL" sz="2000" dirty="0" err="1" smtClean="0">
                <a:latin typeface="+mn-lt"/>
              </a:rPr>
              <a:t>the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collection</a:t>
            </a:r>
            <a:r>
              <a:rPr lang="nl-NL" sz="2000" dirty="0" smtClean="0">
                <a:latin typeface="+mn-lt"/>
              </a:rPr>
              <a:t> online &amp; </a:t>
            </a:r>
            <a:r>
              <a:rPr lang="nl-NL" sz="2000" dirty="0" err="1" smtClean="0">
                <a:latin typeface="+mn-lt"/>
              </a:rPr>
              <a:t>available</a:t>
            </a:r>
            <a:endParaRPr lang="nl-NL" sz="2000" dirty="0" smtClean="0">
              <a:latin typeface="+mn-lt"/>
            </a:endParaRPr>
          </a:p>
          <a:p>
            <a:pPr marL="108585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smtClean="0">
                <a:latin typeface="+mn-lt"/>
              </a:rPr>
              <a:t>Co-operations </a:t>
            </a:r>
            <a:r>
              <a:rPr lang="nl-NL" sz="2000" dirty="0" err="1" smtClean="0">
                <a:latin typeface="+mn-lt"/>
              </a:rPr>
              <a:t>with</a:t>
            </a:r>
            <a:r>
              <a:rPr lang="nl-NL" sz="2000" dirty="0" smtClean="0">
                <a:latin typeface="+mn-lt"/>
              </a:rPr>
              <a:t> museums re digital heritage data (VU, CWI, </a:t>
            </a:r>
            <a:r>
              <a:rPr lang="nl-NL" sz="2000" dirty="0" err="1" smtClean="0">
                <a:latin typeface="+mn-lt"/>
              </a:rPr>
              <a:t>Ue</a:t>
            </a:r>
            <a:r>
              <a:rPr lang="nl-NL" sz="2000" dirty="0" smtClean="0">
                <a:latin typeface="+mn-lt"/>
              </a:rPr>
              <a:t>)</a:t>
            </a:r>
            <a:br>
              <a:rPr lang="nl-NL" sz="2000" dirty="0" smtClean="0">
                <a:latin typeface="+mn-lt"/>
              </a:rPr>
            </a:br>
            <a:endParaRPr lang="nl-NL" sz="2000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nl-NL" sz="2000" b="1" dirty="0" smtClean="0">
                <a:latin typeface="+mn-lt"/>
              </a:rPr>
              <a:t>End 2011 -</a:t>
            </a:r>
          </a:p>
          <a:p>
            <a:pPr marL="108585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err="1" smtClean="0">
                <a:latin typeface="+mn-lt"/>
              </a:rPr>
              <a:t>Europeana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participation</a:t>
            </a:r>
            <a:r>
              <a:rPr lang="nl-NL" sz="2000" dirty="0" smtClean="0">
                <a:latin typeface="+mn-lt"/>
              </a:rPr>
              <a:t> (</a:t>
            </a:r>
            <a:r>
              <a:rPr lang="nl-NL" sz="2000" dirty="0" err="1" smtClean="0">
                <a:latin typeface="+mn-lt"/>
              </a:rPr>
              <a:t>and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discussion</a:t>
            </a:r>
            <a:r>
              <a:rPr lang="nl-NL" sz="2000" dirty="0" smtClean="0">
                <a:latin typeface="+mn-lt"/>
              </a:rPr>
              <a:t>)</a:t>
            </a:r>
          </a:p>
          <a:p>
            <a:pPr marL="108585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smtClean="0">
                <a:latin typeface="+mn-lt"/>
              </a:rPr>
              <a:t>New Open Data Policy Rijksmuseum</a:t>
            </a:r>
          </a:p>
          <a:p>
            <a:pPr marL="108585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smtClean="0">
                <a:latin typeface="+mn-lt"/>
              </a:rPr>
              <a:t>Change </a:t>
            </a:r>
            <a:r>
              <a:rPr lang="nl-NL" sz="2000" dirty="0" err="1" smtClean="0">
                <a:latin typeface="+mn-lt"/>
              </a:rPr>
              <a:t>to</a:t>
            </a:r>
            <a:r>
              <a:rPr lang="nl-NL" sz="2000" dirty="0" smtClean="0">
                <a:latin typeface="+mn-lt"/>
              </a:rPr>
              <a:t> CC0 </a:t>
            </a:r>
            <a:r>
              <a:rPr lang="nl-NL" sz="2000" dirty="0" err="1" smtClean="0">
                <a:latin typeface="+mn-lt"/>
              </a:rPr>
              <a:t>licence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for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the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whole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collection</a:t>
            </a:r>
            <a:endParaRPr lang="nl-NL" sz="2000" dirty="0" smtClean="0">
              <a:latin typeface="+mn-lt"/>
            </a:endParaRPr>
          </a:p>
          <a:p>
            <a:pPr marL="108585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smtClean="0">
                <a:latin typeface="+mn-lt"/>
              </a:rPr>
              <a:t>Persistent </a:t>
            </a:r>
            <a:r>
              <a:rPr lang="nl-NL" sz="2000" dirty="0" err="1" smtClean="0">
                <a:latin typeface="+mn-lt"/>
              </a:rPr>
              <a:t>identifiers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for</a:t>
            </a:r>
            <a:r>
              <a:rPr lang="nl-NL" sz="2000" dirty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all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objects</a:t>
            </a:r>
            <a:r>
              <a:rPr lang="nl-NL" sz="2000" dirty="0" smtClean="0">
                <a:latin typeface="+mn-lt"/>
              </a:rPr>
              <a:t> in </a:t>
            </a:r>
            <a:r>
              <a:rPr lang="nl-NL" sz="2000" dirty="0" err="1" smtClean="0">
                <a:latin typeface="+mn-lt"/>
              </a:rPr>
              <a:t>the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collection</a:t>
            </a:r>
            <a:endParaRPr lang="nl-NL" sz="2000" dirty="0" smtClean="0">
              <a:latin typeface="+mn-lt"/>
            </a:endParaRPr>
          </a:p>
          <a:p>
            <a:pPr marL="108585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000" dirty="0" smtClean="0">
                <a:latin typeface="+mn-lt"/>
              </a:rPr>
              <a:t>Maximum of </a:t>
            </a:r>
            <a:r>
              <a:rPr lang="nl-NL" sz="2000" dirty="0" err="1" smtClean="0">
                <a:latin typeface="+mn-lt"/>
              </a:rPr>
              <a:t>the</a:t>
            </a:r>
            <a:r>
              <a:rPr lang="nl-NL" sz="2000" dirty="0" smtClean="0">
                <a:latin typeface="+mn-lt"/>
              </a:rPr>
              <a:t> </a:t>
            </a:r>
            <a:r>
              <a:rPr lang="nl-NL" sz="2000" dirty="0" err="1" smtClean="0">
                <a:latin typeface="+mn-lt"/>
              </a:rPr>
              <a:t>collection</a:t>
            </a:r>
            <a:r>
              <a:rPr lang="nl-NL" sz="2000" dirty="0" smtClean="0">
                <a:latin typeface="+mn-lt"/>
              </a:rPr>
              <a:t> is online &amp; </a:t>
            </a:r>
            <a:r>
              <a:rPr lang="nl-NL" sz="2000" dirty="0" err="1" smtClean="0">
                <a:latin typeface="+mn-lt"/>
              </a:rPr>
              <a:t>available</a:t>
            </a:r>
            <a:endParaRPr lang="nl-NL" sz="2000" dirty="0" smtClean="0">
              <a:latin typeface="+mn-lt"/>
            </a:endParaRPr>
          </a:p>
          <a:p>
            <a:pPr lvl="1" indent="0">
              <a:spcBef>
                <a:spcPts val="0"/>
              </a:spcBef>
              <a:buNone/>
            </a:pPr>
            <a:endParaRPr lang="nl-NL" sz="20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nl-NL" sz="2400" dirty="0">
                <a:latin typeface="+mn-lt"/>
              </a:rPr>
              <a:t/>
            </a:r>
            <a:br>
              <a:rPr lang="nl-NL" sz="2400" dirty="0">
                <a:latin typeface="+mn-lt"/>
              </a:rPr>
            </a:br>
            <a:endParaRPr lang="nl-NL" sz="24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nl-NL" sz="2000" dirty="0" smtClean="0">
                <a:latin typeface="+mn-lt"/>
              </a:rPr>
              <a:t/>
            </a:r>
            <a:br>
              <a:rPr lang="nl-NL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/>
            </a:r>
            <a:br>
              <a:rPr lang="en-US" sz="2000" dirty="0" smtClean="0">
                <a:latin typeface="+mn-lt"/>
              </a:rPr>
            </a:br>
            <a:endParaRPr lang="en-US" sz="2000" dirty="0" smtClean="0">
              <a:latin typeface="+mn-lt"/>
            </a:endParaRPr>
          </a:p>
          <a:p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4958446"/>
      </p:ext>
    </p:extLst>
  </p:cSld>
  <p:clrMapOvr>
    <a:masterClrMapping/>
  </p:clrMapOvr>
  <p:transition advTm="4199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0" b="32950"/>
          <a:stretch>
            <a:fillRect/>
          </a:stretch>
        </p:blipFill>
        <p:spPr/>
      </p:pic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436199" y="579075"/>
            <a:ext cx="8325664" cy="4644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4400" b="1" i="1" dirty="0" smtClean="0">
                <a:solidFill>
                  <a:schemeClr val="bg1"/>
                </a:solidFill>
                <a:latin typeface="+mn-lt"/>
              </a:rPr>
              <a:t>Knowledge </a:t>
            </a:r>
            <a:r>
              <a:rPr lang="en-US" sz="4400" b="1" i="1" dirty="0">
                <a:solidFill>
                  <a:schemeClr val="bg1"/>
                </a:solidFill>
                <a:latin typeface="+mn-lt"/>
              </a:rPr>
              <a:t>needs to be </a:t>
            </a:r>
            <a:r>
              <a:rPr lang="en-US" sz="4400" b="1" i="1" dirty="0" smtClean="0">
                <a:solidFill>
                  <a:schemeClr val="bg1"/>
                </a:solidFill>
                <a:latin typeface="+mn-lt"/>
              </a:rPr>
              <a:t>shared </a:t>
            </a:r>
            <a:endParaRPr lang="en-US" sz="4400" b="1" i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n-US" sz="3300" i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nl-NL" sz="33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nl-NL" sz="3300" dirty="0" smtClean="0">
                <a:solidFill>
                  <a:schemeClr val="bg1"/>
                </a:solidFill>
                <a:latin typeface="+mn-lt"/>
              </a:rPr>
            </a:br>
            <a:r>
              <a:rPr lang="nl-NL" sz="3300" dirty="0">
                <a:solidFill>
                  <a:schemeClr val="bg1"/>
                </a:solidFill>
                <a:latin typeface="+mn-lt"/>
              </a:rPr>
              <a:t/>
            </a:r>
            <a:br>
              <a:rPr lang="nl-NL" sz="3300" dirty="0">
                <a:solidFill>
                  <a:schemeClr val="bg1"/>
                </a:solidFill>
                <a:latin typeface="+mn-lt"/>
              </a:rPr>
            </a:br>
            <a:r>
              <a:rPr lang="nl-NL" sz="3300" dirty="0" smtClean="0">
                <a:solidFill>
                  <a:schemeClr val="bg1"/>
                </a:solidFill>
                <a:latin typeface="+mn-lt"/>
              </a:rPr>
              <a:t>Taco Dibbits </a:t>
            </a:r>
          </a:p>
          <a:p>
            <a:pPr algn="ctr"/>
            <a:r>
              <a:rPr lang="nl-NL" sz="3300" dirty="0" smtClean="0">
                <a:solidFill>
                  <a:schemeClr val="bg1"/>
                </a:solidFill>
                <a:latin typeface="+mn-lt"/>
              </a:rPr>
              <a:t>Director-elect Rijksmuseum</a:t>
            </a:r>
            <a:endParaRPr lang="nl-NL" sz="3300" dirty="0">
              <a:latin typeface="+mn-lt"/>
            </a:endParaRPr>
          </a:p>
        </p:txBody>
      </p:sp>
      <p:sp>
        <p:nvSpPr>
          <p:cNvPr id="6" name="Titel 2"/>
          <p:cNvSpPr>
            <a:spLocks noGrp="1"/>
          </p:cNvSpPr>
          <p:nvPr>
            <p:ph type="title"/>
          </p:nvPr>
        </p:nvSpPr>
        <p:spPr>
          <a:xfrm>
            <a:off x="327600" y="6112961"/>
            <a:ext cx="6120000" cy="360000"/>
          </a:xfrm>
        </p:spPr>
        <p:txBody>
          <a:bodyPr/>
          <a:lstStyle/>
          <a:p>
            <a:r>
              <a:rPr lang="nl-NL" b="1" smtClean="0">
                <a:latin typeface="Calibri" pitchFamily="34" charset="0"/>
                <a:cs typeface="Calibri" pitchFamily="34" charset="0"/>
              </a:rPr>
              <a:t>Core of current Open Data Policy</a:t>
            </a:r>
            <a:endParaRPr lang="nl-NL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30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360000" y="359999"/>
            <a:ext cx="8460472" cy="584973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nl-NL" sz="6000" b="1" dirty="0" smtClean="0">
                <a:latin typeface="+mn-lt"/>
              </a:rPr>
              <a:t>REORGANISATION</a:t>
            </a:r>
          </a:p>
          <a:p>
            <a:pPr>
              <a:spcBef>
                <a:spcPts val="0"/>
              </a:spcBef>
            </a:pPr>
            <a:endParaRPr lang="nl-NL" sz="2000" dirty="0">
              <a:latin typeface="+mn-lt"/>
            </a:endParaRPr>
          </a:p>
          <a:p>
            <a:r>
              <a:rPr lang="nl-NL" sz="2000" b="1" dirty="0" err="1" smtClean="0">
                <a:latin typeface="+mn-lt"/>
              </a:rPr>
              <a:t>Reorganisation</a:t>
            </a:r>
            <a:r>
              <a:rPr lang="nl-NL" sz="2000" b="1" dirty="0" smtClean="0">
                <a:latin typeface="+mn-lt"/>
              </a:rPr>
              <a:t> Research Services (</a:t>
            </a:r>
            <a:r>
              <a:rPr lang="nl-NL" sz="2000" b="1" dirty="0" err="1">
                <a:latin typeface="+mn-lt"/>
              </a:rPr>
              <a:t>February</a:t>
            </a:r>
            <a:r>
              <a:rPr lang="nl-NL" sz="2000" b="1" dirty="0">
                <a:latin typeface="+mn-lt"/>
              </a:rPr>
              <a:t> – </a:t>
            </a:r>
            <a:r>
              <a:rPr lang="nl-NL" sz="2000" b="1" dirty="0" smtClean="0">
                <a:latin typeface="+mn-lt"/>
              </a:rPr>
              <a:t>May </a:t>
            </a:r>
            <a:r>
              <a:rPr lang="nl-NL" sz="2000" b="1" dirty="0">
                <a:latin typeface="+mn-lt"/>
              </a:rPr>
              <a:t>2016</a:t>
            </a:r>
            <a:r>
              <a:rPr lang="nl-NL" sz="2000" b="1" dirty="0" smtClean="0">
                <a:latin typeface="+mn-lt"/>
              </a:rPr>
              <a:t>)</a:t>
            </a:r>
            <a:r>
              <a:rPr lang="nl-NL" sz="2000" dirty="0">
                <a:latin typeface="+mn-lt"/>
              </a:rPr>
              <a:t/>
            </a:r>
            <a:br>
              <a:rPr lang="nl-NL" sz="2000" dirty="0">
                <a:latin typeface="+mn-lt"/>
              </a:rPr>
            </a:br>
            <a:endParaRPr lang="nl-NL" sz="2000" dirty="0">
              <a:latin typeface="+mn-lt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+mn-lt"/>
              </a:rPr>
              <a:t>Centralisaton</a:t>
            </a:r>
            <a:r>
              <a:rPr lang="nl-NL" sz="2000" dirty="0">
                <a:latin typeface="+mn-lt"/>
              </a:rPr>
              <a:t> of different </a:t>
            </a:r>
            <a:r>
              <a:rPr lang="nl-NL" sz="2000" dirty="0" err="1">
                <a:latin typeface="+mn-lt"/>
              </a:rPr>
              <a:t>departments</a:t>
            </a:r>
            <a:r>
              <a:rPr lang="nl-NL" sz="2000" dirty="0">
                <a:latin typeface="+mn-lt"/>
              </a:rPr>
              <a:t> &amp; new mission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+mn-lt"/>
              </a:rPr>
              <a:t>Focus on </a:t>
            </a:r>
            <a:r>
              <a:rPr lang="nl-NL" sz="2000" u="sng" dirty="0" err="1">
                <a:latin typeface="+mn-lt"/>
              </a:rPr>
              <a:t>integrated</a:t>
            </a:r>
            <a:r>
              <a:rPr lang="nl-NL" sz="2000" dirty="0">
                <a:latin typeface="+mn-lt"/>
              </a:rPr>
              <a:t> </a:t>
            </a:r>
            <a:r>
              <a:rPr lang="nl-NL" sz="2000" dirty="0" err="1">
                <a:latin typeface="+mn-lt"/>
              </a:rPr>
              <a:t>collection</a:t>
            </a:r>
            <a:r>
              <a:rPr lang="nl-NL" sz="2000" dirty="0">
                <a:latin typeface="+mn-lt"/>
              </a:rPr>
              <a:t> </a:t>
            </a:r>
            <a:r>
              <a:rPr lang="nl-NL" sz="2000" dirty="0" smtClean="0">
                <a:latin typeface="+mn-lt"/>
              </a:rPr>
              <a:t>information management</a:t>
            </a:r>
            <a:endParaRPr lang="nl-NL" sz="2000" dirty="0">
              <a:latin typeface="+mn-lt"/>
            </a:endParaRPr>
          </a:p>
          <a:p>
            <a:endParaRPr lang="nl-NL" sz="2000" dirty="0">
              <a:latin typeface="+mn-lt"/>
            </a:endParaRPr>
          </a:p>
          <a:p>
            <a:r>
              <a:rPr lang="nl-NL" sz="2000" b="1" dirty="0" err="1">
                <a:latin typeface="+mn-lt"/>
              </a:rPr>
              <a:t>Centralised</a:t>
            </a:r>
            <a:r>
              <a:rPr lang="nl-NL" sz="2000" b="1" dirty="0">
                <a:latin typeface="+mn-lt"/>
              </a:rPr>
              <a:t> </a:t>
            </a:r>
            <a:r>
              <a:rPr lang="nl-NL" sz="2000" b="1" dirty="0" err="1" smtClean="0">
                <a:latin typeface="+mn-lt"/>
              </a:rPr>
              <a:t>former</a:t>
            </a:r>
            <a:r>
              <a:rPr lang="nl-NL" sz="2000" b="1" dirty="0" smtClean="0">
                <a:latin typeface="+mn-lt"/>
              </a:rPr>
              <a:t> (sub-)</a:t>
            </a:r>
            <a:r>
              <a:rPr lang="nl-NL" sz="2000" b="1" dirty="0" err="1" smtClean="0">
                <a:latin typeface="+mn-lt"/>
              </a:rPr>
              <a:t>departments</a:t>
            </a:r>
            <a:r>
              <a:rPr lang="nl-NL" sz="2000" dirty="0">
                <a:solidFill>
                  <a:srgbClr val="FF0000"/>
                </a:solidFill>
                <a:latin typeface="+mn-lt"/>
              </a:rPr>
              <a:t/>
            </a:r>
            <a:br>
              <a:rPr lang="nl-NL" sz="2000" dirty="0">
                <a:solidFill>
                  <a:srgbClr val="FF0000"/>
                </a:solidFill>
                <a:latin typeface="+mn-lt"/>
              </a:rPr>
            </a:br>
            <a:endParaRPr lang="nl-NL" sz="2000" dirty="0">
              <a:solidFill>
                <a:srgbClr val="FF0000"/>
              </a:solidFill>
              <a:latin typeface="+mn-lt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+mn-lt"/>
              </a:rPr>
              <a:t>Collection Systems &amp; Data Management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+mn-lt"/>
              </a:rPr>
              <a:t>Rijksmuseum Research Library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+mn-lt"/>
              </a:rPr>
              <a:t>Collection </a:t>
            </a:r>
            <a:r>
              <a:rPr lang="nl-NL" sz="2000" dirty="0" err="1">
                <a:latin typeface="+mn-lt"/>
              </a:rPr>
              <a:t>Documentation</a:t>
            </a:r>
            <a:endParaRPr lang="nl-NL" sz="2000" dirty="0">
              <a:latin typeface="+mn-lt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+mn-lt"/>
              </a:rPr>
              <a:t>Study</a:t>
            </a:r>
            <a:r>
              <a:rPr lang="nl-NL" sz="2000" dirty="0">
                <a:latin typeface="+mn-lt"/>
              </a:rPr>
              <a:t> Room / Print Room</a:t>
            </a:r>
          </a:p>
          <a:p>
            <a:pPr>
              <a:spcBef>
                <a:spcPts val="0"/>
              </a:spcBef>
            </a:pPr>
            <a:r>
              <a:rPr lang="nl-NL" sz="2000" dirty="0">
                <a:latin typeface="+mn-lt"/>
              </a:rPr>
              <a:t/>
            </a:r>
            <a:br>
              <a:rPr lang="nl-NL" sz="2000" dirty="0">
                <a:latin typeface="+mn-lt"/>
              </a:rPr>
            </a:br>
            <a:endParaRPr lang="nl-NL" sz="20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nl-NL" sz="1600" dirty="0" smtClean="0">
                <a:latin typeface="+mn-lt"/>
              </a:rPr>
              <a:t/>
            </a:r>
            <a:br>
              <a:rPr lang="nl-NL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/>
            </a:r>
            <a:br>
              <a:rPr lang="en-US" sz="1600" dirty="0" smtClean="0">
                <a:latin typeface="+mn-lt"/>
              </a:rPr>
            </a:br>
            <a:endParaRPr lang="en-US" sz="1600" dirty="0" smtClean="0">
              <a:latin typeface="+mn-lt"/>
            </a:endParaRPr>
          </a:p>
          <a:p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4191059"/>
      </p:ext>
    </p:extLst>
  </p:cSld>
  <p:clrMapOvr>
    <a:masterClrMapping/>
  </p:clrMapOvr>
  <p:transition advTm="41991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360000" y="359999"/>
            <a:ext cx="8460472" cy="584973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nl-NL" sz="6000" b="1" dirty="0" smtClean="0">
                <a:latin typeface="+mn-lt"/>
              </a:rPr>
              <a:t>REORGANISATION</a:t>
            </a:r>
          </a:p>
          <a:p>
            <a:pPr>
              <a:spcBef>
                <a:spcPts val="0"/>
              </a:spcBef>
            </a:pPr>
            <a:endParaRPr lang="nl-NL" sz="2000" dirty="0">
              <a:latin typeface="+mn-lt"/>
            </a:endParaRPr>
          </a:p>
          <a:p>
            <a:r>
              <a:rPr lang="nl-NL" sz="2000" b="1" dirty="0" err="1" smtClean="0">
                <a:latin typeface="+mn-lt"/>
              </a:rPr>
              <a:t>Reorganisation</a:t>
            </a:r>
            <a:r>
              <a:rPr lang="nl-NL" sz="2000" b="1" dirty="0" smtClean="0">
                <a:latin typeface="+mn-lt"/>
              </a:rPr>
              <a:t> Research Services </a:t>
            </a:r>
            <a:r>
              <a:rPr lang="nl-NL" sz="2000" b="1" dirty="0">
                <a:latin typeface="+mn-lt"/>
              </a:rPr>
              <a:t>2016 (</a:t>
            </a:r>
            <a:r>
              <a:rPr lang="nl-NL" sz="2000" b="1" dirty="0" err="1">
                <a:latin typeface="+mn-lt"/>
              </a:rPr>
              <a:t>February</a:t>
            </a:r>
            <a:r>
              <a:rPr lang="nl-NL" sz="2000" b="1" dirty="0">
                <a:latin typeface="+mn-lt"/>
              </a:rPr>
              <a:t> – May</a:t>
            </a:r>
            <a:r>
              <a:rPr lang="nl-NL" sz="2000" b="1" dirty="0" smtClean="0">
                <a:latin typeface="+mn-lt"/>
              </a:rPr>
              <a:t>)</a:t>
            </a:r>
            <a:r>
              <a:rPr lang="nl-NL" sz="2000" dirty="0">
                <a:latin typeface="+mn-lt"/>
              </a:rPr>
              <a:t/>
            </a:r>
            <a:br>
              <a:rPr lang="nl-NL" sz="2000" dirty="0">
                <a:latin typeface="+mn-lt"/>
              </a:rPr>
            </a:br>
            <a:endParaRPr lang="nl-NL" sz="2000" dirty="0">
              <a:latin typeface="+mn-lt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+mn-lt"/>
              </a:rPr>
              <a:t>Centralisaton</a:t>
            </a:r>
            <a:r>
              <a:rPr lang="nl-NL" sz="2000" dirty="0">
                <a:latin typeface="+mn-lt"/>
              </a:rPr>
              <a:t> of different </a:t>
            </a:r>
            <a:r>
              <a:rPr lang="nl-NL" sz="2000" dirty="0" err="1">
                <a:latin typeface="+mn-lt"/>
              </a:rPr>
              <a:t>departments</a:t>
            </a:r>
            <a:r>
              <a:rPr lang="nl-NL" sz="2000" dirty="0">
                <a:latin typeface="+mn-lt"/>
              </a:rPr>
              <a:t> &amp; new mission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+mn-lt"/>
              </a:rPr>
              <a:t>Focus on </a:t>
            </a:r>
            <a:r>
              <a:rPr lang="nl-NL" sz="2000" u="sng" dirty="0" err="1">
                <a:latin typeface="+mn-lt"/>
              </a:rPr>
              <a:t>integrated</a:t>
            </a:r>
            <a:r>
              <a:rPr lang="nl-NL" sz="2000" dirty="0">
                <a:latin typeface="+mn-lt"/>
              </a:rPr>
              <a:t> </a:t>
            </a:r>
            <a:r>
              <a:rPr lang="nl-NL" sz="2000" dirty="0" err="1">
                <a:latin typeface="+mn-lt"/>
              </a:rPr>
              <a:t>collection</a:t>
            </a:r>
            <a:r>
              <a:rPr lang="nl-NL" sz="2000" dirty="0">
                <a:latin typeface="+mn-lt"/>
              </a:rPr>
              <a:t> </a:t>
            </a:r>
            <a:r>
              <a:rPr lang="nl-NL" sz="2000" dirty="0" smtClean="0">
                <a:latin typeface="+mn-lt"/>
              </a:rPr>
              <a:t>information management</a:t>
            </a:r>
            <a:endParaRPr lang="nl-NL" sz="2000" dirty="0">
              <a:latin typeface="+mn-lt"/>
            </a:endParaRPr>
          </a:p>
          <a:p>
            <a:endParaRPr lang="nl-NL" sz="2000" dirty="0">
              <a:latin typeface="+mn-lt"/>
            </a:endParaRPr>
          </a:p>
          <a:p>
            <a:r>
              <a:rPr lang="nl-NL" sz="2000" b="1" dirty="0" err="1">
                <a:latin typeface="+mn-lt"/>
              </a:rPr>
              <a:t>Centralised</a:t>
            </a:r>
            <a:r>
              <a:rPr lang="nl-NL" sz="2000" b="1" dirty="0">
                <a:latin typeface="+mn-lt"/>
              </a:rPr>
              <a:t> </a:t>
            </a:r>
            <a:r>
              <a:rPr lang="nl-NL" sz="2000" b="1" dirty="0" err="1" smtClean="0">
                <a:latin typeface="+mn-lt"/>
              </a:rPr>
              <a:t>departments</a:t>
            </a:r>
            <a:r>
              <a:rPr lang="nl-NL" sz="2000" b="1" dirty="0" smtClean="0">
                <a:latin typeface="Eras Light ITC" panose="020B0402030504020804" pitchFamily="34" charset="0"/>
              </a:rPr>
              <a:t> </a:t>
            </a:r>
            <a:r>
              <a:rPr lang="nl-NL" sz="2000" b="1" dirty="0" smtClean="0">
                <a:solidFill>
                  <a:srgbClr val="FF0000"/>
                </a:solidFill>
                <a:latin typeface="Eras Light ITC" panose="020B0402030504020804" pitchFamily="34" charset="0"/>
              </a:rPr>
              <a:t>=&gt; data </a:t>
            </a:r>
            <a:r>
              <a:rPr lang="nl-NL" sz="2000" b="1" dirty="0" err="1" smtClean="0">
                <a:solidFill>
                  <a:srgbClr val="FF0000"/>
                </a:solidFill>
                <a:latin typeface="Eras Light ITC" panose="020B0402030504020804" pitchFamily="34" charset="0"/>
              </a:rPr>
              <a:t>galore</a:t>
            </a:r>
            <a:r>
              <a:rPr lang="nl-NL" sz="2000" b="1" dirty="0" smtClean="0">
                <a:solidFill>
                  <a:srgbClr val="FF0000"/>
                </a:solidFill>
                <a:latin typeface="Eras Light ITC" panose="020B0402030504020804" pitchFamily="34" charset="0"/>
              </a:rPr>
              <a:t>!</a:t>
            </a:r>
            <a:r>
              <a:rPr lang="nl-NL" sz="2000" dirty="0">
                <a:solidFill>
                  <a:srgbClr val="FF0000"/>
                </a:solidFill>
                <a:latin typeface="+mn-lt"/>
              </a:rPr>
              <a:t/>
            </a:r>
            <a:br>
              <a:rPr lang="nl-NL" sz="2000" dirty="0">
                <a:solidFill>
                  <a:srgbClr val="FF0000"/>
                </a:solidFill>
                <a:latin typeface="+mn-lt"/>
              </a:rPr>
            </a:br>
            <a:endParaRPr lang="nl-NL" sz="2000" dirty="0">
              <a:solidFill>
                <a:srgbClr val="FF0000"/>
              </a:solidFill>
              <a:latin typeface="+mn-lt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+mn-lt"/>
              </a:rPr>
              <a:t>Collection Systems &amp; Data Management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+mn-lt"/>
              </a:rPr>
              <a:t>Rijksmuseum Research Library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+mn-lt"/>
              </a:rPr>
              <a:t>Collection </a:t>
            </a:r>
            <a:r>
              <a:rPr lang="nl-NL" sz="2000" dirty="0" err="1">
                <a:latin typeface="+mn-lt"/>
              </a:rPr>
              <a:t>Documentation</a:t>
            </a:r>
            <a:endParaRPr lang="nl-NL" sz="2000" dirty="0">
              <a:latin typeface="+mn-lt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+mn-lt"/>
              </a:rPr>
              <a:t>Study</a:t>
            </a:r>
            <a:r>
              <a:rPr lang="nl-NL" sz="2000" dirty="0">
                <a:latin typeface="+mn-lt"/>
              </a:rPr>
              <a:t> Room / Print Room</a:t>
            </a:r>
          </a:p>
          <a:p>
            <a:pPr>
              <a:spcBef>
                <a:spcPts val="0"/>
              </a:spcBef>
            </a:pPr>
            <a:r>
              <a:rPr lang="nl-NL" sz="2000" dirty="0">
                <a:latin typeface="+mn-lt"/>
              </a:rPr>
              <a:t/>
            </a:r>
            <a:br>
              <a:rPr lang="nl-NL" sz="2000" dirty="0">
                <a:latin typeface="+mn-lt"/>
              </a:rPr>
            </a:br>
            <a:endParaRPr lang="nl-NL" sz="20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nl-NL" sz="1600" dirty="0" smtClean="0">
                <a:latin typeface="+mn-lt"/>
              </a:rPr>
              <a:t/>
            </a:r>
            <a:br>
              <a:rPr lang="nl-NL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/>
            </a:r>
            <a:br>
              <a:rPr lang="en-US" sz="1600" dirty="0" smtClean="0">
                <a:latin typeface="+mn-lt"/>
              </a:rPr>
            </a:br>
            <a:endParaRPr lang="en-US" sz="1600" dirty="0" smtClean="0">
              <a:latin typeface="+mn-lt"/>
            </a:endParaRPr>
          </a:p>
          <a:p>
            <a:endParaRPr lang="en-US" sz="2400" dirty="0" smtClean="0">
              <a:latin typeface="+mn-lt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6291857" y="3573016"/>
            <a:ext cx="2520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>
                <a:solidFill>
                  <a:srgbClr val="FF0000"/>
                </a:solidFill>
                <a:latin typeface="Eras Light ITC" panose="020B0402030504020804" pitchFamily="34" charset="0"/>
              </a:rPr>
              <a:t>Collection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err="1">
                <a:solidFill>
                  <a:srgbClr val="FF0000"/>
                </a:solidFill>
                <a:latin typeface="Eras Light ITC" panose="020B0402030504020804" pitchFamily="34" charset="0"/>
              </a:rPr>
              <a:t>Bibliographical</a:t>
            </a:r>
            <a:r>
              <a:rPr lang="nl-NL" b="1" dirty="0">
                <a:solidFill>
                  <a:srgbClr val="FF0000"/>
                </a:solidFill>
                <a:latin typeface="Eras Light ITC" panose="020B0402030504020804" pitchFamily="34" charset="0"/>
              </a:rPr>
              <a:t> </a:t>
            </a:r>
            <a:r>
              <a:rPr lang="nl-NL" b="1" dirty="0" smtClean="0">
                <a:solidFill>
                  <a:srgbClr val="FF0000"/>
                </a:solidFill>
                <a:latin typeface="Eras Light ITC" panose="020B0402030504020804" pitchFamily="34" charset="0"/>
              </a:rPr>
              <a:t>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err="1" smtClean="0">
                <a:solidFill>
                  <a:srgbClr val="FF0000"/>
                </a:solidFill>
                <a:latin typeface="Eras Light ITC" panose="020B0402030504020804" pitchFamily="34" charset="0"/>
              </a:rPr>
              <a:t>Documentary</a:t>
            </a:r>
            <a:r>
              <a:rPr lang="nl-NL" b="1" dirty="0" smtClean="0">
                <a:solidFill>
                  <a:srgbClr val="FF0000"/>
                </a:solidFill>
                <a:latin typeface="Eras Light ITC" panose="020B0402030504020804" pitchFamily="34" charset="0"/>
              </a:rPr>
              <a:t>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>
                <a:solidFill>
                  <a:srgbClr val="FF0000"/>
                </a:solidFill>
                <a:latin typeface="Eras Light ITC" panose="020B0402030504020804" pitchFamily="34" charset="0"/>
              </a:rPr>
              <a:t>Research data: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err="1" smtClean="0">
                <a:solidFill>
                  <a:srgbClr val="FF0000"/>
                </a:solidFill>
                <a:latin typeface="Eras Light ITC" panose="020B0402030504020804" pitchFamily="34" charset="0"/>
              </a:rPr>
              <a:t>Provenance</a:t>
            </a:r>
            <a:r>
              <a:rPr lang="nl-NL" b="1" dirty="0" smtClean="0">
                <a:solidFill>
                  <a:srgbClr val="FF0000"/>
                </a:solidFill>
                <a:latin typeface="Eras Light ITC" panose="020B0402030504020804" pitchFamily="34" charset="0"/>
              </a:rPr>
              <a:t>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err="1" smtClean="0">
                <a:solidFill>
                  <a:srgbClr val="FF0000"/>
                </a:solidFill>
                <a:latin typeface="Eras Light ITC" panose="020B0402030504020804" pitchFamily="34" charset="0"/>
              </a:rPr>
              <a:t>Conservation</a:t>
            </a:r>
            <a:r>
              <a:rPr lang="nl-NL" b="1" dirty="0" smtClean="0">
                <a:solidFill>
                  <a:srgbClr val="FF0000"/>
                </a:solidFill>
                <a:latin typeface="Eras Light ITC" panose="020B0402030504020804" pitchFamily="34" charset="0"/>
              </a:rPr>
              <a:t> &amp; </a:t>
            </a:r>
            <a:r>
              <a:rPr lang="nl-NL" b="1" dirty="0" err="1" smtClean="0">
                <a:solidFill>
                  <a:srgbClr val="FF0000"/>
                </a:solidFill>
                <a:latin typeface="Eras Light ITC" panose="020B0402030504020804" pitchFamily="34" charset="0"/>
              </a:rPr>
              <a:t>Restoration</a:t>
            </a:r>
            <a:r>
              <a:rPr lang="nl-NL" b="1" dirty="0" smtClean="0">
                <a:solidFill>
                  <a:srgbClr val="FF0000"/>
                </a:solidFill>
                <a:latin typeface="Eras Light ITC" panose="020B0402030504020804" pitchFamily="34" charset="0"/>
              </a:rPr>
              <a:t> data</a:t>
            </a:r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242883602"/>
      </p:ext>
    </p:extLst>
  </p:cSld>
  <p:clrMapOvr>
    <a:masterClrMapping/>
  </p:clrMapOvr>
  <p:transition advTm="41991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2.staticflickr.com/8/7538/16041258487_f3e93c05e0_b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" b="278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98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orbeeld_powerpoint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6420F2B2F47449AF6357937DE2CE8E" ma:contentTypeVersion="7" ma:contentTypeDescription="Een nieuw document maken." ma:contentTypeScope="" ma:versionID="807d182aa89f70e8ee25dd7afce3124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d7fdf0b8816a2e6c73b5ec523d062f61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Begindatum van de planning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Einddatum van de planning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82B9D4-E9C2-4057-9D89-93AEE9CDCAA0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4527E53-1125-4735-BF9B-F95DC70E93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070EC7-7DB4-41A0-B1D2-ECA0ABAEB4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voorbeeld_powerpoint</Template>
  <TotalTime>2036</TotalTime>
  <Words>230</Words>
  <Application>Microsoft Office PowerPoint</Application>
  <PresentationFormat>Diavoorstelling (4:3)</PresentationFormat>
  <Paragraphs>123</Paragraphs>
  <Slides>11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Arial</vt:lpstr>
      <vt:lpstr>Calibri</vt:lpstr>
      <vt:lpstr>Eras Light ITC</vt:lpstr>
      <vt:lpstr>Rijksmuseum</vt:lpstr>
      <vt:lpstr>voorbeeld_powerpoint</vt:lpstr>
      <vt:lpstr>Helsinki - LIBER 2016 Forum for Digital Cultural Heritage The Wood for the Trees – Discoverability of Digital Collections</vt:lpstr>
      <vt:lpstr>Facts and Figures</vt:lpstr>
      <vt:lpstr>PowerPoint-presentatie</vt:lpstr>
      <vt:lpstr>PowerPoint-presentatie</vt:lpstr>
      <vt:lpstr>PowerPoint-presentatie</vt:lpstr>
      <vt:lpstr>Core of current Open Data Policy</vt:lpstr>
      <vt:lpstr>PowerPoint-presentatie</vt:lpstr>
      <vt:lpstr>PowerPoint-presentatie</vt:lpstr>
      <vt:lpstr>PowerPoint-presentatie</vt:lpstr>
      <vt:lpstr>PowerPoint-presentatie</vt:lpstr>
      <vt:lpstr>Italiaans landschap met parasoldennen by Hendrik Voogd (1807) http://hdl.handle.net/10934/RM0001.COLLECT.6477 </vt:lpstr>
    </vt:vector>
  </TitlesOfParts>
  <Company>Rijksmuseum Amsterdam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Nikki Smeets</dc:creator>
  <cp:keywords>V07092012</cp:keywords>
  <cp:lastModifiedBy>Saskia Scheltjens</cp:lastModifiedBy>
  <cp:revision>174</cp:revision>
  <dcterms:created xsi:type="dcterms:W3CDTF">2012-10-03T13:51:57Z</dcterms:created>
  <dcterms:modified xsi:type="dcterms:W3CDTF">2016-06-29T01:47:33Z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0x010100BF6420F2B2F47449AF6357937DE2CE8E</vt:lpwstr>
  </property>
</Properties>
</file>