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1" r:id="rId5"/>
    <p:sldId id="296" r:id="rId6"/>
    <p:sldId id="29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D6DCE5"/>
    <a:srgbClr val="FAECD0"/>
    <a:srgbClr val="DEE1E5"/>
    <a:srgbClr val="E6E6E6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5315C-2C2E-495A-83DB-AAEAEAE30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CD7C96-CEED-4BFA-9E0D-2D8BE0E8B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09B9D4-6C0F-46D1-B08B-D9CE3ABB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F8B6B7-0B68-464B-866A-F15E16F6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2C154E-DA40-4180-8F69-B052408C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7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FD219-FF37-4879-B235-C6169905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69562B-3BED-4163-8B36-A50DF402E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21417B-F64E-4285-A0C8-DE3039D8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0717A0-5358-4399-85AC-E1E3E5E7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8E67CE-B185-434D-AF97-936080E0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95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28852CE-ADEF-4DE2-A1E1-7703E081F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969089-BA67-43F5-BA3A-00C2D39EB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51D215-3602-4352-9369-14B50205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5165A6-6800-4ED1-8917-981E29BD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810E63-13BB-4412-81FD-35CC75D1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65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94275-226B-41A2-9E6E-ABCC9DD2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2F289-B271-42F2-8BC8-CC147E62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A2220A-37B2-4E5C-AA6A-006C4113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E7A4AA-13F9-4DD8-BC67-EB6DDEC8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8EA8F4-7753-4BAD-92A9-5EE45058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17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E19D8-267B-454C-85E0-237FADE5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451542-F867-4CF2-8667-A304B87D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6F36D6-331D-4CCF-9054-109D3845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107888-9EAE-46F4-BA56-846F322D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CAFA99-8480-4738-855C-9776A4A9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17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61B98-BC3B-4F72-ABFE-727B0B5E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29C08A-C44F-4B64-84D6-E2A41FD79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98A269-B7F1-4406-964E-875AFC628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D726E2-FE33-4877-B740-06BFE4E6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D3E0C8-698E-4003-88FA-F51A772E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ECCD82-BC8A-4D81-992C-C01A7687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42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0FA87-D72B-467B-AD2D-62C8325C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5DE786-5DD7-4F18-9DE8-6435A07CC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19782D-F1E8-42DD-98C7-461BA0EB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52FDCAE-CDEF-4584-9978-04D62E175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6781D38-2CD7-459F-80A8-FB42FA550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A884641-7242-4F06-A5B7-6ED99195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D1814F-3CCD-4B32-B8FC-2EEEE620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A37DD0-90E3-4F34-A64F-D6C0F773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05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F318C-E521-4B5A-B0A1-E8410B51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F601A9-C872-4A4F-A3FC-F9EB8A36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78554F-6631-4A6E-AF39-FB600BAD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7C1E57-6409-4BCC-9055-CF13AEC7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43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841E87-0F04-4341-AFC1-C6FC80D4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B4E713-19A8-4702-B04F-AA14B97C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FD3EFE-63C4-43FB-BD3E-D094AC4E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05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BD35B8-BD3D-4CC2-A746-192A046B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342B2-A8A3-4CCB-81BC-CE988B70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4F941A-1CD9-4706-AA35-F442C6EBD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6C3004-FE94-4980-A6A8-AD0A16FB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E25D8E-E576-4E6A-AB16-E1312DF6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536C98-A13E-47FF-A9AD-CBBFE95B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91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5061F-AC17-4ECA-AFB3-5E352A72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E189CE-8725-4063-B67E-A58166504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F33396-9754-4669-A6B9-1D3247ACF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007E6B-4F52-4B70-B916-80DAB99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32D473-6D50-4043-95F8-EC6C4197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2CFE1E-9C6E-409E-A718-CAF17A84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57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690D23-E4A6-48B5-B5A6-905B163E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F64BAB-3D12-4D3C-956D-628DC778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70084D-914D-4A99-B2E5-D015EFEBA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90D5-90E8-42F8-94E9-B19CF96A6D9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D3A962-B671-4959-B08E-0D590318E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66EB3F-A820-40D3-83E4-9E0B224DF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8E0B-CAE6-40E7-8E5D-9429B2170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93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B75E1670-6624-4AB5-9FC4-335DABE8A674}"/>
              </a:ext>
            </a:extLst>
          </p:cNvPr>
          <p:cNvSpPr/>
          <p:nvPr/>
        </p:nvSpPr>
        <p:spPr>
          <a:xfrm rot="13488981">
            <a:off x="1591142" y="4709917"/>
            <a:ext cx="1838932" cy="91506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FA6D2A2A-2A9A-45F6-921B-F5AE3392262E}"/>
              </a:ext>
            </a:extLst>
          </p:cNvPr>
          <p:cNvSpPr/>
          <p:nvPr/>
        </p:nvSpPr>
        <p:spPr>
          <a:xfrm rot="8090463">
            <a:off x="3677880" y="533626"/>
            <a:ext cx="1838932" cy="91506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FA7F65D1-FAF4-43E8-8D04-BCA7FCA60D99}"/>
              </a:ext>
            </a:extLst>
          </p:cNvPr>
          <p:cNvSpPr/>
          <p:nvPr/>
        </p:nvSpPr>
        <p:spPr>
          <a:xfrm rot="18896730">
            <a:off x="4410552" y="-128220"/>
            <a:ext cx="1838932" cy="91506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isoscele 12">
            <a:extLst>
              <a:ext uri="{FF2B5EF4-FFF2-40B4-BE49-F238E27FC236}">
                <a16:creationId xmlns:a16="http://schemas.microsoft.com/office/drawing/2014/main" id="{CEC067D3-A232-44DD-B2F1-55936CEBCC1D}"/>
              </a:ext>
            </a:extLst>
          </p:cNvPr>
          <p:cNvSpPr/>
          <p:nvPr/>
        </p:nvSpPr>
        <p:spPr>
          <a:xfrm rot="8090463">
            <a:off x="2280875" y="1946741"/>
            <a:ext cx="1838932" cy="91506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421B5D38-E5FC-4D10-B604-0A80DC5537E2}"/>
              </a:ext>
            </a:extLst>
          </p:cNvPr>
          <p:cNvSpPr/>
          <p:nvPr/>
        </p:nvSpPr>
        <p:spPr>
          <a:xfrm rot="18891182">
            <a:off x="1591180" y="2666686"/>
            <a:ext cx="1838932" cy="91506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E8B772B3-CCC0-48EA-A0B2-EC7B48686D1A}"/>
              </a:ext>
            </a:extLst>
          </p:cNvPr>
          <p:cNvSpPr/>
          <p:nvPr/>
        </p:nvSpPr>
        <p:spPr>
          <a:xfrm rot="8090463">
            <a:off x="870467" y="3333142"/>
            <a:ext cx="1838932" cy="91506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riangolo isoscele 18">
            <a:extLst>
              <a:ext uri="{FF2B5EF4-FFF2-40B4-BE49-F238E27FC236}">
                <a16:creationId xmlns:a16="http://schemas.microsoft.com/office/drawing/2014/main" id="{5A2E60E9-14E8-4074-897E-9E4B0DF48E59}"/>
              </a:ext>
            </a:extLst>
          </p:cNvPr>
          <p:cNvSpPr/>
          <p:nvPr/>
        </p:nvSpPr>
        <p:spPr>
          <a:xfrm rot="13488981">
            <a:off x="2967020" y="6076818"/>
            <a:ext cx="1838932" cy="91506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riangolo isoscele 19">
            <a:extLst>
              <a:ext uri="{FF2B5EF4-FFF2-40B4-BE49-F238E27FC236}">
                <a16:creationId xmlns:a16="http://schemas.microsoft.com/office/drawing/2014/main" id="{1AB8A8C7-439E-4C01-9031-9C25D0C50CC9}"/>
              </a:ext>
            </a:extLst>
          </p:cNvPr>
          <p:cNvSpPr/>
          <p:nvPr/>
        </p:nvSpPr>
        <p:spPr>
          <a:xfrm>
            <a:off x="2280188" y="3472036"/>
            <a:ext cx="1258348" cy="639661"/>
          </a:xfrm>
          <a:prstGeom prst="triangle">
            <a:avLst>
              <a:gd name="adj" fmla="val 4928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isoscele 20">
            <a:extLst>
              <a:ext uri="{FF2B5EF4-FFF2-40B4-BE49-F238E27FC236}">
                <a16:creationId xmlns:a16="http://schemas.microsoft.com/office/drawing/2014/main" id="{29F42D2E-AF19-4823-97C5-CBEA7AB25D72}"/>
              </a:ext>
            </a:extLst>
          </p:cNvPr>
          <p:cNvSpPr/>
          <p:nvPr/>
        </p:nvSpPr>
        <p:spPr>
          <a:xfrm rot="10800000">
            <a:off x="2277699" y="4186788"/>
            <a:ext cx="1258348" cy="639661"/>
          </a:xfrm>
          <a:prstGeom prst="triangle">
            <a:avLst>
              <a:gd name="adj" fmla="val 4928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isoscele 23">
            <a:extLst>
              <a:ext uri="{FF2B5EF4-FFF2-40B4-BE49-F238E27FC236}">
                <a16:creationId xmlns:a16="http://schemas.microsoft.com/office/drawing/2014/main" id="{6DDC0508-4C27-4AC3-AB54-43468023F5CF}"/>
              </a:ext>
            </a:extLst>
          </p:cNvPr>
          <p:cNvSpPr/>
          <p:nvPr/>
        </p:nvSpPr>
        <p:spPr>
          <a:xfrm rot="10800000">
            <a:off x="3656802" y="5555964"/>
            <a:ext cx="1258348" cy="639661"/>
          </a:xfrm>
          <a:prstGeom prst="triangle">
            <a:avLst>
              <a:gd name="adj" fmla="val 4928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riangolo isoscele 24">
            <a:extLst>
              <a:ext uri="{FF2B5EF4-FFF2-40B4-BE49-F238E27FC236}">
                <a16:creationId xmlns:a16="http://schemas.microsoft.com/office/drawing/2014/main" id="{3DD85C03-A74F-48A2-8C8F-CA7C141F205E}"/>
              </a:ext>
            </a:extLst>
          </p:cNvPr>
          <p:cNvSpPr/>
          <p:nvPr/>
        </p:nvSpPr>
        <p:spPr>
          <a:xfrm rot="10800000">
            <a:off x="2189917" y="1377885"/>
            <a:ext cx="1258348" cy="639661"/>
          </a:xfrm>
          <a:prstGeom prst="triangle">
            <a:avLst>
              <a:gd name="adj" fmla="val 4928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>
            <a:extLst>
              <a:ext uri="{FF2B5EF4-FFF2-40B4-BE49-F238E27FC236}">
                <a16:creationId xmlns:a16="http://schemas.microsoft.com/office/drawing/2014/main" id="{D267378C-541E-46E4-939F-131A64227D21}"/>
              </a:ext>
            </a:extLst>
          </p:cNvPr>
          <p:cNvSpPr/>
          <p:nvPr/>
        </p:nvSpPr>
        <p:spPr>
          <a:xfrm>
            <a:off x="783641" y="4868259"/>
            <a:ext cx="1258348" cy="639661"/>
          </a:xfrm>
          <a:prstGeom prst="triangle">
            <a:avLst>
              <a:gd name="adj" fmla="val 4928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isoscele 28">
            <a:extLst>
              <a:ext uri="{FF2B5EF4-FFF2-40B4-BE49-F238E27FC236}">
                <a16:creationId xmlns:a16="http://schemas.microsoft.com/office/drawing/2014/main" id="{C5481AC9-EF1B-4AF8-96B9-805BE69A1F08}"/>
              </a:ext>
            </a:extLst>
          </p:cNvPr>
          <p:cNvSpPr/>
          <p:nvPr/>
        </p:nvSpPr>
        <p:spPr>
          <a:xfrm rot="5400000">
            <a:off x="391164" y="4511784"/>
            <a:ext cx="1288800" cy="639661"/>
          </a:xfrm>
          <a:prstGeom prst="triangle">
            <a:avLst>
              <a:gd name="adj" fmla="val 492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93123E3-41CD-46F6-8AAB-EF01DD23DD9A}"/>
              </a:ext>
            </a:extLst>
          </p:cNvPr>
          <p:cNvSpPr/>
          <p:nvPr/>
        </p:nvSpPr>
        <p:spPr>
          <a:xfrm>
            <a:off x="1885" y="2794894"/>
            <a:ext cx="740408" cy="131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D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9AA146BB-3B95-42B3-9E13-F6BA42349BFE}"/>
              </a:ext>
            </a:extLst>
          </p:cNvPr>
          <p:cNvSpPr/>
          <p:nvPr/>
        </p:nvSpPr>
        <p:spPr>
          <a:xfrm>
            <a:off x="0" y="4183961"/>
            <a:ext cx="712568" cy="130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riangolo isoscele 33">
            <a:extLst>
              <a:ext uri="{FF2B5EF4-FFF2-40B4-BE49-F238E27FC236}">
                <a16:creationId xmlns:a16="http://schemas.microsoft.com/office/drawing/2014/main" id="{5EB22CFD-36AF-45D6-8CEC-CB763FE8A18B}"/>
              </a:ext>
            </a:extLst>
          </p:cNvPr>
          <p:cNvSpPr/>
          <p:nvPr/>
        </p:nvSpPr>
        <p:spPr>
          <a:xfrm rot="10800000">
            <a:off x="3591189" y="-32878"/>
            <a:ext cx="1258348" cy="639661"/>
          </a:xfrm>
          <a:prstGeom prst="triangle">
            <a:avLst>
              <a:gd name="adj" fmla="val 492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riangolo isoscele 36">
            <a:extLst>
              <a:ext uri="{FF2B5EF4-FFF2-40B4-BE49-F238E27FC236}">
                <a16:creationId xmlns:a16="http://schemas.microsoft.com/office/drawing/2014/main" id="{4C087000-81F7-4B4B-A1F5-A6F090EC75C9}"/>
              </a:ext>
            </a:extLst>
          </p:cNvPr>
          <p:cNvSpPr/>
          <p:nvPr/>
        </p:nvSpPr>
        <p:spPr>
          <a:xfrm rot="5400000">
            <a:off x="1793410" y="5906451"/>
            <a:ext cx="1288800" cy="639661"/>
          </a:xfrm>
          <a:prstGeom prst="triangle">
            <a:avLst>
              <a:gd name="adj" fmla="val 4928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9CCB0A8-996B-4BC5-85C0-E517DD230438}"/>
              </a:ext>
            </a:extLst>
          </p:cNvPr>
          <p:cNvSpPr/>
          <p:nvPr/>
        </p:nvSpPr>
        <p:spPr>
          <a:xfrm>
            <a:off x="0" y="5571072"/>
            <a:ext cx="2117979" cy="130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634B2F46-0E77-4D7E-A217-E85F5EEE62D3}"/>
              </a:ext>
            </a:extLst>
          </p:cNvPr>
          <p:cNvSpPr/>
          <p:nvPr/>
        </p:nvSpPr>
        <p:spPr>
          <a:xfrm>
            <a:off x="0" y="1385151"/>
            <a:ext cx="2114406" cy="131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>
            <a:extLst>
              <a:ext uri="{FF2B5EF4-FFF2-40B4-BE49-F238E27FC236}">
                <a16:creationId xmlns:a16="http://schemas.microsoft.com/office/drawing/2014/main" id="{F9D9A5FB-D511-4B23-B9F1-CBC13CA1A1D9}"/>
              </a:ext>
            </a:extLst>
          </p:cNvPr>
          <p:cNvSpPr/>
          <p:nvPr/>
        </p:nvSpPr>
        <p:spPr>
          <a:xfrm rot="5400000">
            <a:off x="1795599" y="1730064"/>
            <a:ext cx="1288800" cy="639661"/>
          </a:xfrm>
          <a:prstGeom prst="triangle">
            <a:avLst>
              <a:gd name="adj" fmla="val 5063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riangolo isoscele 42">
            <a:extLst>
              <a:ext uri="{FF2B5EF4-FFF2-40B4-BE49-F238E27FC236}">
                <a16:creationId xmlns:a16="http://schemas.microsoft.com/office/drawing/2014/main" id="{C288B716-E1E6-404B-B54B-4D43F79C8B21}"/>
              </a:ext>
            </a:extLst>
          </p:cNvPr>
          <p:cNvSpPr/>
          <p:nvPr/>
        </p:nvSpPr>
        <p:spPr>
          <a:xfrm>
            <a:off x="2181207" y="6262042"/>
            <a:ext cx="1258348" cy="639661"/>
          </a:xfrm>
          <a:prstGeom prst="triangle">
            <a:avLst>
              <a:gd name="adj" fmla="val 4928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605598E-1288-434F-A4D3-051E07515EEC}"/>
              </a:ext>
            </a:extLst>
          </p:cNvPr>
          <p:cNvSpPr txBox="1"/>
          <p:nvPr/>
        </p:nvSpPr>
        <p:spPr>
          <a:xfrm>
            <a:off x="3925209" y="2953810"/>
            <a:ext cx="812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alifornian FB" panose="0207040306080B030204" pitchFamily="18" charset="0"/>
              </a:rPr>
              <a:t>CERL Alumni present their research</a:t>
            </a:r>
          </a:p>
          <a:p>
            <a:pPr algn="ctr"/>
            <a:r>
              <a:rPr lang="en-GB" sz="4000" b="1" dirty="0">
                <a:latin typeface="Californian FB" panose="0207040306080B030204" pitchFamily="18" charset="0"/>
              </a:rPr>
              <a:t> 27 January 2021</a:t>
            </a:r>
            <a:endParaRPr lang="it-IT" sz="4000" b="1" dirty="0">
              <a:latin typeface="Californian FB" panose="0207040306080B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27AB12C-3AA7-4F60-ADBF-AEB0AEFA26A8}"/>
              </a:ext>
            </a:extLst>
          </p:cNvPr>
          <p:cNvSpPr txBox="1"/>
          <p:nvPr/>
        </p:nvSpPr>
        <p:spPr>
          <a:xfrm>
            <a:off x="6015266" y="5720098"/>
            <a:ext cx="6176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Californian FB" panose="0207040306080B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Camilla Marangoni</a:t>
            </a:r>
          </a:p>
          <a:p>
            <a:pPr algn="r"/>
            <a:r>
              <a:rPr lang="en-US" sz="2500" b="1" dirty="0">
                <a:latin typeface="Californian FB" panose="0207040306080B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Rosa Parlavecchia</a:t>
            </a:r>
            <a:endParaRPr lang="it-IT" sz="2500" b="1" dirty="0">
              <a:latin typeface="Californian FB" panose="0207040306080B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8FC5C6BE-24C9-4092-A390-D3945FD527C2}"/>
              </a:ext>
            </a:extLst>
          </p:cNvPr>
          <p:cNvSpPr/>
          <p:nvPr/>
        </p:nvSpPr>
        <p:spPr>
          <a:xfrm rot="16200000">
            <a:off x="3968172" y="1775550"/>
            <a:ext cx="1258348" cy="639661"/>
          </a:xfrm>
          <a:prstGeom prst="triangle">
            <a:avLst>
              <a:gd name="adj" fmla="val 4928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D12816B-6546-4888-8BAD-8F3006527630}"/>
              </a:ext>
            </a:extLst>
          </p:cNvPr>
          <p:cNvSpPr/>
          <p:nvPr/>
        </p:nvSpPr>
        <p:spPr>
          <a:xfrm>
            <a:off x="0" y="0"/>
            <a:ext cx="3524797" cy="130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riangolo isoscele 34">
            <a:extLst>
              <a:ext uri="{FF2B5EF4-FFF2-40B4-BE49-F238E27FC236}">
                <a16:creationId xmlns:a16="http://schemas.microsoft.com/office/drawing/2014/main" id="{59B91E32-B087-4117-995A-147F6E622B74}"/>
              </a:ext>
            </a:extLst>
          </p:cNvPr>
          <p:cNvSpPr/>
          <p:nvPr/>
        </p:nvSpPr>
        <p:spPr>
          <a:xfrm rot="5400000">
            <a:off x="3201351" y="337422"/>
            <a:ext cx="1288800" cy="639661"/>
          </a:xfrm>
          <a:prstGeom prst="triangle">
            <a:avLst>
              <a:gd name="adj" fmla="val 4928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E8737654-650C-4674-86E9-908D35BD5D25}"/>
              </a:ext>
            </a:extLst>
          </p:cNvPr>
          <p:cNvSpPr/>
          <p:nvPr/>
        </p:nvSpPr>
        <p:spPr>
          <a:xfrm rot="18891182">
            <a:off x="3005743" y="1257190"/>
            <a:ext cx="1838932" cy="91506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BED5A20D-7361-46F7-B7FF-6A9BBEF782F4}"/>
              </a:ext>
            </a:extLst>
          </p:cNvPr>
          <p:cNvCxnSpPr>
            <a:cxnSpLocks/>
          </p:cNvCxnSpPr>
          <p:nvPr/>
        </p:nvCxnSpPr>
        <p:spPr>
          <a:xfrm flipH="1">
            <a:off x="2535284" y="1697715"/>
            <a:ext cx="663856" cy="6940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68">
            <a:extLst>
              <a:ext uri="{FF2B5EF4-FFF2-40B4-BE49-F238E27FC236}">
                <a16:creationId xmlns:a16="http://schemas.microsoft.com/office/drawing/2014/main" id="{0C9614B9-E3AF-473B-912D-4234400D0FA9}"/>
              </a:ext>
            </a:extLst>
          </p:cNvPr>
          <p:cNvSpPr/>
          <p:nvPr/>
        </p:nvSpPr>
        <p:spPr>
          <a:xfrm>
            <a:off x="3538772" y="1587909"/>
            <a:ext cx="46800" cy="112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A9581BAA-8CEE-451D-957D-743826E55657}"/>
              </a:ext>
            </a:extLst>
          </p:cNvPr>
          <p:cNvSpPr/>
          <p:nvPr/>
        </p:nvSpPr>
        <p:spPr>
          <a:xfrm rot="2700615">
            <a:off x="3330430" y="3881110"/>
            <a:ext cx="46800" cy="112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9D83561D-6A17-4B6A-8705-C2C5A242873B}"/>
              </a:ext>
            </a:extLst>
          </p:cNvPr>
          <p:cNvSpPr/>
          <p:nvPr/>
        </p:nvSpPr>
        <p:spPr>
          <a:xfrm rot="5400000">
            <a:off x="3130742" y="3597794"/>
            <a:ext cx="46800" cy="112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41C66A70-6DC2-4A66-9EDB-87A9256D98A1}"/>
              </a:ext>
            </a:extLst>
          </p:cNvPr>
          <p:cNvSpPr/>
          <p:nvPr/>
        </p:nvSpPr>
        <p:spPr>
          <a:xfrm rot="5400000">
            <a:off x="1365610" y="4971255"/>
            <a:ext cx="36000" cy="112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8D2FAC50-C6FD-425F-9EFC-5CCAB53A23DD}"/>
              </a:ext>
            </a:extLst>
          </p:cNvPr>
          <p:cNvSpPr/>
          <p:nvPr/>
        </p:nvSpPr>
        <p:spPr>
          <a:xfrm rot="2668818">
            <a:off x="1042269" y="4743718"/>
            <a:ext cx="36000" cy="867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86F79D7F-494A-444F-A74A-48BC0009B2D1}"/>
              </a:ext>
            </a:extLst>
          </p:cNvPr>
          <p:cNvSpPr/>
          <p:nvPr/>
        </p:nvSpPr>
        <p:spPr>
          <a:xfrm rot="18891182">
            <a:off x="144852" y="2664621"/>
            <a:ext cx="1838932" cy="91506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D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8C8FD7E4-C26F-4EE1-ADDC-92AACACA1DFA}"/>
              </a:ext>
            </a:extLst>
          </p:cNvPr>
          <p:cNvSpPr/>
          <p:nvPr/>
        </p:nvSpPr>
        <p:spPr>
          <a:xfrm rot="2698158">
            <a:off x="1347421" y="3079905"/>
            <a:ext cx="46800" cy="867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34A8E004-B787-48F1-91F2-1F2385E3E1A7}"/>
              </a:ext>
            </a:extLst>
          </p:cNvPr>
          <p:cNvSpPr/>
          <p:nvPr/>
        </p:nvSpPr>
        <p:spPr>
          <a:xfrm rot="5400000">
            <a:off x="1663055" y="3596270"/>
            <a:ext cx="36000" cy="112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isoscele 17">
            <a:extLst>
              <a:ext uri="{FF2B5EF4-FFF2-40B4-BE49-F238E27FC236}">
                <a16:creationId xmlns:a16="http://schemas.microsoft.com/office/drawing/2014/main" id="{50890D6B-0DBA-47BC-A7AE-98FEFB842C94}"/>
              </a:ext>
            </a:extLst>
          </p:cNvPr>
          <p:cNvSpPr/>
          <p:nvPr/>
        </p:nvSpPr>
        <p:spPr>
          <a:xfrm rot="2714499">
            <a:off x="2242629" y="5426358"/>
            <a:ext cx="1838932" cy="915060"/>
          </a:xfrm>
          <a:prstGeom prst="triangle">
            <a:avLst/>
          </a:prstGeom>
          <a:solidFill>
            <a:srgbClr val="ADB9CA"/>
          </a:solidFill>
          <a:ln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5F8F6DC0-06C3-4402-B1BE-1989C1261C5A}"/>
              </a:ext>
            </a:extLst>
          </p:cNvPr>
          <p:cNvSpPr/>
          <p:nvPr/>
        </p:nvSpPr>
        <p:spPr>
          <a:xfrm rot="5400000">
            <a:off x="2719699" y="4953206"/>
            <a:ext cx="36000" cy="11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B5039853-9264-4985-8575-41CB2345D469}"/>
              </a:ext>
            </a:extLst>
          </p:cNvPr>
          <p:cNvSpPr/>
          <p:nvPr/>
        </p:nvSpPr>
        <p:spPr>
          <a:xfrm rot="5400000">
            <a:off x="2733328" y="4965085"/>
            <a:ext cx="36000" cy="11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A1780E11-D9ED-47C6-A872-1D47E6AAB172}"/>
              </a:ext>
            </a:extLst>
          </p:cNvPr>
          <p:cNvSpPr/>
          <p:nvPr/>
        </p:nvSpPr>
        <p:spPr>
          <a:xfrm>
            <a:off x="2123987" y="4446797"/>
            <a:ext cx="45719" cy="11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2F341228-9F0F-487B-83DF-A8EC87A35B9B}"/>
              </a:ext>
            </a:extLst>
          </p:cNvPr>
          <p:cNvSpPr/>
          <p:nvPr/>
        </p:nvSpPr>
        <p:spPr>
          <a:xfrm rot="8089641">
            <a:off x="2953267" y="4684872"/>
            <a:ext cx="47906" cy="504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FDD68E53-8448-4026-9D47-27E7ABF5FFD7}"/>
              </a:ext>
            </a:extLst>
          </p:cNvPr>
          <p:cNvSpPr/>
          <p:nvPr/>
        </p:nvSpPr>
        <p:spPr>
          <a:xfrm rot="2714499">
            <a:off x="865878" y="4051627"/>
            <a:ext cx="1838932" cy="9150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46AEA54D-EA22-45E6-98FF-9C2C5C76BD26}"/>
              </a:ext>
            </a:extLst>
          </p:cNvPr>
          <p:cNvSpPr/>
          <p:nvPr/>
        </p:nvSpPr>
        <p:spPr>
          <a:xfrm rot="5400000">
            <a:off x="1441427" y="3414822"/>
            <a:ext cx="36000" cy="147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C8FD7E4-C26F-4EE1-ADDC-92AACACA1DFA}"/>
              </a:ext>
            </a:extLst>
          </p:cNvPr>
          <p:cNvSpPr/>
          <p:nvPr/>
        </p:nvSpPr>
        <p:spPr>
          <a:xfrm rot="5400000">
            <a:off x="1670466" y="3720691"/>
            <a:ext cx="36000" cy="867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8C8FD7E4-C26F-4EE1-ADDC-92AACACA1DFA}"/>
              </a:ext>
            </a:extLst>
          </p:cNvPr>
          <p:cNvSpPr/>
          <p:nvPr/>
        </p:nvSpPr>
        <p:spPr>
          <a:xfrm rot="2700000">
            <a:off x="2642023" y="3230418"/>
            <a:ext cx="36000" cy="867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8C8FD7E4-C26F-4EE1-ADDC-92AACACA1DFA}"/>
              </a:ext>
            </a:extLst>
          </p:cNvPr>
          <p:cNvSpPr/>
          <p:nvPr/>
        </p:nvSpPr>
        <p:spPr>
          <a:xfrm>
            <a:off x="2134244" y="3272096"/>
            <a:ext cx="36000" cy="867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8F2ED87-90EC-4FAA-A85B-21299685B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14659" r="9769" b="21653"/>
          <a:stretch/>
        </p:blipFill>
        <p:spPr>
          <a:xfrm>
            <a:off x="8382366" y="-5621"/>
            <a:ext cx="3809634" cy="1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524358AE-66B8-4AB9-A16C-F8D583355C0C}"/>
              </a:ext>
            </a:extLst>
          </p:cNvPr>
          <p:cNvSpPr/>
          <p:nvPr/>
        </p:nvSpPr>
        <p:spPr>
          <a:xfrm>
            <a:off x="95693" y="657083"/>
            <a:ext cx="6480000" cy="3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2E05755-6C9C-4123-AFA5-8D57E7A72945}"/>
              </a:ext>
            </a:extLst>
          </p:cNvPr>
          <p:cNvSpPr/>
          <p:nvPr/>
        </p:nvSpPr>
        <p:spPr>
          <a:xfrm>
            <a:off x="6787114" y="657083"/>
            <a:ext cx="2880000" cy="3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1EBCE06E-EBD5-4284-BAD6-C3BC59F06B5C}"/>
              </a:ext>
            </a:extLst>
          </p:cNvPr>
          <p:cNvSpPr/>
          <p:nvPr/>
        </p:nvSpPr>
        <p:spPr>
          <a:xfrm>
            <a:off x="9878535" y="657083"/>
            <a:ext cx="1440000" cy="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D706F3D-576C-4A1D-AAA5-2E08E29F69C6}"/>
              </a:ext>
            </a:extLst>
          </p:cNvPr>
          <p:cNvSpPr txBox="1"/>
          <p:nvPr/>
        </p:nvSpPr>
        <p:spPr>
          <a:xfrm>
            <a:off x="0" y="64128"/>
            <a:ext cx="7921256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400" b="1" u="sng" cap="small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Camilla Marangoni</a:t>
            </a:r>
            <a:endParaRPr lang="en-GB" sz="3400" b="1" cap="small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iś1íḋè">
            <a:extLst>
              <a:ext uri="{FF2B5EF4-FFF2-40B4-BE49-F238E27FC236}">
                <a16:creationId xmlns:a16="http://schemas.microsoft.com/office/drawing/2014/main" id="{1A8E32E2-E385-457D-9AC8-B7FC44597B3F}"/>
              </a:ext>
            </a:extLst>
          </p:cNvPr>
          <p:cNvSpPr/>
          <p:nvPr/>
        </p:nvSpPr>
        <p:spPr bwMode="auto">
          <a:xfrm>
            <a:off x="572468" y="2015319"/>
            <a:ext cx="10904800" cy="39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endParaRPr lang="en-US" altLang="zh-CN" sz="2100" b="1" dirty="0">
              <a:solidFill>
                <a:srgbClr val="FF000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E66E6E1-8984-43BC-86B4-86705A8CCC7D}"/>
              </a:ext>
            </a:extLst>
          </p:cNvPr>
          <p:cNvSpPr/>
          <p:nvPr/>
        </p:nvSpPr>
        <p:spPr>
          <a:xfrm>
            <a:off x="479693" y="1949968"/>
            <a:ext cx="6096000" cy="3338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Milan</a:t>
            </a:r>
            <a:endParaRPr lang="en-GB" sz="22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in Cultural Heritage, MA in </a:t>
            </a:r>
            <a:r>
              <a:rPr lang="en-GB" sz="2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Archaeology and Art History </a:t>
            </a:r>
            <a:r>
              <a:rPr lang="it-IT" sz="2200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2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Università Cattolica del Sacro Cuore </a:t>
            </a:r>
            <a:endParaRPr lang="en-GB" sz="22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 historian with a passion for rare books, particularly interested in the interaction between </a:t>
            </a:r>
            <a:r>
              <a:rPr lang="en-US" sz="2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words and drawings, as well as </a:t>
            </a:r>
            <a:r>
              <a:rPr lang="en-GB" sz="22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illumination in correlation to the medium of print. </a:t>
            </a:r>
            <a:endParaRPr lang="en-GB" sz="22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íşḻíḑé">
            <a:extLst>
              <a:ext uri="{FF2B5EF4-FFF2-40B4-BE49-F238E27FC236}">
                <a16:creationId xmlns:a16="http://schemas.microsoft.com/office/drawing/2014/main" id="{602D6F0D-34B2-4428-91A4-944145EE8578}"/>
              </a:ext>
            </a:extLst>
          </p:cNvPr>
          <p:cNvSpPr/>
          <p:nvPr/>
        </p:nvSpPr>
        <p:spPr>
          <a:xfrm rot="10800000">
            <a:off x="8649049" y="3489825"/>
            <a:ext cx="3416296" cy="3223079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4CA6689-C455-4CD2-A864-B02B4AA5DABD}"/>
              </a:ext>
            </a:extLst>
          </p:cNvPr>
          <p:cNvCxnSpPr>
            <a:cxnSpLocks/>
          </p:cNvCxnSpPr>
          <p:nvPr/>
        </p:nvCxnSpPr>
        <p:spPr>
          <a:xfrm>
            <a:off x="905887" y="6696127"/>
            <a:ext cx="8909432" cy="0"/>
          </a:xfrm>
          <a:prstGeom prst="line">
            <a:avLst/>
          </a:prstGeom>
          <a:ln w="38100">
            <a:solidFill>
              <a:srgbClr val="D6D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F6E5D166-5984-4CA4-96BB-EFA6E4009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0175" y="3619171"/>
            <a:ext cx="2599357" cy="2964387"/>
          </a:xfrm>
          <a:prstGeom prst="ellipse">
            <a:avLst/>
          </a:prstGeom>
          <a:ln w="28575" cap="rnd">
            <a:solidFill>
              <a:srgbClr val="2E75B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064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524358AE-66B8-4AB9-A16C-F8D583355C0C}"/>
              </a:ext>
            </a:extLst>
          </p:cNvPr>
          <p:cNvSpPr/>
          <p:nvPr/>
        </p:nvSpPr>
        <p:spPr>
          <a:xfrm>
            <a:off x="95693" y="657083"/>
            <a:ext cx="6480000" cy="3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2E05755-6C9C-4123-AFA5-8D57E7A72945}"/>
              </a:ext>
            </a:extLst>
          </p:cNvPr>
          <p:cNvSpPr/>
          <p:nvPr/>
        </p:nvSpPr>
        <p:spPr>
          <a:xfrm>
            <a:off x="6787114" y="657083"/>
            <a:ext cx="2880000" cy="3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1EBCE06E-EBD5-4284-BAD6-C3BC59F06B5C}"/>
              </a:ext>
            </a:extLst>
          </p:cNvPr>
          <p:cNvSpPr/>
          <p:nvPr/>
        </p:nvSpPr>
        <p:spPr>
          <a:xfrm>
            <a:off x="9878535" y="657083"/>
            <a:ext cx="1440000" cy="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D706F3D-576C-4A1D-AAA5-2E08E29F69C6}"/>
              </a:ext>
            </a:extLst>
          </p:cNvPr>
          <p:cNvSpPr txBox="1"/>
          <p:nvPr/>
        </p:nvSpPr>
        <p:spPr>
          <a:xfrm>
            <a:off x="0" y="72308"/>
            <a:ext cx="792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cap="small" dirty="0">
                <a:latin typeface="Georgia Pro" panose="02040502050405020303" pitchFamily="18" charset="0"/>
              </a:rPr>
              <a:t>Rosa Parlavecchia</a:t>
            </a:r>
            <a:endParaRPr lang="en-GB" sz="3200" b="1" cap="small" dirty="0">
              <a:latin typeface="Georgia Pro" panose="02040502050405020303" pitchFamily="18" charset="0"/>
            </a:endParaRPr>
          </a:p>
        </p:txBody>
      </p:sp>
      <p:sp>
        <p:nvSpPr>
          <p:cNvPr id="14" name="íşḻíḑé">
            <a:extLst>
              <a:ext uri="{FF2B5EF4-FFF2-40B4-BE49-F238E27FC236}">
                <a16:creationId xmlns:a16="http://schemas.microsoft.com/office/drawing/2014/main" id="{14812C06-8DCD-4F72-9432-2F32AAC2E872}"/>
              </a:ext>
            </a:extLst>
          </p:cNvPr>
          <p:cNvSpPr/>
          <p:nvPr/>
        </p:nvSpPr>
        <p:spPr>
          <a:xfrm rot="10800000">
            <a:off x="8649049" y="3489825"/>
            <a:ext cx="3416296" cy="3223079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iś1íḋè">
            <a:extLst>
              <a:ext uri="{FF2B5EF4-FFF2-40B4-BE49-F238E27FC236}">
                <a16:creationId xmlns:a16="http://schemas.microsoft.com/office/drawing/2014/main" id="{1A8E32E2-E385-457D-9AC8-B7FC44597B3F}"/>
              </a:ext>
            </a:extLst>
          </p:cNvPr>
          <p:cNvSpPr/>
          <p:nvPr/>
        </p:nvSpPr>
        <p:spPr bwMode="auto">
          <a:xfrm>
            <a:off x="572468" y="2015319"/>
            <a:ext cx="10904800" cy="39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endParaRPr lang="en-US" altLang="zh-CN" sz="2100" b="1" dirty="0">
              <a:solidFill>
                <a:srgbClr val="FF0000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29959CA-1431-44FA-A030-6D8F71A5CD07}"/>
              </a:ext>
            </a:extLst>
          </p:cNvPr>
          <p:cNvCxnSpPr>
            <a:cxnSpLocks/>
          </p:cNvCxnSpPr>
          <p:nvPr/>
        </p:nvCxnSpPr>
        <p:spPr>
          <a:xfrm>
            <a:off x="905887" y="6696127"/>
            <a:ext cx="8909432" cy="0"/>
          </a:xfrm>
          <a:prstGeom prst="line">
            <a:avLst/>
          </a:prstGeom>
          <a:ln w="38100">
            <a:solidFill>
              <a:srgbClr val="D6D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AE66E6E1-8984-43BC-86B4-86705A8CCC7D}"/>
              </a:ext>
            </a:extLst>
          </p:cNvPr>
          <p:cNvSpPr/>
          <p:nvPr/>
        </p:nvSpPr>
        <p:spPr>
          <a:xfrm>
            <a:off x="479693" y="194996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Californian FB" panose="0207040306080B030204" pitchFamily="18" charset="0"/>
              </a:rPr>
              <a:t>I live in Salerno</a:t>
            </a:r>
            <a:endParaRPr lang="en-GB" sz="2200" dirty="0">
              <a:latin typeface="Californian FB" panose="0207040306080B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fornian FB" panose="0207040306080B030204" pitchFamily="18" charset="0"/>
              </a:rPr>
              <a:t>MA in Library Science at Salerno University, Vatican School of Library science, Ph.D. in Humanities at University of Calabria, postdoc researcher at ICCU where I am working on the research project POST-I-IT (Post </a:t>
            </a:r>
            <a:r>
              <a:rPr lang="en-GB" sz="2200" dirty="0" err="1">
                <a:latin typeface="Californian FB" panose="0207040306080B030204" pitchFamily="18" charset="0"/>
              </a:rPr>
              <a:t>Incunaboli</a:t>
            </a:r>
            <a:r>
              <a:rPr lang="en-GB" sz="2200" dirty="0">
                <a:latin typeface="Californian FB" panose="0207040306080B030204" pitchFamily="18" charset="0"/>
              </a:rPr>
              <a:t> </a:t>
            </a:r>
            <a:r>
              <a:rPr lang="en-GB" sz="2200" dirty="0" err="1">
                <a:latin typeface="Californian FB" panose="0207040306080B030204" pitchFamily="18" charset="0"/>
              </a:rPr>
              <a:t>ITaliani</a:t>
            </a:r>
            <a:r>
              <a:rPr lang="en-GB" sz="2200" dirty="0">
                <a:latin typeface="Californian FB" panose="0207040306080B030204" pitchFamily="18" charset="0"/>
              </a:rPr>
              <a:t>), contract professor of Printing History at Salerno University.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fornian FB" panose="0207040306080B030204" pitchFamily="18" charset="0"/>
              </a:rPr>
              <a:t>My main research interest concerns the history of books and libraries in the modern age. </a:t>
            </a:r>
          </a:p>
        </p:txBody>
      </p:sp>
      <p:pic>
        <p:nvPicPr>
          <p:cNvPr id="8" name="Immagine 7" descr="Immagine che contiene testo, mensola&#10;&#10;Descrizione generata automaticamente">
            <a:extLst>
              <a:ext uri="{FF2B5EF4-FFF2-40B4-BE49-F238E27FC236}">
                <a16:creationId xmlns:a16="http://schemas.microsoft.com/office/drawing/2014/main" id="{3273261B-C0D1-4257-8253-A4DC736E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89" y="3687820"/>
            <a:ext cx="3034922" cy="2793534"/>
          </a:xfrm>
          <a:prstGeom prst="ellipse">
            <a:avLst/>
          </a:prstGeom>
          <a:ln w="28575" cap="rnd">
            <a:solidFill>
              <a:srgbClr val="2E75B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894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524358AE-66B8-4AB9-A16C-F8D583355C0C}"/>
              </a:ext>
            </a:extLst>
          </p:cNvPr>
          <p:cNvSpPr/>
          <p:nvPr/>
        </p:nvSpPr>
        <p:spPr>
          <a:xfrm>
            <a:off x="95693" y="657083"/>
            <a:ext cx="6480000" cy="3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2E05755-6C9C-4123-AFA5-8D57E7A72945}"/>
              </a:ext>
            </a:extLst>
          </p:cNvPr>
          <p:cNvSpPr/>
          <p:nvPr/>
        </p:nvSpPr>
        <p:spPr>
          <a:xfrm>
            <a:off x="6787114" y="657083"/>
            <a:ext cx="2880000" cy="3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1EBCE06E-EBD5-4284-BAD6-C3BC59F06B5C}"/>
              </a:ext>
            </a:extLst>
          </p:cNvPr>
          <p:cNvSpPr/>
          <p:nvPr/>
        </p:nvSpPr>
        <p:spPr>
          <a:xfrm>
            <a:off x="9878535" y="657083"/>
            <a:ext cx="1440000" cy="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D706F3D-576C-4A1D-AAA5-2E08E29F69C6}"/>
              </a:ext>
            </a:extLst>
          </p:cNvPr>
          <p:cNvSpPr txBox="1"/>
          <p:nvPr/>
        </p:nvSpPr>
        <p:spPr>
          <a:xfrm>
            <a:off x="54748" y="172615"/>
            <a:ext cx="7921256" cy="53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u="sng" cap="small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CERL internship</a:t>
            </a:r>
            <a:endParaRPr lang="en-GB" sz="2400" b="1" cap="small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íşḻíḑé">
            <a:extLst>
              <a:ext uri="{FF2B5EF4-FFF2-40B4-BE49-F238E27FC236}">
                <a16:creationId xmlns:a16="http://schemas.microsoft.com/office/drawing/2014/main" id="{14812C06-8DCD-4F72-9432-2F32AAC2E872}"/>
              </a:ext>
            </a:extLst>
          </p:cNvPr>
          <p:cNvSpPr/>
          <p:nvPr/>
        </p:nvSpPr>
        <p:spPr>
          <a:xfrm rot="5400000">
            <a:off x="350880" y="3286388"/>
            <a:ext cx="3143809" cy="3654187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29959CA-1431-44FA-A030-6D8F71A5CD07}"/>
              </a:ext>
            </a:extLst>
          </p:cNvPr>
          <p:cNvCxnSpPr>
            <a:cxnSpLocks/>
          </p:cNvCxnSpPr>
          <p:nvPr/>
        </p:nvCxnSpPr>
        <p:spPr>
          <a:xfrm>
            <a:off x="2021756" y="6658492"/>
            <a:ext cx="8909432" cy="0"/>
          </a:xfrm>
          <a:prstGeom prst="line">
            <a:avLst/>
          </a:prstGeom>
          <a:ln w="38100">
            <a:solidFill>
              <a:srgbClr val="D6D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íṥḻîḓé">
            <a:extLst>
              <a:ext uri="{FF2B5EF4-FFF2-40B4-BE49-F238E27FC236}">
                <a16:creationId xmlns:a16="http://schemas.microsoft.com/office/drawing/2014/main" id="{9D948468-AED9-4803-9F7C-8B10DC6D1A7F}"/>
              </a:ext>
            </a:extLst>
          </p:cNvPr>
          <p:cNvSpPr/>
          <p:nvPr/>
        </p:nvSpPr>
        <p:spPr>
          <a:xfrm>
            <a:off x="211035" y="1096629"/>
            <a:ext cx="540000" cy="540000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DEE1E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sľïdé">
            <a:extLst>
              <a:ext uri="{FF2B5EF4-FFF2-40B4-BE49-F238E27FC236}">
                <a16:creationId xmlns:a16="http://schemas.microsoft.com/office/drawing/2014/main" id="{283CCCBA-6E5F-4469-B07C-91CF9B038745}"/>
              </a:ext>
            </a:extLst>
          </p:cNvPr>
          <p:cNvSpPr/>
          <p:nvPr/>
        </p:nvSpPr>
        <p:spPr bwMode="auto">
          <a:xfrm>
            <a:off x="887365" y="1037402"/>
            <a:ext cx="5152328" cy="288000"/>
          </a:xfrm>
          <a:custGeom>
            <a:avLst/>
            <a:gdLst>
              <a:gd name="connsiteX0" fmla="*/ 170608 w 607804"/>
              <a:gd name="connsiteY0" fmla="*/ 262009 h 596630"/>
              <a:gd name="connsiteX1" fmla="*/ 260792 w 607804"/>
              <a:gd name="connsiteY1" fmla="*/ 427304 h 596630"/>
              <a:gd name="connsiteX2" fmla="*/ 303865 w 607804"/>
              <a:gd name="connsiteY2" fmla="*/ 451493 h 596630"/>
              <a:gd name="connsiteX3" fmla="*/ 346938 w 607804"/>
              <a:gd name="connsiteY3" fmla="*/ 427304 h 596630"/>
              <a:gd name="connsiteX4" fmla="*/ 408855 w 607804"/>
              <a:gd name="connsiteY4" fmla="*/ 319795 h 596630"/>
              <a:gd name="connsiteX5" fmla="*/ 519229 w 607804"/>
              <a:gd name="connsiteY5" fmla="*/ 298293 h 596630"/>
              <a:gd name="connsiteX6" fmla="*/ 552880 w 607804"/>
              <a:gd name="connsiteY6" fmla="*/ 319795 h 596630"/>
              <a:gd name="connsiteX7" fmla="*/ 606721 w 607804"/>
              <a:gd name="connsiteY7" fmla="*/ 538844 h 596630"/>
              <a:gd name="connsiteX8" fmla="*/ 602683 w 607804"/>
              <a:gd name="connsiteY8" fmla="*/ 563034 h 596630"/>
              <a:gd name="connsiteX9" fmla="*/ 582493 w 607804"/>
              <a:gd name="connsiteY9" fmla="*/ 575128 h 596630"/>
              <a:gd name="connsiteX10" fmla="*/ 414239 w 607804"/>
              <a:gd name="connsiteY10" fmla="*/ 596630 h 596630"/>
              <a:gd name="connsiteX11" fmla="*/ 400779 w 607804"/>
              <a:gd name="connsiteY11" fmla="*/ 595286 h 596630"/>
              <a:gd name="connsiteX12" fmla="*/ 205605 w 607804"/>
              <a:gd name="connsiteY12" fmla="*/ 532125 h 596630"/>
              <a:gd name="connsiteX13" fmla="*/ 189453 w 607804"/>
              <a:gd name="connsiteY13" fmla="*/ 532125 h 596630"/>
              <a:gd name="connsiteX14" fmla="*/ 37352 w 607804"/>
              <a:gd name="connsiteY14" fmla="*/ 572441 h 596630"/>
              <a:gd name="connsiteX15" fmla="*/ 9085 w 607804"/>
              <a:gd name="connsiteY15" fmla="*/ 565721 h 596630"/>
              <a:gd name="connsiteX16" fmla="*/ 1009 w 607804"/>
              <a:gd name="connsiteY16" fmla="*/ 537500 h 596630"/>
              <a:gd name="connsiteX17" fmla="*/ 54850 w 607804"/>
              <a:gd name="connsiteY17" fmla="*/ 321139 h 596630"/>
              <a:gd name="connsiteX18" fmla="*/ 72348 w 607804"/>
              <a:gd name="connsiteY18" fmla="*/ 300981 h 596630"/>
              <a:gd name="connsiteX19" fmla="*/ 302554 w 607804"/>
              <a:gd name="connsiteY19" fmla="*/ 68530 h 596630"/>
              <a:gd name="connsiteX20" fmla="*/ 237945 w 607804"/>
              <a:gd name="connsiteY20" fmla="*/ 133029 h 596630"/>
              <a:gd name="connsiteX21" fmla="*/ 302554 w 607804"/>
              <a:gd name="connsiteY21" fmla="*/ 197528 h 596630"/>
              <a:gd name="connsiteX22" fmla="*/ 367164 w 607804"/>
              <a:gd name="connsiteY22" fmla="*/ 133029 h 596630"/>
              <a:gd name="connsiteX23" fmla="*/ 302554 w 607804"/>
              <a:gd name="connsiteY23" fmla="*/ 68530 h 596630"/>
              <a:gd name="connsiteX24" fmla="*/ 303901 w 607804"/>
              <a:gd name="connsiteY24" fmla="*/ 0 h 596630"/>
              <a:gd name="connsiteX25" fmla="*/ 438504 w 607804"/>
              <a:gd name="connsiteY25" fmla="*/ 134373 h 596630"/>
              <a:gd name="connsiteX26" fmla="*/ 313323 w 607804"/>
              <a:gd name="connsiteY26" fmla="*/ 407150 h 596630"/>
              <a:gd name="connsiteX27" fmla="*/ 303901 w 607804"/>
              <a:gd name="connsiteY27" fmla="*/ 412525 h 596630"/>
              <a:gd name="connsiteX28" fmla="*/ 294478 w 607804"/>
              <a:gd name="connsiteY28" fmla="*/ 407150 h 596630"/>
              <a:gd name="connsiteX29" fmla="*/ 169297 w 607804"/>
              <a:gd name="connsiteY29" fmla="*/ 134373 h 596630"/>
              <a:gd name="connsiteX30" fmla="*/ 303901 w 607804"/>
              <a:gd name="connsiteY30" fmla="*/ 0 h 5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7804" h="596630">
                <a:moveTo>
                  <a:pt x="170608" y="262009"/>
                </a:moveTo>
                <a:cubicBezTo>
                  <a:pt x="196183" y="317107"/>
                  <a:pt x="229834" y="376237"/>
                  <a:pt x="260792" y="427304"/>
                </a:cubicBezTo>
                <a:cubicBezTo>
                  <a:pt x="270214" y="442086"/>
                  <a:pt x="286367" y="451493"/>
                  <a:pt x="303865" y="451493"/>
                </a:cubicBezTo>
                <a:cubicBezTo>
                  <a:pt x="321363" y="451493"/>
                  <a:pt x="337516" y="442086"/>
                  <a:pt x="346938" y="427304"/>
                </a:cubicBezTo>
                <a:cubicBezTo>
                  <a:pt x="367128" y="393707"/>
                  <a:pt x="388665" y="357423"/>
                  <a:pt x="408855" y="319795"/>
                </a:cubicBezTo>
                <a:cubicBezTo>
                  <a:pt x="411547" y="319795"/>
                  <a:pt x="519229" y="298293"/>
                  <a:pt x="519229" y="298293"/>
                </a:cubicBezTo>
                <a:cubicBezTo>
                  <a:pt x="534036" y="295605"/>
                  <a:pt x="548842" y="305013"/>
                  <a:pt x="552880" y="319795"/>
                </a:cubicBezTo>
                <a:lnTo>
                  <a:pt x="606721" y="538844"/>
                </a:lnTo>
                <a:cubicBezTo>
                  <a:pt x="609413" y="546907"/>
                  <a:pt x="606721" y="556314"/>
                  <a:pt x="602683" y="563034"/>
                </a:cubicBezTo>
                <a:cubicBezTo>
                  <a:pt x="598645" y="569753"/>
                  <a:pt x="590569" y="573784"/>
                  <a:pt x="582493" y="575128"/>
                </a:cubicBezTo>
                <a:lnTo>
                  <a:pt x="414239" y="596630"/>
                </a:lnTo>
                <a:cubicBezTo>
                  <a:pt x="408855" y="596630"/>
                  <a:pt x="404817" y="596630"/>
                  <a:pt x="400779" y="595286"/>
                </a:cubicBezTo>
                <a:lnTo>
                  <a:pt x="205605" y="532125"/>
                </a:lnTo>
                <a:cubicBezTo>
                  <a:pt x="200221" y="530781"/>
                  <a:pt x="194837" y="530781"/>
                  <a:pt x="189453" y="532125"/>
                </a:cubicBezTo>
                <a:lnTo>
                  <a:pt x="37352" y="572441"/>
                </a:lnTo>
                <a:cubicBezTo>
                  <a:pt x="26584" y="575128"/>
                  <a:pt x="15815" y="572441"/>
                  <a:pt x="9085" y="565721"/>
                </a:cubicBezTo>
                <a:cubicBezTo>
                  <a:pt x="1009" y="557658"/>
                  <a:pt x="-1683" y="546907"/>
                  <a:pt x="1009" y="537500"/>
                </a:cubicBezTo>
                <a:lnTo>
                  <a:pt x="54850" y="321139"/>
                </a:lnTo>
                <a:cubicBezTo>
                  <a:pt x="57542" y="311732"/>
                  <a:pt x="64272" y="305013"/>
                  <a:pt x="72348" y="300981"/>
                </a:cubicBezTo>
                <a:close/>
                <a:moveTo>
                  <a:pt x="302554" y="68530"/>
                </a:moveTo>
                <a:cubicBezTo>
                  <a:pt x="266212" y="68530"/>
                  <a:pt x="237945" y="98092"/>
                  <a:pt x="237945" y="133029"/>
                </a:cubicBezTo>
                <a:cubicBezTo>
                  <a:pt x="237945" y="169310"/>
                  <a:pt x="266212" y="197528"/>
                  <a:pt x="302554" y="197528"/>
                </a:cubicBezTo>
                <a:cubicBezTo>
                  <a:pt x="338897" y="197528"/>
                  <a:pt x="367164" y="167966"/>
                  <a:pt x="367164" y="133029"/>
                </a:cubicBezTo>
                <a:cubicBezTo>
                  <a:pt x="367164" y="96749"/>
                  <a:pt x="337551" y="68530"/>
                  <a:pt x="302554" y="68530"/>
                </a:cubicBezTo>
                <a:close/>
                <a:moveTo>
                  <a:pt x="303901" y="0"/>
                </a:moveTo>
                <a:cubicBezTo>
                  <a:pt x="377932" y="0"/>
                  <a:pt x="438504" y="60468"/>
                  <a:pt x="438504" y="134373"/>
                </a:cubicBezTo>
                <a:cubicBezTo>
                  <a:pt x="438504" y="196185"/>
                  <a:pt x="344282" y="357432"/>
                  <a:pt x="313323" y="407150"/>
                </a:cubicBezTo>
                <a:cubicBezTo>
                  <a:pt x="310631" y="409838"/>
                  <a:pt x="307939" y="412525"/>
                  <a:pt x="303901" y="412525"/>
                </a:cubicBezTo>
                <a:cubicBezTo>
                  <a:pt x="301208" y="412525"/>
                  <a:pt x="297170" y="409838"/>
                  <a:pt x="294478" y="407150"/>
                </a:cubicBezTo>
                <a:cubicBezTo>
                  <a:pt x="263519" y="357432"/>
                  <a:pt x="169297" y="196185"/>
                  <a:pt x="169297" y="134373"/>
                </a:cubicBezTo>
                <a:cubicBezTo>
                  <a:pt x="169297" y="60468"/>
                  <a:pt x="229869" y="0"/>
                  <a:pt x="3039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2020: our application for an internship at Cambridge University Library. 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Beginning of March 2020: Italy declares state of lockdown, the internship had to be thought over. 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Now: After a 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remote training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are working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on MEI database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447809D-720E-40CD-BEA2-63E7D10A395B}"/>
              </a:ext>
            </a:extLst>
          </p:cNvPr>
          <p:cNvSpPr/>
          <p:nvPr/>
        </p:nvSpPr>
        <p:spPr>
          <a:xfrm>
            <a:off x="4928004" y="3429000"/>
            <a:ext cx="6096000" cy="31467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new contribution to MEI database: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tool: the new incunabula catalogue of </a:t>
            </a:r>
            <a:r>
              <a:rPr lang="en-GB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Medicea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Laurenziana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curated by Ida Giovanna Rao and published in 2019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new records for every item (</a:t>
            </a:r>
            <a:r>
              <a:rPr lang="en-GB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533 in total), 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well as new records for Owners of Incunabula when it’s needed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studying physical specimen: carefully </a:t>
            </a:r>
            <a:r>
              <a:rPr lang="en-GB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analising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details written by Rao and uploading them as new data on the database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Linking records, owners, providing material evidence</a:t>
            </a:r>
            <a:endParaRPr lang="en-GB" sz="16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edificio, cielo, esterni, torre&#10;&#10;Descrizione generata automaticamente">
            <a:extLst>
              <a:ext uri="{FF2B5EF4-FFF2-40B4-BE49-F238E27FC236}">
                <a16:creationId xmlns:a16="http://schemas.microsoft.com/office/drawing/2014/main" id="{6F6FB374-1623-47E4-A7B1-1FE63ECA0CF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5" y="3703250"/>
            <a:ext cx="3354286" cy="2831791"/>
          </a:xfrm>
          <a:prstGeom prst="ellipse">
            <a:avLst/>
          </a:prstGeom>
          <a:ln w="28575" cap="rnd">
            <a:solidFill>
              <a:srgbClr val="2E75B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4B7AD55-BF0C-43E0-8AB8-8982089C7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2" y="2477533"/>
            <a:ext cx="657950" cy="6579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EBFB5BF-A14D-408D-972E-CA2B79EACF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" y="2612702"/>
            <a:ext cx="396946" cy="396946"/>
          </a:xfrm>
          <a:prstGeom prst="rect">
            <a:avLst/>
          </a:prstGeom>
        </p:spPr>
      </p:pic>
      <p:sp>
        <p:nvSpPr>
          <p:cNvPr id="17" name="ísľïdé">
            <a:extLst>
              <a:ext uri="{FF2B5EF4-FFF2-40B4-BE49-F238E27FC236}">
                <a16:creationId xmlns:a16="http://schemas.microsoft.com/office/drawing/2014/main" id="{A77929E8-E3AC-42F6-926B-DE14F2C85A1A}"/>
              </a:ext>
            </a:extLst>
          </p:cNvPr>
          <p:cNvSpPr/>
          <p:nvPr/>
        </p:nvSpPr>
        <p:spPr bwMode="auto">
          <a:xfrm>
            <a:off x="301035" y="1145402"/>
            <a:ext cx="360000" cy="360000"/>
          </a:xfrm>
          <a:custGeom>
            <a:avLst/>
            <a:gdLst>
              <a:gd name="connsiteX0" fmla="*/ 170608 w 607804"/>
              <a:gd name="connsiteY0" fmla="*/ 262009 h 596630"/>
              <a:gd name="connsiteX1" fmla="*/ 260792 w 607804"/>
              <a:gd name="connsiteY1" fmla="*/ 427304 h 596630"/>
              <a:gd name="connsiteX2" fmla="*/ 303865 w 607804"/>
              <a:gd name="connsiteY2" fmla="*/ 451493 h 596630"/>
              <a:gd name="connsiteX3" fmla="*/ 346938 w 607804"/>
              <a:gd name="connsiteY3" fmla="*/ 427304 h 596630"/>
              <a:gd name="connsiteX4" fmla="*/ 408855 w 607804"/>
              <a:gd name="connsiteY4" fmla="*/ 319795 h 596630"/>
              <a:gd name="connsiteX5" fmla="*/ 519229 w 607804"/>
              <a:gd name="connsiteY5" fmla="*/ 298293 h 596630"/>
              <a:gd name="connsiteX6" fmla="*/ 552880 w 607804"/>
              <a:gd name="connsiteY6" fmla="*/ 319795 h 596630"/>
              <a:gd name="connsiteX7" fmla="*/ 606721 w 607804"/>
              <a:gd name="connsiteY7" fmla="*/ 538844 h 596630"/>
              <a:gd name="connsiteX8" fmla="*/ 602683 w 607804"/>
              <a:gd name="connsiteY8" fmla="*/ 563034 h 596630"/>
              <a:gd name="connsiteX9" fmla="*/ 582493 w 607804"/>
              <a:gd name="connsiteY9" fmla="*/ 575128 h 596630"/>
              <a:gd name="connsiteX10" fmla="*/ 414239 w 607804"/>
              <a:gd name="connsiteY10" fmla="*/ 596630 h 596630"/>
              <a:gd name="connsiteX11" fmla="*/ 400779 w 607804"/>
              <a:gd name="connsiteY11" fmla="*/ 595286 h 596630"/>
              <a:gd name="connsiteX12" fmla="*/ 205605 w 607804"/>
              <a:gd name="connsiteY12" fmla="*/ 532125 h 596630"/>
              <a:gd name="connsiteX13" fmla="*/ 189453 w 607804"/>
              <a:gd name="connsiteY13" fmla="*/ 532125 h 596630"/>
              <a:gd name="connsiteX14" fmla="*/ 37352 w 607804"/>
              <a:gd name="connsiteY14" fmla="*/ 572441 h 596630"/>
              <a:gd name="connsiteX15" fmla="*/ 9085 w 607804"/>
              <a:gd name="connsiteY15" fmla="*/ 565721 h 596630"/>
              <a:gd name="connsiteX16" fmla="*/ 1009 w 607804"/>
              <a:gd name="connsiteY16" fmla="*/ 537500 h 596630"/>
              <a:gd name="connsiteX17" fmla="*/ 54850 w 607804"/>
              <a:gd name="connsiteY17" fmla="*/ 321139 h 596630"/>
              <a:gd name="connsiteX18" fmla="*/ 72348 w 607804"/>
              <a:gd name="connsiteY18" fmla="*/ 300981 h 596630"/>
              <a:gd name="connsiteX19" fmla="*/ 302554 w 607804"/>
              <a:gd name="connsiteY19" fmla="*/ 68530 h 596630"/>
              <a:gd name="connsiteX20" fmla="*/ 237945 w 607804"/>
              <a:gd name="connsiteY20" fmla="*/ 133029 h 596630"/>
              <a:gd name="connsiteX21" fmla="*/ 302554 w 607804"/>
              <a:gd name="connsiteY21" fmla="*/ 197528 h 596630"/>
              <a:gd name="connsiteX22" fmla="*/ 367164 w 607804"/>
              <a:gd name="connsiteY22" fmla="*/ 133029 h 596630"/>
              <a:gd name="connsiteX23" fmla="*/ 302554 w 607804"/>
              <a:gd name="connsiteY23" fmla="*/ 68530 h 596630"/>
              <a:gd name="connsiteX24" fmla="*/ 303901 w 607804"/>
              <a:gd name="connsiteY24" fmla="*/ 0 h 596630"/>
              <a:gd name="connsiteX25" fmla="*/ 438504 w 607804"/>
              <a:gd name="connsiteY25" fmla="*/ 134373 h 596630"/>
              <a:gd name="connsiteX26" fmla="*/ 313323 w 607804"/>
              <a:gd name="connsiteY26" fmla="*/ 407150 h 596630"/>
              <a:gd name="connsiteX27" fmla="*/ 303901 w 607804"/>
              <a:gd name="connsiteY27" fmla="*/ 412525 h 596630"/>
              <a:gd name="connsiteX28" fmla="*/ 294478 w 607804"/>
              <a:gd name="connsiteY28" fmla="*/ 407150 h 596630"/>
              <a:gd name="connsiteX29" fmla="*/ 169297 w 607804"/>
              <a:gd name="connsiteY29" fmla="*/ 134373 h 596630"/>
              <a:gd name="connsiteX30" fmla="*/ 303901 w 607804"/>
              <a:gd name="connsiteY30" fmla="*/ 0 h 5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7804" h="596630">
                <a:moveTo>
                  <a:pt x="170608" y="262009"/>
                </a:moveTo>
                <a:cubicBezTo>
                  <a:pt x="196183" y="317107"/>
                  <a:pt x="229834" y="376237"/>
                  <a:pt x="260792" y="427304"/>
                </a:cubicBezTo>
                <a:cubicBezTo>
                  <a:pt x="270214" y="442086"/>
                  <a:pt x="286367" y="451493"/>
                  <a:pt x="303865" y="451493"/>
                </a:cubicBezTo>
                <a:cubicBezTo>
                  <a:pt x="321363" y="451493"/>
                  <a:pt x="337516" y="442086"/>
                  <a:pt x="346938" y="427304"/>
                </a:cubicBezTo>
                <a:cubicBezTo>
                  <a:pt x="367128" y="393707"/>
                  <a:pt x="388665" y="357423"/>
                  <a:pt x="408855" y="319795"/>
                </a:cubicBezTo>
                <a:cubicBezTo>
                  <a:pt x="411547" y="319795"/>
                  <a:pt x="519229" y="298293"/>
                  <a:pt x="519229" y="298293"/>
                </a:cubicBezTo>
                <a:cubicBezTo>
                  <a:pt x="534036" y="295605"/>
                  <a:pt x="548842" y="305013"/>
                  <a:pt x="552880" y="319795"/>
                </a:cubicBezTo>
                <a:lnTo>
                  <a:pt x="606721" y="538844"/>
                </a:lnTo>
                <a:cubicBezTo>
                  <a:pt x="609413" y="546907"/>
                  <a:pt x="606721" y="556314"/>
                  <a:pt x="602683" y="563034"/>
                </a:cubicBezTo>
                <a:cubicBezTo>
                  <a:pt x="598645" y="569753"/>
                  <a:pt x="590569" y="573784"/>
                  <a:pt x="582493" y="575128"/>
                </a:cubicBezTo>
                <a:lnTo>
                  <a:pt x="414239" y="596630"/>
                </a:lnTo>
                <a:cubicBezTo>
                  <a:pt x="408855" y="596630"/>
                  <a:pt x="404817" y="596630"/>
                  <a:pt x="400779" y="595286"/>
                </a:cubicBezTo>
                <a:lnTo>
                  <a:pt x="205605" y="532125"/>
                </a:lnTo>
                <a:cubicBezTo>
                  <a:pt x="200221" y="530781"/>
                  <a:pt x="194837" y="530781"/>
                  <a:pt x="189453" y="532125"/>
                </a:cubicBezTo>
                <a:lnTo>
                  <a:pt x="37352" y="572441"/>
                </a:lnTo>
                <a:cubicBezTo>
                  <a:pt x="26584" y="575128"/>
                  <a:pt x="15815" y="572441"/>
                  <a:pt x="9085" y="565721"/>
                </a:cubicBezTo>
                <a:cubicBezTo>
                  <a:pt x="1009" y="557658"/>
                  <a:pt x="-1683" y="546907"/>
                  <a:pt x="1009" y="537500"/>
                </a:cubicBezTo>
                <a:lnTo>
                  <a:pt x="54850" y="321139"/>
                </a:lnTo>
                <a:cubicBezTo>
                  <a:pt x="57542" y="311732"/>
                  <a:pt x="64272" y="305013"/>
                  <a:pt x="72348" y="300981"/>
                </a:cubicBezTo>
                <a:close/>
                <a:moveTo>
                  <a:pt x="302554" y="68530"/>
                </a:moveTo>
                <a:cubicBezTo>
                  <a:pt x="266212" y="68530"/>
                  <a:pt x="237945" y="98092"/>
                  <a:pt x="237945" y="133029"/>
                </a:cubicBezTo>
                <a:cubicBezTo>
                  <a:pt x="237945" y="169310"/>
                  <a:pt x="266212" y="197528"/>
                  <a:pt x="302554" y="197528"/>
                </a:cubicBezTo>
                <a:cubicBezTo>
                  <a:pt x="338897" y="197528"/>
                  <a:pt x="367164" y="167966"/>
                  <a:pt x="367164" y="133029"/>
                </a:cubicBezTo>
                <a:cubicBezTo>
                  <a:pt x="367164" y="96749"/>
                  <a:pt x="337551" y="68530"/>
                  <a:pt x="302554" y="68530"/>
                </a:cubicBezTo>
                <a:close/>
                <a:moveTo>
                  <a:pt x="303901" y="0"/>
                </a:moveTo>
                <a:cubicBezTo>
                  <a:pt x="377932" y="0"/>
                  <a:pt x="438504" y="60468"/>
                  <a:pt x="438504" y="134373"/>
                </a:cubicBezTo>
                <a:cubicBezTo>
                  <a:pt x="438504" y="196185"/>
                  <a:pt x="344282" y="357432"/>
                  <a:pt x="313323" y="407150"/>
                </a:cubicBezTo>
                <a:cubicBezTo>
                  <a:pt x="310631" y="409838"/>
                  <a:pt x="307939" y="412525"/>
                  <a:pt x="303901" y="412525"/>
                </a:cubicBezTo>
                <a:cubicBezTo>
                  <a:pt x="301208" y="412525"/>
                  <a:pt x="297170" y="409838"/>
                  <a:pt x="294478" y="407150"/>
                </a:cubicBezTo>
                <a:cubicBezTo>
                  <a:pt x="263519" y="357432"/>
                  <a:pt x="169297" y="196185"/>
                  <a:pt x="169297" y="134373"/>
                </a:cubicBezTo>
                <a:cubicBezTo>
                  <a:pt x="169297" y="60468"/>
                  <a:pt x="229869" y="0"/>
                  <a:pt x="3039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íṥḻîḓé">
            <a:extLst>
              <a:ext uri="{FF2B5EF4-FFF2-40B4-BE49-F238E27FC236}">
                <a16:creationId xmlns:a16="http://schemas.microsoft.com/office/drawing/2014/main" id="{CBBA8819-2B0A-4040-B9AC-22A7A6A0C5DA}"/>
              </a:ext>
            </a:extLst>
          </p:cNvPr>
          <p:cNvSpPr/>
          <p:nvPr/>
        </p:nvSpPr>
        <p:spPr>
          <a:xfrm>
            <a:off x="4143018" y="3870583"/>
            <a:ext cx="685322" cy="640417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DEE1E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8DCF177-BF10-4C47-80D9-E043415CA50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4314300" y="4014003"/>
            <a:ext cx="360000" cy="360000"/>
          </a:xfrm>
          <a:prstGeom prst="rect">
            <a:avLst/>
          </a:prstGeom>
        </p:spPr>
      </p:pic>
      <p:sp>
        <p:nvSpPr>
          <p:cNvPr id="20" name="íṥḻîḓé">
            <a:extLst>
              <a:ext uri="{FF2B5EF4-FFF2-40B4-BE49-F238E27FC236}">
                <a16:creationId xmlns:a16="http://schemas.microsoft.com/office/drawing/2014/main" id="{F08F5B86-8565-4462-B34C-6CB984ED0FF8}"/>
              </a:ext>
            </a:extLst>
          </p:cNvPr>
          <p:cNvSpPr/>
          <p:nvPr/>
        </p:nvSpPr>
        <p:spPr>
          <a:xfrm>
            <a:off x="4122766" y="4724773"/>
            <a:ext cx="685322" cy="640417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DEE1E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ṥḻîḓé">
            <a:extLst>
              <a:ext uri="{FF2B5EF4-FFF2-40B4-BE49-F238E27FC236}">
                <a16:creationId xmlns:a16="http://schemas.microsoft.com/office/drawing/2014/main" id="{47329914-1694-48F3-BC0E-7025FB1E65D1}"/>
              </a:ext>
            </a:extLst>
          </p:cNvPr>
          <p:cNvSpPr/>
          <p:nvPr/>
        </p:nvSpPr>
        <p:spPr>
          <a:xfrm>
            <a:off x="4122766" y="5419571"/>
            <a:ext cx="689939" cy="599383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DEE1E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ṥḻîḓé">
            <a:extLst>
              <a:ext uri="{FF2B5EF4-FFF2-40B4-BE49-F238E27FC236}">
                <a16:creationId xmlns:a16="http://schemas.microsoft.com/office/drawing/2014/main" id="{7E230CFE-1D54-4106-940D-183E50FEDEBA}"/>
              </a:ext>
            </a:extLst>
          </p:cNvPr>
          <p:cNvSpPr/>
          <p:nvPr/>
        </p:nvSpPr>
        <p:spPr>
          <a:xfrm>
            <a:off x="4122766" y="6026172"/>
            <a:ext cx="689939" cy="599383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DEE1E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D0D2E24C-7444-4420-8E75-D20B9225A0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23" y="4867392"/>
            <a:ext cx="349808" cy="349808"/>
          </a:xfrm>
          <a:prstGeom prst="rect">
            <a:avLst/>
          </a:prstGeom>
        </p:spPr>
      </p:pic>
      <p:pic>
        <p:nvPicPr>
          <p:cNvPr id="24" name="Picture 20" descr="lente, medico Icona">
            <a:extLst>
              <a:ext uri="{FF2B5EF4-FFF2-40B4-BE49-F238E27FC236}">
                <a16:creationId xmlns:a16="http://schemas.microsoft.com/office/drawing/2014/main" id="{CDF899A4-7DB5-43DA-986C-EBC42085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27" y="5499506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lemento grafico 6" descr="Rete">
            <a:extLst>
              <a:ext uri="{FF2B5EF4-FFF2-40B4-BE49-F238E27FC236}">
                <a16:creationId xmlns:a16="http://schemas.microsoft.com/office/drawing/2014/main" id="{5432DA8D-EB8B-4E04-BC15-9118779C1C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7427" y="6098539"/>
            <a:ext cx="436505" cy="436505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998ED0EE-C768-4C10-BCE0-E18C0266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9" y="1678365"/>
            <a:ext cx="731583" cy="731583"/>
          </a:xfrm>
          <a:prstGeom prst="rect">
            <a:avLst/>
          </a:prstGeom>
        </p:spPr>
      </p:pic>
      <p:pic>
        <p:nvPicPr>
          <p:cNvPr id="39" name="Elemento grafico 38" descr="Lucchetto chiuso">
            <a:extLst>
              <a:ext uri="{FF2B5EF4-FFF2-40B4-BE49-F238E27FC236}">
                <a16:creationId xmlns:a16="http://schemas.microsoft.com/office/drawing/2014/main" id="{01A7B1A3-0DF4-4EAF-A6A8-3B8AA4DDB2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1035" y="1746736"/>
            <a:ext cx="566136" cy="5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4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524358AE-66B8-4AB9-A16C-F8D583355C0C}"/>
              </a:ext>
            </a:extLst>
          </p:cNvPr>
          <p:cNvSpPr/>
          <p:nvPr/>
        </p:nvSpPr>
        <p:spPr>
          <a:xfrm>
            <a:off x="95693" y="657083"/>
            <a:ext cx="6480000" cy="3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2E05755-6C9C-4123-AFA5-8D57E7A72945}"/>
              </a:ext>
            </a:extLst>
          </p:cNvPr>
          <p:cNvSpPr/>
          <p:nvPr/>
        </p:nvSpPr>
        <p:spPr>
          <a:xfrm>
            <a:off x="6787114" y="657083"/>
            <a:ext cx="2880000" cy="3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1EBCE06E-EBD5-4284-BAD6-C3BC59F06B5C}"/>
              </a:ext>
            </a:extLst>
          </p:cNvPr>
          <p:cNvSpPr/>
          <p:nvPr/>
        </p:nvSpPr>
        <p:spPr>
          <a:xfrm>
            <a:off x="9878535" y="657083"/>
            <a:ext cx="1440000" cy="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D706F3D-576C-4A1D-AAA5-2E08E29F69C6}"/>
              </a:ext>
            </a:extLst>
          </p:cNvPr>
          <p:cNvSpPr txBox="1"/>
          <p:nvPr/>
        </p:nvSpPr>
        <p:spPr>
          <a:xfrm>
            <a:off x="54748" y="172615"/>
            <a:ext cx="7921256" cy="53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u="sng" cap="small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</a:t>
            </a:r>
            <a:r>
              <a:rPr lang="en-GB" sz="2800" b="1" u="sng" cap="small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Laurenziana’s</a:t>
            </a:r>
            <a:r>
              <a:rPr lang="en-GB" sz="2800" b="1" u="sng" cap="small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Heritage </a:t>
            </a:r>
            <a:endParaRPr lang="en-GB" sz="2400" b="1" cap="small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íşḻíḑé">
            <a:extLst>
              <a:ext uri="{FF2B5EF4-FFF2-40B4-BE49-F238E27FC236}">
                <a16:creationId xmlns:a16="http://schemas.microsoft.com/office/drawing/2014/main" id="{14812C06-8DCD-4F72-9432-2F32AAC2E872}"/>
              </a:ext>
            </a:extLst>
          </p:cNvPr>
          <p:cNvSpPr/>
          <p:nvPr/>
        </p:nvSpPr>
        <p:spPr>
          <a:xfrm rot="5400000">
            <a:off x="167548" y="3313864"/>
            <a:ext cx="3223080" cy="351996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29959CA-1431-44FA-A030-6D8F71A5CD07}"/>
              </a:ext>
            </a:extLst>
          </p:cNvPr>
          <p:cNvCxnSpPr>
            <a:cxnSpLocks/>
          </p:cNvCxnSpPr>
          <p:nvPr/>
        </p:nvCxnSpPr>
        <p:spPr>
          <a:xfrm>
            <a:off x="1711363" y="6650103"/>
            <a:ext cx="8909432" cy="0"/>
          </a:xfrm>
          <a:prstGeom prst="line">
            <a:avLst/>
          </a:prstGeom>
          <a:ln w="38100">
            <a:solidFill>
              <a:srgbClr val="D6D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ísľïdé">
            <a:extLst>
              <a:ext uri="{FF2B5EF4-FFF2-40B4-BE49-F238E27FC236}">
                <a16:creationId xmlns:a16="http://schemas.microsoft.com/office/drawing/2014/main" id="{283CCCBA-6E5F-4469-B07C-91CF9B038745}"/>
              </a:ext>
            </a:extLst>
          </p:cNvPr>
          <p:cNvSpPr/>
          <p:nvPr/>
        </p:nvSpPr>
        <p:spPr bwMode="auto">
          <a:xfrm>
            <a:off x="859092" y="978958"/>
            <a:ext cx="5152328" cy="288000"/>
          </a:xfrm>
          <a:custGeom>
            <a:avLst/>
            <a:gdLst>
              <a:gd name="connsiteX0" fmla="*/ 170608 w 607804"/>
              <a:gd name="connsiteY0" fmla="*/ 262009 h 596630"/>
              <a:gd name="connsiteX1" fmla="*/ 260792 w 607804"/>
              <a:gd name="connsiteY1" fmla="*/ 427304 h 596630"/>
              <a:gd name="connsiteX2" fmla="*/ 303865 w 607804"/>
              <a:gd name="connsiteY2" fmla="*/ 451493 h 596630"/>
              <a:gd name="connsiteX3" fmla="*/ 346938 w 607804"/>
              <a:gd name="connsiteY3" fmla="*/ 427304 h 596630"/>
              <a:gd name="connsiteX4" fmla="*/ 408855 w 607804"/>
              <a:gd name="connsiteY4" fmla="*/ 319795 h 596630"/>
              <a:gd name="connsiteX5" fmla="*/ 519229 w 607804"/>
              <a:gd name="connsiteY5" fmla="*/ 298293 h 596630"/>
              <a:gd name="connsiteX6" fmla="*/ 552880 w 607804"/>
              <a:gd name="connsiteY6" fmla="*/ 319795 h 596630"/>
              <a:gd name="connsiteX7" fmla="*/ 606721 w 607804"/>
              <a:gd name="connsiteY7" fmla="*/ 538844 h 596630"/>
              <a:gd name="connsiteX8" fmla="*/ 602683 w 607804"/>
              <a:gd name="connsiteY8" fmla="*/ 563034 h 596630"/>
              <a:gd name="connsiteX9" fmla="*/ 582493 w 607804"/>
              <a:gd name="connsiteY9" fmla="*/ 575128 h 596630"/>
              <a:gd name="connsiteX10" fmla="*/ 414239 w 607804"/>
              <a:gd name="connsiteY10" fmla="*/ 596630 h 596630"/>
              <a:gd name="connsiteX11" fmla="*/ 400779 w 607804"/>
              <a:gd name="connsiteY11" fmla="*/ 595286 h 596630"/>
              <a:gd name="connsiteX12" fmla="*/ 205605 w 607804"/>
              <a:gd name="connsiteY12" fmla="*/ 532125 h 596630"/>
              <a:gd name="connsiteX13" fmla="*/ 189453 w 607804"/>
              <a:gd name="connsiteY13" fmla="*/ 532125 h 596630"/>
              <a:gd name="connsiteX14" fmla="*/ 37352 w 607804"/>
              <a:gd name="connsiteY14" fmla="*/ 572441 h 596630"/>
              <a:gd name="connsiteX15" fmla="*/ 9085 w 607804"/>
              <a:gd name="connsiteY15" fmla="*/ 565721 h 596630"/>
              <a:gd name="connsiteX16" fmla="*/ 1009 w 607804"/>
              <a:gd name="connsiteY16" fmla="*/ 537500 h 596630"/>
              <a:gd name="connsiteX17" fmla="*/ 54850 w 607804"/>
              <a:gd name="connsiteY17" fmla="*/ 321139 h 596630"/>
              <a:gd name="connsiteX18" fmla="*/ 72348 w 607804"/>
              <a:gd name="connsiteY18" fmla="*/ 300981 h 596630"/>
              <a:gd name="connsiteX19" fmla="*/ 302554 w 607804"/>
              <a:gd name="connsiteY19" fmla="*/ 68530 h 596630"/>
              <a:gd name="connsiteX20" fmla="*/ 237945 w 607804"/>
              <a:gd name="connsiteY20" fmla="*/ 133029 h 596630"/>
              <a:gd name="connsiteX21" fmla="*/ 302554 w 607804"/>
              <a:gd name="connsiteY21" fmla="*/ 197528 h 596630"/>
              <a:gd name="connsiteX22" fmla="*/ 367164 w 607804"/>
              <a:gd name="connsiteY22" fmla="*/ 133029 h 596630"/>
              <a:gd name="connsiteX23" fmla="*/ 302554 w 607804"/>
              <a:gd name="connsiteY23" fmla="*/ 68530 h 596630"/>
              <a:gd name="connsiteX24" fmla="*/ 303901 w 607804"/>
              <a:gd name="connsiteY24" fmla="*/ 0 h 596630"/>
              <a:gd name="connsiteX25" fmla="*/ 438504 w 607804"/>
              <a:gd name="connsiteY25" fmla="*/ 134373 h 596630"/>
              <a:gd name="connsiteX26" fmla="*/ 313323 w 607804"/>
              <a:gd name="connsiteY26" fmla="*/ 407150 h 596630"/>
              <a:gd name="connsiteX27" fmla="*/ 303901 w 607804"/>
              <a:gd name="connsiteY27" fmla="*/ 412525 h 596630"/>
              <a:gd name="connsiteX28" fmla="*/ 294478 w 607804"/>
              <a:gd name="connsiteY28" fmla="*/ 407150 h 596630"/>
              <a:gd name="connsiteX29" fmla="*/ 169297 w 607804"/>
              <a:gd name="connsiteY29" fmla="*/ 134373 h 596630"/>
              <a:gd name="connsiteX30" fmla="*/ 303901 w 607804"/>
              <a:gd name="connsiteY30" fmla="*/ 0 h 5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7804" h="596630">
                <a:moveTo>
                  <a:pt x="170608" y="262009"/>
                </a:moveTo>
                <a:cubicBezTo>
                  <a:pt x="196183" y="317107"/>
                  <a:pt x="229834" y="376237"/>
                  <a:pt x="260792" y="427304"/>
                </a:cubicBezTo>
                <a:cubicBezTo>
                  <a:pt x="270214" y="442086"/>
                  <a:pt x="286367" y="451493"/>
                  <a:pt x="303865" y="451493"/>
                </a:cubicBezTo>
                <a:cubicBezTo>
                  <a:pt x="321363" y="451493"/>
                  <a:pt x="337516" y="442086"/>
                  <a:pt x="346938" y="427304"/>
                </a:cubicBezTo>
                <a:cubicBezTo>
                  <a:pt x="367128" y="393707"/>
                  <a:pt x="388665" y="357423"/>
                  <a:pt x="408855" y="319795"/>
                </a:cubicBezTo>
                <a:cubicBezTo>
                  <a:pt x="411547" y="319795"/>
                  <a:pt x="519229" y="298293"/>
                  <a:pt x="519229" y="298293"/>
                </a:cubicBezTo>
                <a:cubicBezTo>
                  <a:pt x="534036" y="295605"/>
                  <a:pt x="548842" y="305013"/>
                  <a:pt x="552880" y="319795"/>
                </a:cubicBezTo>
                <a:lnTo>
                  <a:pt x="606721" y="538844"/>
                </a:lnTo>
                <a:cubicBezTo>
                  <a:pt x="609413" y="546907"/>
                  <a:pt x="606721" y="556314"/>
                  <a:pt x="602683" y="563034"/>
                </a:cubicBezTo>
                <a:cubicBezTo>
                  <a:pt x="598645" y="569753"/>
                  <a:pt x="590569" y="573784"/>
                  <a:pt x="582493" y="575128"/>
                </a:cubicBezTo>
                <a:lnTo>
                  <a:pt x="414239" y="596630"/>
                </a:lnTo>
                <a:cubicBezTo>
                  <a:pt x="408855" y="596630"/>
                  <a:pt x="404817" y="596630"/>
                  <a:pt x="400779" y="595286"/>
                </a:cubicBezTo>
                <a:lnTo>
                  <a:pt x="205605" y="532125"/>
                </a:lnTo>
                <a:cubicBezTo>
                  <a:pt x="200221" y="530781"/>
                  <a:pt x="194837" y="530781"/>
                  <a:pt x="189453" y="532125"/>
                </a:cubicBezTo>
                <a:lnTo>
                  <a:pt x="37352" y="572441"/>
                </a:lnTo>
                <a:cubicBezTo>
                  <a:pt x="26584" y="575128"/>
                  <a:pt x="15815" y="572441"/>
                  <a:pt x="9085" y="565721"/>
                </a:cubicBezTo>
                <a:cubicBezTo>
                  <a:pt x="1009" y="557658"/>
                  <a:pt x="-1683" y="546907"/>
                  <a:pt x="1009" y="537500"/>
                </a:cubicBezTo>
                <a:lnTo>
                  <a:pt x="54850" y="321139"/>
                </a:lnTo>
                <a:cubicBezTo>
                  <a:pt x="57542" y="311732"/>
                  <a:pt x="64272" y="305013"/>
                  <a:pt x="72348" y="300981"/>
                </a:cubicBezTo>
                <a:close/>
                <a:moveTo>
                  <a:pt x="302554" y="68530"/>
                </a:moveTo>
                <a:cubicBezTo>
                  <a:pt x="266212" y="68530"/>
                  <a:pt x="237945" y="98092"/>
                  <a:pt x="237945" y="133029"/>
                </a:cubicBezTo>
                <a:cubicBezTo>
                  <a:pt x="237945" y="169310"/>
                  <a:pt x="266212" y="197528"/>
                  <a:pt x="302554" y="197528"/>
                </a:cubicBezTo>
                <a:cubicBezTo>
                  <a:pt x="338897" y="197528"/>
                  <a:pt x="367164" y="167966"/>
                  <a:pt x="367164" y="133029"/>
                </a:cubicBezTo>
                <a:cubicBezTo>
                  <a:pt x="367164" y="96749"/>
                  <a:pt x="337551" y="68530"/>
                  <a:pt x="302554" y="68530"/>
                </a:cubicBezTo>
                <a:close/>
                <a:moveTo>
                  <a:pt x="303901" y="0"/>
                </a:moveTo>
                <a:cubicBezTo>
                  <a:pt x="377932" y="0"/>
                  <a:pt x="438504" y="60468"/>
                  <a:pt x="438504" y="134373"/>
                </a:cubicBezTo>
                <a:cubicBezTo>
                  <a:pt x="438504" y="196185"/>
                  <a:pt x="344282" y="357432"/>
                  <a:pt x="313323" y="407150"/>
                </a:cubicBezTo>
                <a:cubicBezTo>
                  <a:pt x="310631" y="409838"/>
                  <a:pt x="307939" y="412525"/>
                  <a:pt x="303901" y="412525"/>
                </a:cubicBezTo>
                <a:cubicBezTo>
                  <a:pt x="301208" y="412525"/>
                  <a:pt x="297170" y="409838"/>
                  <a:pt x="294478" y="407150"/>
                </a:cubicBezTo>
                <a:cubicBezTo>
                  <a:pt x="263519" y="357432"/>
                  <a:pt x="169297" y="196185"/>
                  <a:pt x="169297" y="134373"/>
                </a:cubicBezTo>
                <a:cubicBezTo>
                  <a:pt x="169297" y="60468"/>
                  <a:pt x="229869" y="0"/>
                  <a:pt x="3039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C0E0CF4-4C68-4A17-B0B6-F5DC93E3E35B}"/>
              </a:ext>
            </a:extLst>
          </p:cNvPr>
          <p:cNvSpPr/>
          <p:nvPr/>
        </p:nvSpPr>
        <p:spPr>
          <a:xfrm>
            <a:off x="190571" y="1027987"/>
            <a:ext cx="6096000" cy="2155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555 incunabula, 533 different editions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editions (376) come from the donation of count Angelo Maria </a:t>
            </a:r>
            <a:r>
              <a:rPr lang="en-GB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Pannocchieschi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d’Elci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(1754-1824)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acquisitions from important institutions, </a:t>
            </a:r>
            <a:r>
              <a:rPr lang="en-GB" dirty="0" err="1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Marco, Certosa di Calci</a:t>
            </a:r>
            <a:endParaRPr lang="en-GB" sz="16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luxurious copies, with beautiful illuminations and woodcuts, prestigious owners </a:t>
            </a:r>
            <a:endParaRPr lang="en-GB" sz="16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íşḻíḑé">
            <a:extLst>
              <a:ext uri="{FF2B5EF4-FFF2-40B4-BE49-F238E27FC236}">
                <a16:creationId xmlns:a16="http://schemas.microsoft.com/office/drawing/2014/main" id="{0A6A6951-0C08-4FF9-A4A7-B06BF77E79F6}"/>
              </a:ext>
            </a:extLst>
          </p:cNvPr>
          <p:cNvSpPr/>
          <p:nvPr/>
        </p:nvSpPr>
        <p:spPr>
          <a:xfrm rot="10800000">
            <a:off x="8555261" y="3460580"/>
            <a:ext cx="3617633" cy="3223079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9" name="Immagine 8" descr="Immagine che contiene erba, natura&#10;&#10;Descrizione generata automaticamente">
            <a:extLst>
              <a:ext uri="{FF2B5EF4-FFF2-40B4-BE49-F238E27FC236}">
                <a16:creationId xmlns:a16="http://schemas.microsoft.com/office/drawing/2014/main" id="{61AA3FC4-7AD4-43A8-9F33-A4DFD7930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16361" r="21110" b="8607"/>
          <a:stretch/>
        </p:blipFill>
        <p:spPr>
          <a:xfrm>
            <a:off x="200459" y="3658575"/>
            <a:ext cx="3155137" cy="2827082"/>
          </a:xfrm>
          <a:prstGeom prst="ellipse">
            <a:avLst/>
          </a:prstGeom>
          <a:ln w="28575" cap="rnd">
            <a:solidFill>
              <a:srgbClr val="2E75B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magine 10" descr="Immagine che contiene edificio, cielo, esterni, edificio governativo&#10;&#10;Descrizione generata automaticamente">
            <a:extLst>
              <a:ext uri="{FF2B5EF4-FFF2-40B4-BE49-F238E27FC236}">
                <a16:creationId xmlns:a16="http://schemas.microsoft.com/office/drawing/2014/main" id="{0DE162E9-2E12-4B5E-9F95-BB8F2C4DB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r="22874"/>
          <a:stretch/>
        </p:blipFill>
        <p:spPr>
          <a:xfrm>
            <a:off x="8736613" y="3658575"/>
            <a:ext cx="3254928" cy="2827090"/>
          </a:xfrm>
          <a:prstGeom prst="ellipse">
            <a:avLst/>
          </a:prstGeom>
          <a:ln w="28575" cap="rnd">
            <a:solidFill>
              <a:srgbClr val="2E75B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B207E1D-E017-4D25-B07F-4CBE7C7EA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33" y="3117243"/>
            <a:ext cx="2452774" cy="3497578"/>
          </a:xfrm>
          <a:prstGeom prst="rect">
            <a:avLst/>
          </a:prstGeom>
          <a:ln w="28575" cap="sq">
            <a:solidFill>
              <a:srgbClr val="2E75B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73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524358AE-66B8-4AB9-A16C-F8D583355C0C}"/>
              </a:ext>
            </a:extLst>
          </p:cNvPr>
          <p:cNvSpPr/>
          <p:nvPr/>
        </p:nvSpPr>
        <p:spPr>
          <a:xfrm>
            <a:off x="95693" y="657083"/>
            <a:ext cx="6480000" cy="3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2E05755-6C9C-4123-AFA5-8D57E7A72945}"/>
              </a:ext>
            </a:extLst>
          </p:cNvPr>
          <p:cNvSpPr/>
          <p:nvPr/>
        </p:nvSpPr>
        <p:spPr>
          <a:xfrm>
            <a:off x="6787114" y="657083"/>
            <a:ext cx="2880000" cy="3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1EBCE06E-EBD5-4284-BAD6-C3BC59F06B5C}"/>
              </a:ext>
            </a:extLst>
          </p:cNvPr>
          <p:cNvSpPr/>
          <p:nvPr/>
        </p:nvSpPr>
        <p:spPr>
          <a:xfrm>
            <a:off x="9878535" y="657083"/>
            <a:ext cx="1440000" cy="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D706F3D-576C-4A1D-AAA5-2E08E29F69C6}"/>
              </a:ext>
            </a:extLst>
          </p:cNvPr>
          <p:cNvSpPr txBox="1"/>
          <p:nvPr/>
        </p:nvSpPr>
        <p:spPr>
          <a:xfrm>
            <a:off x="54748" y="172615"/>
            <a:ext cx="1142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cap="small" dirty="0">
                <a:latin typeface="Californian FB" panose="0207040306080B030204" pitchFamily="18" charset="0"/>
              </a:rPr>
              <a:t>Some observations on working with the printed catalogue</a:t>
            </a:r>
            <a:endParaRPr lang="en-GB" sz="2800" b="1" cap="small" dirty="0">
              <a:latin typeface="Californian FB" panose="0207040306080B030204" pitchFamily="18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29959CA-1431-44FA-A030-6D8F71A5CD07}"/>
              </a:ext>
            </a:extLst>
          </p:cNvPr>
          <p:cNvCxnSpPr>
            <a:cxnSpLocks/>
          </p:cNvCxnSpPr>
          <p:nvPr/>
        </p:nvCxnSpPr>
        <p:spPr>
          <a:xfrm>
            <a:off x="2021756" y="6658492"/>
            <a:ext cx="8909432" cy="0"/>
          </a:xfrm>
          <a:prstGeom prst="line">
            <a:avLst/>
          </a:prstGeom>
          <a:ln w="38100">
            <a:solidFill>
              <a:srgbClr val="D6D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ísľïdé">
            <a:extLst>
              <a:ext uri="{FF2B5EF4-FFF2-40B4-BE49-F238E27FC236}">
                <a16:creationId xmlns:a16="http://schemas.microsoft.com/office/drawing/2014/main" id="{283CCCBA-6E5F-4469-B07C-91CF9B038745}"/>
              </a:ext>
            </a:extLst>
          </p:cNvPr>
          <p:cNvSpPr/>
          <p:nvPr/>
        </p:nvSpPr>
        <p:spPr bwMode="auto">
          <a:xfrm>
            <a:off x="859092" y="978958"/>
            <a:ext cx="5152328" cy="288000"/>
          </a:xfrm>
          <a:custGeom>
            <a:avLst/>
            <a:gdLst>
              <a:gd name="connsiteX0" fmla="*/ 170608 w 607804"/>
              <a:gd name="connsiteY0" fmla="*/ 262009 h 596630"/>
              <a:gd name="connsiteX1" fmla="*/ 260792 w 607804"/>
              <a:gd name="connsiteY1" fmla="*/ 427304 h 596630"/>
              <a:gd name="connsiteX2" fmla="*/ 303865 w 607804"/>
              <a:gd name="connsiteY2" fmla="*/ 451493 h 596630"/>
              <a:gd name="connsiteX3" fmla="*/ 346938 w 607804"/>
              <a:gd name="connsiteY3" fmla="*/ 427304 h 596630"/>
              <a:gd name="connsiteX4" fmla="*/ 408855 w 607804"/>
              <a:gd name="connsiteY4" fmla="*/ 319795 h 596630"/>
              <a:gd name="connsiteX5" fmla="*/ 519229 w 607804"/>
              <a:gd name="connsiteY5" fmla="*/ 298293 h 596630"/>
              <a:gd name="connsiteX6" fmla="*/ 552880 w 607804"/>
              <a:gd name="connsiteY6" fmla="*/ 319795 h 596630"/>
              <a:gd name="connsiteX7" fmla="*/ 606721 w 607804"/>
              <a:gd name="connsiteY7" fmla="*/ 538844 h 596630"/>
              <a:gd name="connsiteX8" fmla="*/ 602683 w 607804"/>
              <a:gd name="connsiteY8" fmla="*/ 563034 h 596630"/>
              <a:gd name="connsiteX9" fmla="*/ 582493 w 607804"/>
              <a:gd name="connsiteY9" fmla="*/ 575128 h 596630"/>
              <a:gd name="connsiteX10" fmla="*/ 414239 w 607804"/>
              <a:gd name="connsiteY10" fmla="*/ 596630 h 596630"/>
              <a:gd name="connsiteX11" fmla="*/ 400779 w 607804"/>
              <a:gd name="connsiteY11" fmla="*/ 595286 h 596630"/>
              <a:gd name="connsiteX12" fmla="*/ 205605 w 607804"/>
              <a:gd name="connsiteY12" fmla="*/ 532125 h 596630"/>
              <a:gd name="connsiteX13" fmla="*/ 189453 w 607804"/>
              <a:gd name="connsiteY13" fmla="*/ 532125 h 596630"/>
              <a:gd name="connsiteX14" fmla="*/ 37352 w 607804"/>
              <a:gd name="connsiteY14" fmla="*/ 572441 h 596630"/>
              <a:gd name="connsiteX15" fmla="*/ 9085 w 607804"/>
              <a:gd name="connsiteY15" fmla="*/ 565721 h 596630"/>
              <a:gd name="connsiteX16" fmla="*/ 1009 w 607804"/>
              <a:gd name="connsiteY16" fmla="*/ 537500 h 596630"/>
              <a:gd name="connsiteX17" fmla="*/ 54850 w 607804"/>
              <a:gd name="connsiteY17" fmla="*/ 321139 h 596630"/>
              <a:gd name="connsiteX18" fmla="*/ 72348 w 607804"/>
              <a:gd name="connsiteY18" fmla="*/ 300981 h 596630"/>
              <a:gd name="connsiteX19" fmla="*/ 302554 w 607804"/>
              <a:gd name="connsiteY19" fmla="*/ 68530 h 596630"/>
              <a:gd name="connsiteX20" fmla="*/ 237945 w 607804"/>
              <a:gd name="connsiteY20" fmla="*/ 133029 h 596630"/>
              <a:gd name="connsiteX21" fmla="*/ 302554 w 607804"/>
              <a:gd name="connsiteY21" fmla="*/ 197528 h 596630"/>
              <a:gd name="connsiteX22" fmla="*/ 367164 w 607804"/>
              <a:gd name="connsiteY22" fmla="*/ 133029 h 596630"/>
              <a:gd name="connsiteX23" fmla="*/ 302554 w 607804"/>
              <a:gd name="connsiteY23" fmla="*/ 68530 h 596630"/>
              <a:gd name="connsiteX24" fmla="*/ 303901 w 607804"/>
              <a:gd name="connsiteY24" fmla="*/ 0 h 596630"/>
              <a:gd name="connsiteX25" fmla="*/ 438504 w 607804"/>
              <a:gd name="connsiteY25" fmla="*/ 134373 h 596630"/>
              <a:gd name="connsiteX26" fmla="*/ 313323 w 607804"/>
              <a:gd name="connsiteY26" fmla="*/ 407150 h 596630"/>
              <a:gd name="connsiteX27" fmla="*/ 303901 w 607804"/>
              <a:gd name="connsiteY27" fmla="*/ 412525 h 596630"/>
              <a:gd name="connsiteX28" fmla="*/ 294478 w 607804"/>
              <a:gd name="connsiteY28" fmla="*/ 407150 h 596630"/>
              <a:gd name="connsiteX29" fmla="*/ 169297 w 607804"/>
              <a:gd name="connsiteY29" fmla="*/ 134373 h 596630"/>
              <a:gd name="connsiteX30" fmla="*/ 303901 w 607804"/>
              <a:gd name="connsiteY30" fmla="*/ 0 h 5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7804" h="596630">
                <a:moveTo>
                  <a:pt x="170608" y="262009"/>
                </a:moveTo>
                <a:cubicBezTo>
                  <a:pt x="196183" y="317107"/>
                  <a:pt x="229834" y="376237"/>
                  <a:pt x="260792" y="427304"/>
                </a:cubicBezTo>
                <a:cubicBezTo>
                  <a:pt x="270214" y="442086"/>
                  <a:pt x="286367" y="451493"/>
                  <a:pt x="303865" y="451493"/>
                </a:cubicBezTo>
                <a:cubicBezTo>
                  <a:pt x="321363" y="451493"/>
                  <a:pt x="337516" y="442086"/>
                  <a:pt x="346938" y="427304"/>
                </a:cubicBezTo>
                <a:cubicBezTo>
                  <a:pt x="367128" y="393707"/>
                  <a:pt x="388665" y="357423"/>
                  <a:pt x="408855" y="319795"/>
                </a:cubicBezTo>
                <a:cubicBezTo>
                  <a:pt x="411547" y="319795"/>
                  <a:pt x="519229" y="298293"/>
                  <a:pt x="519229" y="298293"/>
                </a:cubicBezTo>
                <a:cubicBezTo>
                  <a:pt x="534036" y="295605"/>
                  <a:pt x="548842" y="305013"/>
                  <a:pt x="552880" y="319795"/>
                </a:cubicBezTo>
                <a:lnTo>
                  <a:pt x="606721" y="538844"/>
                </a:lnTo>
                <a:cubicBezTo>
                  <a:pt x="609413" y="546907"/>
                  <a:pt x="606721" y="556314"/>
                  <a:pt x="602683" y="563034"/>
                </a:cubicBezTo>
                <a:cubicBezTo>
                  <a:pt x="598645" y="569753"/>
                  <a:pt x="590569" y="573784"/>
                  <a:pt x="582493" y="575128"/>
                </a:cubicBezTo>
                <a:lnTo>
                  <a:pt x="414239" y="596630"/>
                </a:lnTo>
                <a:cubicBezTo>
                  <a:pt x="408855" y="596630"/>
                  <a:pt x="404817" y="596630"/>
                  <a:pt x="400779" y="595286"/>
                </a:cubicBezTo>
                <a:lnTo>
                  <a:pt x="205605" y="532125"/>
                </a:lnTo>
                <a:cubicBezTo>
                  <a:pt x="200221" y="530781"/>
                  <a:pt x="194837" y="530781"/>
                  <a:pt x="189453" y="532125"/>
                </a:cubicBezTo>
                <a:lnTo>
                  <a:pt x="37352" y="572441"/>
                </a:lnTo>
                <a:cubicBezTo>
                  <a:pt x="26584" y="575128"/>
                  <a:pt x="15815" y="572441"/>
                  <a:pt x="9085" y="565721"/>
                </a:cubicBezTo>
                <a:cubicBezTo>
                  <a:pt x="1009" y="557658"/>
                  <a:pt x="-1683" y="546907"/>
                  <a:pt x="1009" y="537500"/>
                </a:cubicBezTo>
                <a:lnTo>
                  <a:pt x="54850" y="321139"/>
                </a:lnTo>
                <a:cubicBezTo>
                  <a:pt x="57542" y="311732"/>
                  <a:pt x="64272" y="305013"/>
                  <a:pt x="72348" y="300981"/>
                </a:cubicBezTo>
                <a:close/>
                <a:moveTo>
                  <a:pt x="302554" y="68530"/>
                </a:moveTo>
                <a:cubicBezTo>
                  <a:pt x="266212" y="68530"/>
                  <a:pt x="237945" y="98092"/>
                  <a:pt x="237945" y="133029"/>
                </a:cubicBezTo>
                <a:cubicBezTo>
                  <a:pt x="237945" y="169310"/>
                  <a:pt x="266212" y="197528"/>
                  <a:pt x="302554" y="197528"/>
                </a:cubicBezTo>
                <a:cubicBezTo>
                  <a:pt x="338897" y="197528"/>
                  <a:pt x="367164" y="167966"/>
                  <a:pt x="367164" y="133029"/>
                </a:cubicBezTo>
                <a:cubicBezTo>
                  <a:pt x="367164" y="96749"/>
                  <a:pt x="337551" y="68530"/>
                  <a:pt x="302554" y="68530"/>
                </a:cubicBezTo>
                <a:close/>
                <a:moveTo>
                  <a:pt x="303901" y="0"/>
                </a:moveTo>
                <a:cubicBezTo>
                  <a:pt x="377932" y="0"/>
                  <a:pt x="438504" y="60468"/>
                  <a:pt x="438504" y="134373"/>
                </a:cubicBezTo>
                <a:cubicBezTo>
                  <a:pt x="438504" y="196185"/>
                  <a:pt x="344282" y="357432"/>
                  <a:pt x="313323" y="407150"/>
                </a:cubicBezTo>
                <a:cubicBezTo>
                  <a:pt x="310631" y="409838"/>
                  <a:pt x="307939" y="412525"/>
                  <a:pt x="303901" y="412525"/>
                </a:cubicBezTo>
                <a:cubicBezTo>
                  <a:pt x="301208" y="412525"/>
                  <a:pt x="297170" y="409838"/>
                  <a:pt x="294478" y="407150"/>
                </a:cubicBezTo>
                <a:cubicBezTo>
                  <a:pt x="263519" y="357432"/>
                  <a:pt x="169297" y="196185"/>
                  <a:pt x="169297" y="134373"/>
                </a:cubicBezTo>
                <a:cubicBezTo>
                  <a:pt x="169297" y="60468"/>
                  <a:pt x="229869" y="0"/>
                  <a:pt x="3039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C0E0CF4-4C68-4A17-B0B6-F5DC93E3E35B}"/>
              </a:ext>
            </a:extLst>
          </p:cNvPr>
          <p:cNvSpPr/>
          <p:nvPr/>
        </p:nvSpPr>
        <p:spPr>
          <a:xfrm>
            <a:off x="95693" y="87423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Californian FB" panose="0207040306080B030204" pitchFamily="18" charset="0"/>
              </a:rPr>
              <a:t>Challenges</a:t>
            </a:r>
            <a:r>
              <a:rPr lang="en-GB" dirty="0">
                <a:latin typeface="Californian FB" panose="0207040306080B030204" pitchFamily="18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</a:rPr>
              <a:t>Necessity of interpretation of synthetic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</a:rPr>
              <a:t>No chance of creating a complete record, some fields must be left empty</a:t>
            </a:r>
          </a:p>
          <a:p>
            <a:r>
              <a:rPr lang="en-GB" b="1" dirty="0">
                <a:latin typeface="Californian FB" panose="0207040306080B030204" pitchFamily="18" charset="0"/>
              </a:rPr>
              <a:t>What we have gained</a:t>
            </a:r>
            <a:r>
              <a:rPr lang="en-GB" dirty="0">
                <a:latin typeface="Californian FB" panose="0207040306080B030204" pitchFamily="18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</a:rPr>
              <a:t>A deeper understanding of the structure of a catalogue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</a:rPr>
              <a:t>Faster 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fornian FB" panose="0207040306080B030204" pitchFamily="18" charset="0"/>
              </a:rPr>
              <a:t>Despite the current health emergency, we have the great opportunity to work on the MEI database.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24B9177-12EF-4070-B0D6-DB3FAE33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0" y="3549395"/>
            <a:ext cx="1967794" cy="30192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E86ED91-5179-41C2-A0D3-66136C2F5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68" y="3515206"/>
            <a:ext cx="2090252" cy="30192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DB8AA16-104C-467D-8E70-F0BDFD7AC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94" y="1618012"/>
            <a:ext cx="2043994" cy="31697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5DFA23-08BC-4908-A094-E2BC4548D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44" y="1618012"/>
            <a:ext cx="1997733" cy="31697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600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396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Californian FB</vt:lpstr>
      <vt:lpstr>Georgia Pro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Camilla Marangoni</cp:lastModifiedBy>
  <cp:revision>108</cp:revision>
  <dcterms:created xsi:type="dcterms:W3CDTF">2019-04-24T08:25:57Z</dcterms:created>
  <dcterms:modified xsi:type="dcterms:W3CDTF">2021-01-27T10:21:35Z</dcterms:modified>
</cp:coreProperties>
</file>