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382" r:id="rId2"/>
    <p:sldId id="522" r:id="rId3"/>
    <p:sldId id="515" r:id="rId4"/>
    <p:sldId id="523" r:id="rId5"/>
    <p:sldId id="524" r:id="rId6"/>
    <p:sldId id="512" r:id="rId7"/>
    <p:sldId id="525" r:id="rId8"/>
    <p:sldId id="526" r:id="rId9"/>
    <p:sldId id="527" r:id="rId10"/>
    <p:sldId id="528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423C3D"/>
    <a:srgbClr val="3E3839"/>
    <a:srgbClr val="4F4749"/>
    <a:srgbClr val="615759"/>
    <a:srgbClr val="94888B"/>
    <a:srgbClr val="75696C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83213" autoAdjust="0"/>
  </p:normalViewPr>
  <p:slideViewPr>
    <p:cSldViewPr snapToGrid="0">
      <p:cViewPr varScale="1">
        <p:scale>
          <a:sx n="46" d="100"/>
          <a:sy n="46" d="100"/>
        </p:scale>
        <p:origin x="2190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CFBE5-9DE5-4E9D-8646-6DFC9D08D150}" type="datetimeFigureOut">
              <a:rPr lang="de-CH" smtClean="0"/>
              <a:t>18.11.2019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DF657-DB46-41C9-B1E5-8C68F446034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696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5FF18-644D-4974-9377-FE089D879B7E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245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Californian example: 120 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DF657-DB46-41C9-B1E5-8C68F4460345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0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CTLes</a:t>
            </a:r>
            <a:r>
              <a:rPr lang="de-CH" dirty="0"/>
              <a:t>: Paris – Bussy St Georges = ~20 km (but: City!) ; Munich: </a:t>
            </a:r>
            <a:r>
              <a:rPr lang="de-CH" dirty="0" err="1"/>
              <a:t>similar</a:t>
            </a:r>
            <a:endParaRPr lang="de-CH" dirty="0"/>
          </a:p>
          <a:p>
            <a:r>
              <a:rPr lang="de-CH" dirty="0"/>
              <a:t>CSLS: B – Lucerne: 30 km; B – BS, ZH = 80 km; B – St. </a:t>
            </a:r>
            <a:r>
              <a:rPr lang="de-CH" dirty="0" err="1"/>
              <a:t>Gall</a:t>
            </a:r>
            <a:r>
              <a:rPr lang="de-CH" dirty="0"/>
              <a:t> = 145 km</a:t>
            </a:r>
          </a:p>
          <a:p>
            <a:r>
              <a:rPr lang="de-CH" dirty="0"/>
              <a:t>BL: London – Boston </a:t>
            </a:r>
            <a:r>
              <a:rPr lang="de-CH" dirty="0" err="1"/>
              <a:t>Spa</a:t>
            </a:r>
            <a:r>
              <a:rPr lang="de-CH" dirty="0"/>
              <a:t> = </a:t>
            </a:r>
            <a:r>
              <a:rPr lang="de-CH" dirty="0" err="1"/>
              <a:t>ca</a:t>
            </a:r>
            <a:r>
              <a:rPr lang="de-CH" dirty="0"/>
              <a:t> 300 km?</a:t>
            </a:r>
          </a:p>
          <a:p>
            <a:r>
              <a:rPr lang="de-CH" dirty="0" err="1"/>
              <a:t>Finland</a:t>
            </a:r>
            <a:r>
              <a:rPr lang="de-CH" dirty="0"/>
              <a:t>: </a:t>
            </a:r>
            <a:r>
              <a:rPr lang="de-CH" dirty="0" err="1"/>
              <a:t>eg</a:t>
            </a:r>
            <a:r>
              <a:rPr lang="de-CH" dirty="0"/>
              <a:t> </a:t>
            </a:r>
            <a:r>
              <a:rPr lang="de-CH" dirty="0" err="1"/>
              <a:t>Helsiniki</a:t>
            </a:r>
            <a:r>
              <a:rPr lang="de-CH" dirty="0"/>
              <a:t> – Kuopio = ca. 300 km?</a:t>
            </a:r>
          </a:p>
          <a:p>
            <a:r>
              <a:rPr lang="de-CH" dirty="0" err="1"/>
              <a:t>Norway</a:t>
            </a:r>
            <a:r>
              <a:rPr lang="de-CH" dirty="0"/>
              <a:t>: Oslo – Mo i Rana = 1’000 km!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DF657-DB46-41C9-B1E5-8C68F4460345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50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noProof="0" dirty="0"/>
              <a:t>RECAP: Research Collections and Preservation; Princeton, Columbia University, NYPL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PASCAL: Preservation and Access Services Center for Colorado Academic Libraries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CARM : CAVAL Archival and Research Materials Centre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DF657-DB46-41C9-B1E5-8C68F4460345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86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DF657-DB46-41C9-B1E5-8C68F4460345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064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5" t="1774"/>
          <a:stretch/>
        </p:blipFill>
        <p:spPr>
          <a:xfrm rot="10800000">
            <a:off x="-12704" y="2"/>
            <a:ext cx="12204704" cy="685799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62200" y="3124200"/>
            <a:ext cx="8534400" cy="153352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 rot="16200000">
            <a:off x="-1878953" y="3900702"/>
            <a:ext cx="4647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Cooperative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Storage Library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Switzerland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www.speicherbibliothek.ch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1BAE92-DF9D-4AC0-B49F-6EC162AB4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F1956-3FA1-4409-B193-D68C78BB05B1}" type="slidenum">
              <a:rPr lang="de-CH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DC66D93-AF08-4B4C-A81A-8796E24D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8095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3A3D0-285A-4F0F-AB3E-0CF161B7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FEB08-792E-4F57-AD4F-427D867E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BD633-A524-4E55-956C-DC360757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50C9C5-BFEF-41F3-921F-62B9661F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27D22B-745C-47E5-A460-838C357D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075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6964-DA6E-475D-B8FC-FF330494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24D2F1-B811-49ED-85D9-BE64082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8690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454DF-014D-4663-81D6-90F724B7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B9ACEC-C487-4970-9205-E0E3480B5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F1956-3FA1-4409-B193-D68C78BB05B1}" type="slidenum">
              <a:rPr lang="de-CH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69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79E1-4E60-4392-83C7-4A91D962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71D909-4E3B-4794-87D3-F438A385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49731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145" t="1774" r="-90302"/>
          <a:stretch/>
        </p:blipFill>
        <p:spPr>
          <a:xfrm rot="10800000">
            <a:off x="-11376000" y="2"/>
            <a:ext cx="12480000" cy="6857999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6000" y="126000"/>
            <a:ext cx="1056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000" y="1620000"/>
            <a:ext cx="1056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flipV="1">
            <a:off x="1303867" y="846138"/>
            <a:ext cx="10888133" cy="17462"/>
          </a:xfrm>
          <a:prstGeom prst="rect">
            <a:avLst/>
          </a:prstGeom>
          <a:gradFill rotWithShape="0">
            <a:gsLst>
              <a:gs pos="0">
                <a:srgbClr val="A45200"/>
              </a:gs>
              <a:gs pos="100000">
                <a:srgbClr val="87D02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19109" y="6557433"/>
            <a:ext cx="1444977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F1956-3FA1-4409-B193-D68C78BB05B1}" type="slidenum">
              <a:rPr lang="de-CH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03201" y="150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16200000">
            <a:off x="-1679789" y="4348384"/>
            <a:ext cx="4200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Cooperative Storage Library Switzerland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7D0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www.speicherbibliothek.ch</a:t>
            </a:r>
          </a:p>
        </p:txBody>
      </p:sp>
    </p:spTree>
    <p:extLst>
      <p:ext uri="{BB962C8B-B14F-4D97-AF65-F5344CB8AC3E}">
        <p14:creationId xmlns:p14="http://schemas.microsoft.com/office/powerpoint/2010/main" val="23621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0" r:id="rId3"/>
    <p:sldLayoutId id="2147483669" r:id="rId4"/>
    <p:sldLayoutId id="2147483661" r:id="rId5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42950" y="865848"/>
            <a:ext cx="11224260" cy="3490999"/>
          </a:xfrm>
        </p:spPr>
        <p:txBody>
          <a:bodyPr anchor="ctr"/>
          <a:lstStyle/>
          <a:p>
            <a:r>
              <a:rPr lang="en-GB" sz="4800" dirty="0">
                <a:solidFill>
                  <a:srgbClr val="92D050"/>
                </a:solidFill>
              </a:rPr>
              <a:t>Why consider remote storage?</a:t>
            </a:r>
            <a:br>
              <a:rPr lang="en-GB" sz="4800" dirty="0">
                <a:solidFill>
                  <a:srgbClr val="92D050"/>
                </a:solidFill>
              </a:rPr>
            </a:br>
            <a:r>
              <a:rPr lang="en-GB" sz="3600" dirty="0">
                <a:solidFill>
                  <a:srgbClr val="92D050"/>
                </a:solidFill>
              </a:rPr>
              <a:t>Some thoughts to warm up…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916204" y="4709151"/>
            <a:ext cx="6993467" cy="2148849"/>
          </a:xfrm>
        </p:spPr>
        <p:txBody>
          <a:bodyPr/>
          <a:lstStyle/>
          <a:p>
            <a:pPr>
              <a:lnSpc>
                <a:spcPts val="1800"/>
              </a:lnSpc>
              <a:spcBef>
                <a:spcPct val="50000"/>
              </a:spcBef>
            </a:pPr>
            <a:br>
              <a:rPr lang="de-CH" dirty="0"/>
            </a:br>
            <a:r>
              <a:rPr lang="en-GB" altLang="de-DE" sz="3000" dirty="0">
                <a:latin typeface="Arial" charset="0"/>
              </a:rPr>
              <a:t>Ulrich Niederer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br>
              <a:rPr lang="en-GB" altLang="de-DE" dirty="0">
                <a:latin typeface="Arial" charset="0"/>
              </a:rPr>
            </a:br>
            <a:r>
              <a:rPr lang="en-GB" altLang="de-DE" dirty="0">
                <a:latin typeface="Arial" charset="0"/>
              </a:rPr>
              <a:t>CERL Seminar 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GB" altLang="de-DE" dirty="0">
                <a:latin typeface="Arial" charset="0"/>
              </a:rPr>
              <a:t>18/19 November 2019, The Hague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7934D1-3A6C-48E0-AAB6-8C96C7E33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F1956-3FA1-4409-B193-D68C78BB05B1}" type="slidenum">
              <a:rPr lang="de-CH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888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458F03-0C79-4061-939D-83A1C16B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10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4CA96D-CBC4-4595-B891-0A77E8EC2B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7323"/>
            <a:ext cx="12219710" cy="81464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B5263F-0E7F-476E-B7DA-1080AD286DB6}"/>
              </a:ext>
            </a:extLst>
          </p:cNvPr>
          <p:cNvSpPr txBox="1"/>
          <p:nvPr/>
        </p:nvSpPr>
        <p:spPr>
          <a:xfrm>
            <a:off x="1070264" y="114300"/>
            <a:ext cx="10619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Now for the real questions!   and thanks for </a:t>
            </a:r>
            <a:r>
              <a:rPr lang="en-GB" sz="2400"/>
              <a:t>your attention.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algn="r"/>
            <a:r>
              <a:rPr lang="en-GB" sz="2400" dirty="0"/>
              <a:t>ulrich_niederer@bluewin.ch</a:t>
            </a:r>
          </a:p>
        </p:txBody>
      </p:sp>
    </p:spTree>
    <p:extLst>
      <p:ext uri="{BB962C8B-B14F-4D97-AF65-F5344CB8AC3E}">
        <p14:creationId xmlns:p14="http://schemas.microsoft.com/office/powerpoint/2010/main" val="407908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F37BD-6188-4A8C-91FA-29A464EE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reasons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86AEB-4436-46F8-9CAF-DD737780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620000"/>
            <a:ext cx="10560000" cy="5238000"/>
          </a:xfrm>
        </p:spPr>
        <p:txBody>
          <a:bodyPr/>
          <a:lstStyle/>
          <a:p>
            <a:r>
              <a:rPr lang="en-GB" dirty="0"/>
              <a:t>… your stacks are filled up, and an extension on site is not possible</a:t>
            </a:r>
          </a:p>
          <a:p>
            <a:endParaRPr lang="en-GB" dirty="0"/>
          </a:p>
          <a:p>
            <a:r>
              <a:rPr lang="en-GB" dirty="0"/>
              <a:t>… you want to use stack space for something different, like public space</a:t>
            </a:r>
          </a:p>
          <a:p>
            <a:endParaRPr lang="en-GB" dirty="0"/>
          </a:p>
          <a:p>
            <a:r>
              <a:rPr lang="en-GB" dirty="0"/>
              <a:t>… your stacks pose preservation problems</a:t>
            </a:r>
          </a:p>
          <a:p>
            <a:endParaRPr lang="en-GB" dirty="0"/>
          </a:p>
          <a:p>
            <a:r>
              <a:rPr lang="en-GB" dirty="0"/>
              <a:t>… your stack space in the city centre is too expensive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BFEF21-DDE2-4C4F-85B6-C49715D2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87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5A33E-AA79-473F-BC24-EE3A89FE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concept with a long tradition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98BC9B-4674-4A70-B539-C77309D7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133061"/>
            <a:ext cx="10560000" cy="5424371"/>
          </a:xfrm>
        </p:spPr>
        <p:txBody>
          <a:bodyPr/>
          <a:lstStyle/>
          <a:p>
            <a:r>
              <a:rPr lang="en-GB" dirty="0"/>
              <a:t>Alexandria Library: </a:t>
            </a:r>
            <a:br>
              <a:rPr lang="en-GB" dirty="0"/>
            </a:br>
            <a:r>
              <a:rPr lang="en-GB" dirty="0"/>
              <a:t>remote storage for 48’000 scrolls in the Serapeum Temple</a:t>
            </a:r>
          </a:p>
          <a:p>
            <a:endParaRPr lang="en-GB" dirty="0"/>
          </a:p>
          <a:p>
            <a:r>
              <a:rPr lang="en-GB" dirty="0"/>
              <a:t>1902: Ch. W. Eliot (HUL): </a:t>
            </a:r>
            <a:r>
              <a:rPr lang="fr-CH" dirty="0"/>
              <a:t>«</a:t>
            </a:r>
            <a:r>
              <a:rPr lang="en-US" dirty="0"/>
              <a:t>The division of a library into books in use, and books not in use, with different storage methods for the two classes of books”</a:t>
            </a:r>
            <a:br>
              <a:rPr lang="en-US" dirty="0"/>
            </a:br>
            <a:r>
              <a:rPr lang="en-US" i="1" dirty="0"/>
              <a:t>Library Journal</a:t>
            </a:r>
            <a:r>
              <a:rPr lang="en-US" dirty="0"/>
              <a:t>, 27 (1902), pp. 51-56</a:t>
            </a:r>
          </a:p>
          <a:p>
            <a:endParaRPr lang="en-GB" dirty="0"/>
          </a:p>
          <a:p>
            <a:r>
              <a:rPr lang="en-GB" dirty="0"/>
              <a:t>First actual remote storage facilities in the 1940ies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870923-3D7C-47EE-A0C8-A5A584E4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8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BD39-6AB5-4BD6-BC9D-0CB1799B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 what is ‘remote’?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FDE089-940E-4449-8762-B2BBBE49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GB" dirty="0"/>
              <a:t> in the same city?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dirty="0"/>
              <a:t> in the countryside, but sort of close by?</a:t>
            </a:r>
          </a:p>
          <a:p>
            <a:pPr>
              <a:buFont typeface="Symbol" panose="05050102010706020507" pitchFamily="18" charset="2"/>
              <a:buChar char="-"/>
            </a:pPr>
            <a:endParaRPr lang="en-GB" dirty="0"/>
          </a:p>
          <a:p>
            <a:pPr>
              <a:buFont typeface="Symbol" panose="05050102010706020507" pitchFamily="18" charset="2"/>
              <a:buChar char="-"/>
            </a:pPr>
            <a:r>
              <a:rPr lang="en-GB" dirty="0"/>
              <a:t> really, how far is too far?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D92233-F1DA-4DE3-8E14-0654886A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82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71D8F-CB9C-4914-9199-59C9DFC7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4" y="118065"/>
            <a:ext cx="3005848" cy="2129023"/>
          </a:xfrm>
        </p:spPr>
        <p:txBody>
          <a:bodyPr/>
          <a:lstStyle/>
          <a:p>
            <a:pPr algn="l"/>
            <a:r>
              <a:rPr lang="en-GB" dirty="0"/>
              <a:t>Remote</a:t>
            </a:r>
            <a:br>
              <a:rPr lang="en-GB" dirty="0"/>
            </a:br>
            <a:r>
              <a:rPr lang="en-GB" dirty="0"/>
              <a:t>storage in Europe</a:t>
            </a:r>
          </a:p>
        </p:txBody>
      </p:sp>
      <p:pic>
        <p:nvPicPr>
          <p:cNvPr id="6" name="Inhaltsplatzhalter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7DA9DFA-65EC-4142-A8C0-D066FAC02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91" y="-22853"/>
            <a:ext cx="6906638" cy="692220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294FB6-3D41-4D81-A950-4E931981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9144" y="6561667"/>
            <a:ext cx="1444977" cy="296333"/>
          </a:xfrm>
        </p:spPr>
        <p:txBody>
          <a:bodyPr/>
          <a:lstStyle/>
          <a:p>
            <a:fld id="{CA6E829A-9FD3-43DA-A3F4-B81A0D12BB04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Stern: 6 Zacken 6">
            <a:extLst>
              <a:ext uri="{FF2B5EF4-FFF2-40B4-BE49-F238E27FC236}">
                <a16:creationId xmlns:a16="http://schemas.microsoft.com/office/drawing/2014/main" id="{278E395A-20FD-4D40-AC23-4F2457818EEC}"/>
              </a:ext>
            </a:extLst>
          </p:cNvPr>
          <p:cNvSpPr/>
          <p:nvPr/>
        </p:nvSpPr>
        <p:spPr bwMode="auto">
          <a:xfrm>
            <a:off x="6663448" y="4099579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tern: 6 Zacken 7">
            <a:extLst>
              <a:ext uri="{FF2B5EF4-FFF2-40B4-BE49-F238E27FC236}">
                <a16:creationId xmlns:a16="http://schemas.microsoft.com/office/drawing/2014/main" id="{52D35895-41BA-456A-B50D-8CB716B5F3E9}"/>
              </a:ext>
            </a:extLst>
          </p:cNvPr>
          <p:cNvSpPr/>
          <p:nvPr/>
        </p:nvSpPr>
        <p:spPr bwMode="auto">
          <a:xfrm>
            <a:off x="6507805" y="3094391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tern: 6 Zacken 8">
            <a:extLst>
              <a:ext uri="{FF2B5EF4-FFF2-40B4-BE49-F238E27FC236}">
                <a16:creationId xmlns:a16="http://schemas.microsoft.com/office/drawing/2014/main" id="{BD591E75-849E-4309-827F-9B5660868531}"/>
              </a:ext>
            </a:extLst>
          </p:cNvPr>
          <p:cNvSpPr/>
          <p:nvPr/>
        </p:nvSpPr>
        <p:spPr bwMode="auto">
          <a:xfrm>
            <a:off x="8511805" y="438736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tern: 6 Zacken 9">
            <a:extLst>
              <a:ext uri="{FF2B5EF4-FFF2-40B4-BE49-F238E27FC236}">
                <a16:creationId xmlns:a16="http://schemas.microsoft.com/office/drawing/2014/main" id="{272BF786-9328-4E16-8D7E-0FA427D65AD9}"/>
              </a:ext>
            </a:extLst>
          </p:cNvPr>
          <p:cNvSpPr/>
          <p:nvPr/>
        </p:nvSpPr>
        <p:spPr bwMode="auto">
          <a:xfrm>
            <a:off x="9238035" y="1570234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tern: 6 Zacken 10">
            <a:extLst>
              <a:ext uri="{FF2B5EF4-FFF2-40B4-BE49-F238E27FC236}">
                <a16:creationId xmlns:a16="http://schemas.microsoft.com/office/drawing/2014/main" id="{6F2880ED-E7DF-4311-A7D0-B4CE9E2D96CC}"/>
              </a:ext>
            </a:extLst>
          </p:cNvPr>
          <p:cNvSpPr/>
          <p:nvPr/>
        </p:nvSpPr>
        <p:spPr bwMode="auto">
          <a:xfrm>
            <a:off x="6186788" y="5322023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tern: 6 Zacken 11">
            <a:extLst>
              <a:ext uri="{FF2B5EF4-FFF2-40B4-BE49-F238E27FC236}">
                <a16:creationId xmlns:a16="http://schemas.microsoft.com/office/drawing/2014/main" id="{DAD0942F-FEAB-4C0A-ADDC-0EE67653C513}"/>
              </a:ext>
            </a:extLst>
          </p:cNvPr>
          <p:cNvSpPr/>
          <p:nvPr/>
        </p:nvSpPr>
        <p:spPr bwMode="auto">
          <a:xfrm>
            <a:off x="5545878" y="5458208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tern: 6 Zacken 12">
            <a:extLst>
              <a:ext uri="{FF2B5EF4-FFF2-40B4-BE49-F238E27FC236}">
                <a16:creationId xmlns:a16="http://schemas.microsoft.com/office/drawing/2014/main" id="{08D70A6B-8771-4E77-9C79-40FBCE834ABA}"/>
              </a:ext>
            </a:extLst>
          </p:cNvPr>
          <p:cNvSpPr/>
          <p:nvPr/>
        </p:nvSpPr>
        <p:spPr bwMode="auto">
          <a:xfrm>
            <a:off x="7535695" y="3416944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tern: 6 Zacken 13">
            <a:extLst>
              <a:ext uri="{FF2B5EF4-FFF2-40B4-BE49-F238E27FC236}">
                <a16:creationId xmlns:a16="http://schemas.microsoft.com/office/drawing/2014/main" id="{3D11FD55-E796-435B-BB21-27968DE0945F}"/>
              </a:ext>
            </a:extLst>
          </p:cNvPr>
          <p:cNvSpPr/>
          <p:nvPr/>
        </p:nvSpPr>
        <p:spPr bwMode="auto">
          <a:xfrm>
            <a:off x="7662154" y="4196855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tern: 6 Zacken 14">
            <a:extLst>
              <a:ext uri="{FF2B5EF4-FFF2-40B4-BE49-F238E27FC236}">
                <a16:creationId xmlns:a16="http://schemas.microsoft.com/office/drawing/2014/main" id="{76CE26DB-1D2B-4FD3-A299-639B33044877}"/>
              </a:ext>
            </a:extLst>
          </p:cNvPr>
          <p:cNvSpPr/>
          <p:nvPr/>
        </p:nvSpPr>
        <p:spPr bwMode="auto">
          <a:xfrm>
            <a:off x="7331414" y="4553536"/>
            <a:ext cx="126459" cy="1945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6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E93D-D989-439F-A5F7-740610AC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United States, and elsewhere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12F0D-D9A3-475C-B9EB-C3E624483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332689"/>
            <a:ext cx="10560000" cy="5525311"/>
          </a:xfrm>
        </p:spPr>
        <p:txBody>
          <a:bodyPr/>
          <a:lstStyle/>
          <a:p>
            <a:r>
              <a:rPr lang="en-GB" dirty="0"/>
              <a:t>Situation USA, 2012</a:t>
            </a:r>
          </a:p>
          <a:p>
            <a:pPr lvl="1"/>
            <a:r>
              <a:rPr lang="en-GB" dirty="0"/>
              <a:t>About 60% of ARL member libraries have remote storage facilities (most of them of the so-called ‘Harvard type’)</a:t>
            </a:r>
          </a:p>
          <a:p>
            <a:pPr lvl="1"/>
            <a:r>
              <a:rPr lang="en-GB" dirty="0"/>
              <a:t>ca. 90 remote storage facilities</a:t>
            </a:r>
          </a:p>
          <a:p>
            <a:pPr lvl="1"/>
            <a:r>
              <a:rPr lang="en-GB" dirty="0"/>
              <a:t>of individual libraries (Harvard: HD, Yale: LSF, …)</a:t>
            </a:r>
          </a:p>
          <a:p>
            <a:pPr lvl="1"/>
            <a:r>
              <a:rPr lang="en-GB" dirty="0"/>
              <a:t>of several libraries = cooperative (RECAP, PASCAL, …)</a:t>
            </a:r>
          </a:p>
          <a:p>
            <a:r>
              <a:rPr lang="en-GB" dirty="0"/>
              <a:t>Canada: comparable to the US</a:t>
            </a:r>
          </a:p>
          <a:p>
            <a:r>
              <a:rPr lang="en-GB" dirty="0"/>
              <a:t>Australia: CARM and CARM2</a:t>
            </a:r>
          </a:p>
          <a:p>
            <a:r>
              <a:rPr lang="en-GB" dirty="0"/>
              <a:t>Asia: Japan, Hongkong, …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4116E7-765E-459D-8B52-823EFF52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9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8F548-C6A3-4BEF-9B30-B9777754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final question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D1B703-7F96-4D58-B1EE-479BA8C93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individual or cooperative?</a:t>
            </a:r>
          </a:p>
          <a:p>
            <a:endParaRPr lang="en-GB" dirty="0"/>
          </a:p>
          <a:p>
            <a:r>
              <a:rPr lang="en-GB" dirty="0"/>
              <a:t>Advantages and disadvantages</a:t>
            </a:r>
          </a:p>
          <a:p>
            <a:pPr lvl="1"/>
            <a:r>
              <a:rPr lang="en-GB" dirty="0"/>
              <a:t>Cooperative usually means “</a:t>
            </a:r>
            <a:r>
              <a:rPr lang="en-GB" dirty="0" err="1"/>
              <a:t>rr</a:t>
            </a:r>
            <a:r>
              <a:rPr lang="en-GB" dirty="0"/>
              <a:t>” for some libraries</a:t>
            </a:r>
          </a:p>
          <a:p>
            <a:pPr lvl="1"/>
            <a:r>
              <a:rPr lang="en-GB" dirty="0"/>
              <a:t>Clear cost advantages for cooperation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B16DF2-044D-4C34-A932-E4214D6F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39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A8FBC-5B77-44BA-8D41-A806FAD7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 from a concrete example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71705-BFFE-4865-AB32-E5CB32FA6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162800"/>
            <a:ext cx="10560000" cy="5690966"/>
          </a:xfrm>
        </p:spPr>
        <p:txBody>
          <a:bodyPr/>
          <a:lstStyle/>
          <a:p>
            <a:r>
              <a:rPr lang="en-GB" dirty="0"/>
              <a:t>CSLS in </a:t>
            </a:r>
            <a:r>
              <a:rPr lang="en-GB" dirty="0" err="1"/>
              <a:t>Büron</a:t>
            </a:r>
            <a:r>
              <a:rPr lang="en-GB" dirty="0"/>
              <a:t>, Switzerland </a:t>
            </a:r>
          </a:p>
          <a:p>
            <a:pPr lvl="1"/>
            <a:r>
              <a:rPr lang="en-GB" dirty="0"/>
              <a:t>cooperation of 6 libraries (academic and public) </a:t>
            </a:r>
          </a:p>
          <a:p>
            <a:pPr lvl="1"/>
            <a:r>
              <a:rPr lang="en-GB" dirty="0"/>
              <a:t>high density: high bay, automated, oxygen-reduced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All kinds of storage needs of all participating libraries</a:t>
            </a:r>
          </a:p>
          <a:p>
            <a:r>
              <a:rPr lang="en-GB" dirty="0"/>
              <a:t>Preservation </a:t>
            </a:r>
          </a:p>
          <a:p>
            <a:r>
              <a:rPr lang="en-GB" dirty="0"/>
              <a:t>Cost 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but full cost calculation and comparability is important!</a:t>
            </a:r>
            <a:r>
              <a:rPr lang="en-GB" dirty="0"/>
              <a:t>)</a:t>
            </a:r>
          </a:p>
          <a:p>
            <a:r>
              <a:rPr lang="en-GB" dirty="0"/>
              <a:t>Logistics</a:t>
            </a:r>
          </a:p>
          <a:p>
            <a:r>
              <a:rPr lang="en-GB" dirty="0"/>
              <a:t>Development potential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CAE1E5-76BB-4823-BDD5-F47BFAB0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48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BFCED-937B-42F1-92B9-E488520F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and remote special collections?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266E9-8EE1-4D8A-87AC-89079AE5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266706"/>
            <a:ext cx="10896000" cy="5591294"/>
          </a:xfrm>
        </p:spPr>
        <p:txBody>
          <a:bodyPr/>
          <a:lstStyle/>
          <a:p>
            <a:r>
              <a:rPr lang="en-GB" dirty="0"/>
              <a:t>similar questions, only more pronounced</a:t>
            </a:r>
          </a:p>
          <a:p>
            <a:r>
              <a:rPr lang="en-GB" dirty="0"/>
              <a:t>plus questions of transport damages</a:t>
            </a:r>
          </a:p>
          <a:p>
            <a:r>
              <a:rPr lang="en-GB" dirty="0"/>
              <a:t>Example CSLS: </a:t>
            </a:r>
          </a:p>
          <a:p>
            <a:pPr lvl="1"/>
            <a:r>
              <a:rPr lang="en-GB" dirty="0"/>
              <a:t>some libraries have parts of their heritage collection in </a:t>
            </a:r>
            <a:r>
              <a:rPr lang="en-GB" dirty="0" err="1"/>
              <a:t>Büron</a:t>
            </a:r>
            <a:endParaRPr lang="en-GB" dirty="0"/>
          </a:p>
          <a:p>
            <a:pPr lvl="1"/>
            <a:r>
              <a:rPr lang="en-GB" dirty="0"/>
              <a:t> the Central and University Library keeps the most valuable volumes (incunabula, manuscripts) in Lucerne, but has a large part of their 17</a:t>
            </a:r>
            <a:r>
              <a:rPr lang="en-GB" baseline="30000" dirty="0"/>
              <a:t>th</a:t>
            </a:r>
            <a:r>
              <a:rPr lang="en-GB" dirty="0"/>
              <a:t> to 20</a:t>
            </a:r>
            <a:r>
              <a:rPr lang="en-GB" baseline="30000" dirty="0"/>
              <a:t>th</a:t>
            </a:r>
            <a:r>
              <a:rPr lang="en-GB" dirty="0"/>
              <a:t> century special collection in </a:t>
            </a:r>
            <a:r>
              <a:rPr lang="en-GB" dirty="0" err="1"/>
              <a:t>Büron</a:t>
            </a:r>
            <a:endParaRPr lang="en-GB" dirty="0"/>
          </a:p>
          <a:p>
            <a:pPr lvl="1"/>
            <a:r>
              <a:rPr lang="en-GB" dirty="0"/>
              <a:t>but careful preparation: </a:t>
            </a:r>
          </a:p>
          <a:p>
            <a:pPr lvl="2"/>
            <a:r>
              <a:rPr lang="en-GB" dirty="0"/>
              <a:t>acid free cardboard boxes </a:t>
            </a:r>
          </a:p>
          <a:p>
            <a:pPr lvl="2"/>
            <a:r>
              <a:rPr lang="en-GB" dirty="0"/>
              <a:t>careful packing of containers </a:t>
            </a:r>
          </a:p>
          <a:p>
            <a:pPr lvl="2"/>
            <a:r>
              <a:rPr lang="en-GB" dirty="0"/>
              <a:t>tuning of all moving units (robots, conveyor belts, lifts)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158D10-4981-4B7F-A00C-2FFA1DC4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829A-9FD3-43DA-A3F4-B81A0D12BB0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6043344"/>
      </p:ext>
    </p:extLst>
  </p:cSld>
  <p:clrMapOvr>
    <a:masterClrMapping/>
  </p:clrMapOvr>
</p:sld>
</file>

<file path=ppt/theme/theme1.xml><?xml version="1.0" encoding="utf-8"?>
<a:theme xmlns:a="http://schemas.openxmlformats.org/drawingml/2006/main" name="Ordnung - Power Point LU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Breitbild</PresentationFormat>
  <Paragraphs>90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Ordnung - Power Point LU</vt:lpstr>
      <vt:lpstr>Why consider remote storage? Some thoughts to warm up…</vt:lpstr>
      <vt:lpstr>Common reasons </vt:lpstr>
      <vt:lpstr>A concept with a long tradition</vt:lpstr>
      <vt:lpstr>…but what is ‘remote’?</vt:lpstr>
      <vt:lpstr>Remote storage in Europe</vt:lpstr>
      <vt:lpstr>United States, and elsewhere</vt:lpstr>
      <vt:lpstr>A final question</vt:lpstr>
      <vt:lpstr>Answers from a concrete example</vt:lpstr>
      <vt:lpstr>… and remote special collections?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Niederer</dc:creator>
  <cp:lastModifiedBy>Ulrich Niederer</cp:lastModifiedBy>
  <cp:revision>102</cp:revision>
  <cp:lastPrinted>2019-05-23T19:09:18Z</cp:lastPrinted>
  <dcterms:created xsi:type="dcterms:W3CDTF">2019-05-22T17:34:31Z</dcterms:created>
  <dcterms:modified xsi:type="dcterms:W3CDTF">2019-11-18T09:48:27Z</dcterms:modified>
</cp:coreProperties>
</file>