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9"/>
  </p:notesMasterIdLst>
  <p:sldIdLst>
    <p:sldId id="382" r:id="rId2"/>
    <p:sldId id="527" r:id="rId3"/>
    <p:sldId id="522" r:id="rId4"/>
    <p:sldId id="515" r:id="rId5"/>
    <p:sldId id="523" r:id="rId6"/>
    <p:sldId id="528" r:id="rId7"/>
    <p:sldId id="529" r:id="rId8"/>
    <p:sldId id="530" r:id="rId9"/>
    <p:sldId id="531" r:id="rId10"/>
    <p:sldId id="512" r:id="rId11"/>
    <p:sldId id="534" r:id="rId12"/>
    <p:sldId id="532" r:id="rId13"/>
    <p:sldId id="536" r:id="rId14"/>
    <p:sldId id="533" r:id="rId15"/>
    <p:sldId id="535" r:id="rId16"/>
    <p:sldId id="537" r:id="rId17"/>
    <p:sldId id="539" r:id="rId18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92"/>
    <a:srgbClr val="423C3D"/>
    <a:srgbClr val="3E3839"/>
    <a:srgbClr val="4F4749"/>
    <a:srgbClr val="615759"/>
    <a:srgbClr val="94888B"/>
    <a:srgbClr val="75696C"/>
    <a:srgbClr val="B7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3213" autoAdjust="0"/>
  </p:normalViewPr>
  <p:slideViewPr>
    <p:cSldViewPr snapToGrid="0">
      <p:cViewPr varScale="1">
        <p:scale>
          <a:sx n="46" d="100"/>
          <a:sy n="46" d="100"/>
        </p:scale>
        <p:origin x="2190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CFBE5-9DE5-4E9D-8646-6DFC9D08D150}" type="datetimeFigureOut">
              <a:rPr lang="de-CH" smtClean="0"/>
              <a:t>18.11.2019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DF657-DB46-41C9-B1E5-8C68F446034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696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D5FF18-644D-4974-9377-FE089D879B7E}" type="slidenum">
              <a:rPr lang="de-CH" smtClean="0"/>
              <a:pPr>
                <a:defRPr/>
              </a:pPr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245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Pressure = cost</a:t>
            </a:r>
          </a:p>
          <a:p>
            <a:r>
              <a:rPr lang="en-GB" noProof="0" dirty="0"/>
              <a:t>Extreme pressure = cost and space – freeing space imperative!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DF657-DB46-41C9-B1E5-8C68F446034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206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Californian example: 120 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DF657-DB46-41C9-B1E5-8C68F4460345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0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DF657-DB46-41C9-B1E5-8C68F4460345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08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5" t="1774"/>
          <a:stretch/>
        </p:blipFill>
        <p:spPr>
          <a:xfrm rot="10800000">
            <a:off x="-12704" y="2"/>
            <a:ext cx="12204704" cy="6857999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62200" y="3124200"/>
            <a:ext cx="8534400" cy="153352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 rot="16200000">
            <a:off x="-1878953" y="3900702"/>
            <a:ext cx="46474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Cooperative</a:t>
            </a:r>
            <a:r>
              <a:rPr kumimoji="0" lang="fr-CH" sz="1600" b="1" i="0" u="none" strike="noStrike" kern="1200" cap="none" spc="0" normalizeH="0" baseline="0" noProof="0" dirty="0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Storage Library </a:t>
            </a:r>
            <a:r>
              <a:rPr kumimoji="0" lang="fr-C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Switzerland</a:t>
            </a:r>
            <a:r>
              <a:rPr kumimoji="0" lang="de-CH" sz="1600" b="1" i="0" u="none" strike="noStrike" kern="1200" cap="none" spc="0" normalizeH="0" baseline="0" noProof="0" dirty="0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www.speicherbibliothek.ch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1BAE92-DF9D-4AC0-B49F-6EC162AB4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F1956-3FA1-4409-B193-D68C78BB05B1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DC66D93-AF08-4B4C-A81A-8796E24D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8095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3A3D0-285A-4F0F-AB3E-0CF161B7B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DFEB08-792E-4F57-AD4F-427D867EC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5BD633-A524-4E55-956C-DC360757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50C9C5-BFEF-41F3-921F-62B9661F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27D22B-745C-47E5-A460-838C357D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075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6964-DA6E-475D-B8FC-FF330494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24D2F1-B811-49ED-85D9-BE640829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98690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454DF-014D-4663-81D6-90F724B7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B9ACEC-C487-4970-9205-E0E3480B59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F1956-3FA1-4409-B193-D68C78BB05B1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69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179E1-4E60-4392-83C7-4A91D962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71D909-4E3B-4794-87D3-F438A385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49731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45" t="1774" r="-90302"/>
          <a:stretch/>
        </p:blipFill>
        <p:spPr>
          <a:xfrm rot="10800000">
            <a:off x="-11376000" y="2"/>
            <a:ext cx="12480000" cy="6857999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6000" y="126000"/>
            <a:ext cx="1056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Titelmasterformat durch Klicken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6000" y="1620000"/>
            <a:ext cx="1056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 flipV="1">
            <a:off x="1303867" y="846138"/>
            <a:ext cx="10888133" cy="17462"/>
          </a:xfrm>
          <a:prstGeom prst="rect">
            <a:avLst/>
          </a:prstGeom>
          <a:gradFill rotWithShape="0">
            <a:gsLst>
              <a:gs pos="0">
                <a:srgbClr val="A45200"/>
              </a:gs>
              <a:gs pos="100000">
                <a:srgbClr val="87D02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19109" y="6557433"/>
            <a:ext cx="1444977" cy="29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F1956-3FA1-4409-B193-D68C78BB05B1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203201" y="1501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 rot="16200000">
            <a:off x="-1679789" y="4348384"/>
            <a:ext cx="4200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Cooperative Storage Library Switzerland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87D02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www.speicherbibliothek.ch</a:t>
            </a:r>
          </a:p>
        </p:txBody>
      </p:sp>
    </p:spTree>
    <p:extLst>
      <p:ext uri="{BB962C8B-B14F-4D97-AF65-F5344CB8AC3E}">
        <p14:creationId xmlns:p14="http://schemas.microsoft.com/office/powerpoint/2010/main" val="236216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0" r:id="rId3"/>
    <p:sldLayoutId id="2147483669" r:id="rId4"/>
    <p:sldLayoutId id="2147483661" r:id="rId5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742950" y="865848"/>
            <a:ext cx="11224260" cy="3490999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GB" sz="4800" dirty="0">
                <a:solidFill>
                  <a:srgbClr val="92D050"/>
                </a:solidFill>
              </a:rPr>
              <a:t>The actual move</a:t>
            </a:r>
            <a:br>
              <a:rPr lang="en-GB" sz="4800">
                <a:solidFill>
                  <a:srgbClr val="92D050"/>
                </a:solidFill>
              </a:rPr>
            </a:br>
            <a:r>
              <a:rPr lang="en-GB" sz="3600">
                <a:solidFill>
                  <a:srgbClr val="92D050"/>
                </a:solidFill>
              </a:rPr>
              <a:t>recollections </a:t>
            </a:r>
            <a:r>
              <a:rPr lang="en-GB" sz="3600" dirty="0">
                <a:solidFill>
                  <a:srgbClr val="92D050"/>
                </a:solidFill>
              </a:rPr>
              <a:t>and </a:t>
            </a:r>
            <a:r>
              <a:rPr lang="en-GB" sz="3600">
                <a:solidFill>
                  <a:srgbClr val="92D050"/>
                </a:solidFill>
              </a:rPr>
              <a:t>lessons learned</a:t>
            </a:r>
            <a:endParaRPr lang="en-GB" sz="3600" dirty="0">
              <a:solidFill>
                <a:srgbClr val="92D050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916204" y="4709151"/>
            <a:ext cx="6993467" cy="2148849"/>
          </a:xfrm>
        </p:spPr>
        <p:txBody>
          <a:bodyPr/>
          <a:lstStyle/>
          <a:p>
            <a:pPr>
              <a:lnSpc>
                <a:spcPts val="1800"/>
              </a:lnSpc>
              <a:spcBef>
                <a:spcPct val="50000"/>
              </a:spcBef>
            </a:pPr>
            <a:br>
              <a:rPr lang="de-CH" dirty="0"/>
            </a:br>
            <a:r>
              <a:rPr lang="en-GB" altLang="de-DE" sz="3000" dirty="0">
                <a:latin typeface="Arial" charset="0"/>
              </a:rPr>
              <a:t>Ulrich Niederer</a:t>
            </a:r>
          </a:p>
          <a:p>
            <a:pPr>
              <a:lnSpc>
                <a:spcPts val="3000"/>
              </a:lnSpc>
              <a:spcBef>
                <a:spcPct val="50000"/>
              </a:spcBef>
            </a:pPr>
            <a:br>
              <a:rPr lang="en-GB" altLang="de-DE" dirty="0">
                <a:latin typeface="Arial" charset="0"/>
              </a:rPr>
            </a:br>
            <a:r>
              <a:rPr lang="en-GB" altLang="de-DE" dirty="0">
                <a:latin typeface="Arial" charset="0"/>
              </a:rPr>
              <a:t>CERL Seminar </a:t>
            </a:r>
          </a:p>
          <a:p>
            <a:pPr>
              <a:lnSpc>
                <a:spcPts val="3000"/>
              </a:lnSpc>
              <a:spcBef>
                <a:spcPct val="50000"/>
              </a:spcBef>
            </a:pPr>
            <a:r>
              <a:rPr lang="en-GB" altLang="de-DE" dirty="0">
                <a:latin typeface="Arial" charset="0"/>
              </a:rPr>
              <a:t>18/19 November 2019, The Hague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C7934D1-3A6C-48E0-AAB6-8C96C7E33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5F1956-3FA1-4409-B193-D68C78BB05B1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888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3E93D-D989-439F-A5F7-740610AC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ingestion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412F0D-D9A3-475C-B9EB-C3E62448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1332689"/>
            <a:ext cx="10560000" cy="5525311"/>
          </a:xfrm>
        </p:spPr>
        <p:txBody>
          <a:bodyPr/>
          <a:lstStyle/>
          <a:p>
            <a:r>
              <a:rPr lang="en-GB" dirty="0"/>
              <a:t>Capacity and precision!</a:t>
            </a:r>
          </a:p>
          <a:p>
            <a:endParaRPr lang="en-GB" dirty="0"/>
          </a:p>
          <a:p>
            <a:r>
              <a:rPr lang="en-GB" b="1" dirty="0"/>
              <a:t>Capacity</a:t>
            </a:r>
            <a:r>
              <a:rPr lang="en-GB" dirty="0"/>
              <a:t>: experience from </a:t>
            </a:r>
            <a:r>
              <a:rPr lang="en-GB" dirty="0" err="1"/>
              <a:t>Büron</a:t>
            </a:r>
            <a:r>
              <a:rPr lang="en-GB" dirty="0"/>
              <a:t>: </a:t>
            </a:r>
          </a:p>
          <a:p>
            <a:r>
              <a:rPr lang="en-GB" dirty="0"/>
              <a:t>1 working place, 8 hours = 1’800 items (average material)</a:t>
            </a:r>
          </a:p>
          <a:p>
            <a:r>
              <a:rPr lang="en-GB" dirty="0"/>
              <a:t>4-6 working spaces equal max capacity of 7’200 items (or 2 truckloads)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GB" dirty="0">
                <a:sym typeface="Wingdings" panose="05000000000000000000" pitchFamily="2" charset="2"/>
              </a:rPr>
              <a:t>  huge differences in material: volumes, boxes, brochures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4116E7-765E-459D-8B52-823EFF52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8999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47E2C-AAF9-46F9-9622-C651F776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859349-6315-4A2D-A905-80B65F050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Omnibus volumes</a:t>
            </a:r>
          </a:p>
          <a:p>
            <a:r>
              <a:rPr lang="en-GB" dirty="0"/>
              <a:t>Boxes with (usu. thin) volumes / brochures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Another level of hierarchy!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	(an important requirement for the WMS)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716601-8491-4F2B-AEC3-4A16B12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11</a:t>
            </a:fld>
            <a:endParaRPr lang="de-CH"/>
          </a:p>
        </p:txBody>
      </p:sp>
      <p:pic>
        <p:nvPicPr>
          <p:cNvPr id="6" name="Grafik 5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8F63A879-4589-4538-AEB7-A83867F19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01" y="9725"/>
            <a:ext cx="6984000" cy="5238000"/>
          </a:xfrm>
          <a:prstGeom prst="rect">
            <a:avLst/>
          </a:prstGeom>
        </p:spPr>
      </p:pic>
      <p:pic>
        <p:nvPicPr>
          <p:cNvPr id="8" name="Grafik 7" descr="Ein Bild, das drinnen, Tisch, sitzend, Küche enthält.&#10;&#10;Automatisch generierte Beschreibung">
            <a:extLst>
              <a:ext uri="{FF2B5EF4-FFF2-40B4-BE49-F238E27FC236}">
                <a16:creationId xmlns:a16="http://schemas.microsoft.com/office/drawing/2014/main" id="{62974019-66A4-4B3A-83E3-6C7BB12A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000" y="891725"/>
            <a:ext cx="7056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59C79-E4FA-48B4-8D73-7A5C718D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2E1DE7-8A74-4E09-A29E-CA5AACD9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1620000"/>
            <a:ext cx="10560000" cy="5238000"/>
          </a:xfrm>
        </p:spPr>
        <p:txBody>
          <a:bodyPr/>
          <a:lstStyle/>
          <a:p>
            <a:r>
              <a:rPr lang="en-GB" b="1" dirty="0"/>
              <a:t>Precision</a:t>
            </a:r>
            <a:r>
              <a:rPr lang="en-GB" dirty="0"/>
              <a:t>: first ingestion defines “find success” of operations later on</a:t>
            </a:r>
          </a:p>
          <a:p>
            <a:pPr marL="0" indent="0">
              <a:buNone/>
            </a:pPr>
            <a:r>
              <a:rPr lang="en-GB" dirty="0"/>
              <a:t>   Experience from </a:t>
            </a:r>
            <a:r>
              <a:rPr lang="en-GB" dirty="0" err="1"/>
              <a:t>Büron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LMS delivers basic data to WMS</a:t>
            </a:r>
          </a:p>
          <a:p>
            <a:pPr lvl="1"/>
            <a:r>
              <a:rPr lang="en-GB" dirty="0"/>
              <a:t>Ingestion process: </a:t>
            </a:r>
          </a:p>
          <a:p>
            <a:pPr lvl="2"/>
            <a:r>
              <a:rPr lang="en-GB" dirty="0"/>
              <a:t>Operator chooses size of container</a:t>
            </a:r>
          </a:p>
          <a:p>
            <a:pPr lvl="2"/>
            <a:r>
              <a:rPr lang="en-GB" dirty="0"/>
              <a:t>Reads barcode of item</a:t>
            </a:r>
          </a:p>
          <a:p>
            <a:pPr lvl="2"/>
            <a:r>
              <a:rPr lang="en-GB" dirty="0"/>
              <a:t>WMS shows basic data for item; confirmation</a:t>
            </a:r>
          </a:p>
          <a:p>
            <a:pPr lvl="2"/>
            <a:r>
              <a:rPr lang="en-GB" dirty="0"/>
              <a:t>Operator chooses virtual section of container and puts item in</a:t>
            </a:r>
          </a:p>
          <a:p>
            <a:pPr lvl="2"/>
            <a:r>
              <a:rPr lang="en-GB" dirty="0"/>
              <a:t>Finishes with another confirmation.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BEBB71-BC43-4108-91C4-587B1702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83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4884B-FDBA-4FED-92D6-80E9BF7C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nhaltsplatzhalter 5" descr="Ein Bild, das drinnen, Computer, Tisch, Schreibtisch enthält.&#10;&#10;Automatisch generierte Beschreibung">
            <a:extLst>
              <a:ext uri="{FF2B5EF4-FFF2-40B4-BE49-F238E27FC236}">
                <a16:creationId xmlns:a16="http://schemas.microsoft.com/office/drawing/2014/main" id="{BCD262BB-F828-481B-8FF6-C14F959EF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61"/>
            <a:ext cx="10113494" cy="674233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780F42-66E6-4E3E-A9DE-2603E629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13</a:t>
            </a:fld>
            <a:endParaRPr lang="de-CH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AEEAEA-4E03-48F8-A1B4-F65AC1CE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1" y="9596"/>
            <a:ext cx="10271727" cy="6848403"/>
          </a:xfrm>
          <a:prstGeom prst="rect">
            <a:avLst/>
          </a:prstGeom>
        </p:spPr>
      </p:pic>
      <p:pic>
        <p:nvPicPr>
          <p:cNvPr id="10" name="Grafik 9" descr="Ein Bild, das Elektronik, Monitor, Fernsehen, sitzend enthält.&#10;&#10;Automatisch generierte Beschreibung">
            <a:extLst>
              <a:ext uri="{FF2B5EF4-FFF2-40B4-BE49-F238E27FC236}">
                <a16:creationId xmlns:a16="http://schemas.microsoft.com/office/drawing/2014/main" id="{91B93397-4B6A-4F39-BBBF-D0707A10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13" y="281542"/>
            <a:ext cx="9864687" cy="65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56DDC-DAD0-4F53-BDD0-831DB9A9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fill containers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E996BB-143E-4BDD-A410-C34DFCCA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14</a:t>
            </a:fld>
            <a:endParaRPr lang="de-CH"/>
          </a:p>
        </p:txBody>
      </p:sp>
      <p:pic>
        <p:nvPicPr>
          <p:cNvPr id="8" name="Grafik 7" descr="Ein Bild, das drinnen, Kasten enthält.&#10;&#10;Automatisch generierte Beschreibung">
            <a:extLst>
              <a:ext uri="{FF2B5EF4-FFF2-40B4-BE49-F238E27FC236}">
                <a16:creationId xmlns:a16="http://schemas.microsoft.com/office/drawing/2014/main" id="{0548B8DE-0435-40A3-B73D-7A7CAD23F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6970" y="826968"/>
            <a:ext cx="5457655" cy="3803716"/>
          </a:xfrm>
          <a:prstGeom prst="rect">
            <a:avLst/>
          </a:prstGeom>
        </p:spPr>
      </p:pic>
      <p:pic>
        <p:nvPicPr>
          <p:cNvPr id="10" name="Inhaltsplatzhalter 5" descr="Ein Bild, das drinnen, Bank, sitzend, aus Holz enthält.&#10;&#10;Automatisch generierte Beschreibung">
            <a:extLst>
              <a:ext uri="{FF2B5EF4-FFF2-40B4-BE49-F238E27FC236}">
                <a16:creationId xmlns:a16="http://schemas.microsoft.com/office/drawing/2014/main" id="{A385D83A-898A-4B0E-BB8B-10DFA76B9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397783" y="2453896"/>
            <a:ext cx="5233765" cy="35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nhaltsplatzhalter 11" descr="Ein Bild, das Tisch, Vorhang, sitzend, weiß enthält.&#10;&#10;Automatisch generierte Beschreibung">
            <a:extLst>
              <a:ext uri="{FF2B5EF4-FFF2-40B4-BE49-F238E27FC236}">
                <a16:creationId xmlns:a16="http://schemas.microsoft.com/office/drawing/2014/main" id="{17CCC512-B80F-4370-8B3F-00F6DA173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00" y="0"/>
            <a:ext cx="5633363" cy="3805642"/>
          </a:xfrm>
        </p:spPr>
      </p:pic>
      <p:pic>
        <p:nvPicPr>
          <p:cNvPr id="16" name="Grafik 15" descr="Ein Bild, das drinnen, aus Holz, sitzend, Gebäude enthält.&#10;&#10;Automatisch generierte Beschreibung">
            <a:extLst>
              <a:ext uri="{FF2B5EF4-FFF2-40B4-BE49-F238E27FC236}">
                <a16:creationId xmlns:a16="http://schemas.microsoft.com/office/drawing/2014/main" id="{A74B9A1E-BC74-414E-809D-447291FF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5" y="3229582"/>
            <a:ext cx="5645407" cy="36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F2B19-262A-483D-B823-C50D2EE3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nhaltsplatzhalter 5" descr="Ein Bild, das Musik, Bank, sitzend, aus Holz enthält.&#10;&#10;Automatisch generierte Beschreibung">
            <a:extLst>
              <a:ext uri="{FF2B5EF4-FFF2-40B4-BE49-F238E27FC236}">
                <a16:creationId xmlns:a16="http://schemas.microsoft.com/office/drawing/2014/main" id="{A8FF13E1-7B50-4A1E-A11B-C76F42223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4"/>
            <a:ext cx="6371617" cy="424774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A7BF38-5DBA-4B78-8ACA-B5B33397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15</a:t>
            </a:fld>
            <a:endParaRPr lang="de-CH"/>
          </a:p>
        </p:txBody>
      </p:sp>
      <p:pic>
        <p:nvPicPr>
          <p:cNvPr id="8" name="Grafik 7" descr="Ein Bild, das drinnen, sitzend, Buch, aus Holz enthält.&#10;&#10;Automatisch generierte Beschreibung">
            <a:extLst>
              <a:ext uri="{FF2B5EF4-FFF2-40B4-BE49-F238E27FC236}">
                <a16:creationId xmlns:a16="http://schemas.microsoft.com/office/drawing/2014/main" id="{E2BD744A-8E47-4302-9874-DF0429782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47" y="2247089"/>
            <a:ext cx="6915128" cy="46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87540-7509-4854-B80E-E2B975D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nhaltsplatzhalter 5" descr="Ein Bild, das Bank, Tisch, sitzend, Gebäude enthält.&#10;&#10;Automatisch generierte Beschreibung">
            <a:extLst>
              <a:ext uri="{FF2B5EF4-FFF2-40B4-BE49-F238E27FC236}">
                <a16:creationId xmlns:a16="http://schemas.microsoft.com/office/drawing/2014/main" id="{4E68D31D-7B11-464B-BB04-6A7A6008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360924" cy="557394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9FC9A5-FF32-4337-9F06-72D29BC9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16</a:t>
            </a:fld>
            <a:endParaRPr lang="de-CH"/>
          </a:p>
        </p:txBody>
      </p:sp>
      <p:pic>
        <p:nvPicPr>
          <p:cNvPr id="8" name="Grafik 7" descr="Ein Bild, das drinnen, Gebäude, weiß, sitzend enthält.&#10;&#10;Automatisch generierte Beschreibung">
            <a:extLst>
              <a:ext uri="{FF2B5EF4-FFF2-40B4-BE49-F238E27FC236}">
                <a16:creationId xmlns:a16="http://schemas.microsoft.com/office/drawing/2014/main" id="{85F5FBA9-71AB-437A-AD09-95030417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391"/>
            <a:ext cx="8600062" cy="5733375"/>
          </a:xfrm>
          <a:prstGeom prst="rect">
            <a:avLst/>
          </a:prstGeom>
        </p:spPr>
      </p:pic>
      <p:pic>
        <p:nvPicPr>
          <p:cNvPr id="9" name="Grafik 8" descr="Ein Bild, das drinnen, Tisch, Essen, sitzend enthält.&#10;&#10;Automatisch generierte Beschreibung">
            <a:extLst>
              <a:ext uri="{FF2B5EF4-FFF2-40B4-BE49-F238E27FC236}">
                <a16:creationId xmlns:a16="http://schemas.microsoft.com/office/drawing/2014/main" id="{6456D484-B7C5-4E43-8B26-EF33CF5A7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6" y="384872"/>
            <a:ext cx="10131704" cy="6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C70277-ECBB-4FB5-BC4C-D0B89E50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17</a:t>
            </a:fld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223A5D-4272-43BE-86BD-AB246D421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79" y="-4234"/>
            <a:ext cx="10283574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250622-CAE2-44D3-8B60-3B75C9057980}"/>
              </a:ext>
            </a:extLst>
          </p:cNvPr>
          <p:cNvSpPr txBox="1"/>
          <p:nvPr/>
        </p:nvSpPr>
        <p:spPr>
          <a:xfrm rot="19814411">
            <a:off x="355584" y="3441462"/>
            <a:ext cx="11538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 err="1">
                <a:solidFill>
                  <a:srgbClr val="FFFF00"/>
                </a:solidFill>
              </a:rPr>
              <a:t>Again</a:t>
            </a:r>
            <a:r>
              <a:rPr lang="de-CH" sz="3000" b="1" dirty="0">
                <a:solidFill>
                  <a:srgbClr val="FFFF00"/>
                </a:solidFill>
              </a:rPr>
              <a:t>: </a:t>
            </a:r>
            <a:r>
              <a:rPr lang="de-CH" sz="3000" b="1" dirty="0" err="1">
                <a:solidFill>
                  <a:srgbClr val="FFFF00"/>
                </a:solidFill>
              </a:rPr>
              <a:t>thanks</a:t>
            </a:r>
            <a:r>
              <a:rPr lang="de-CH" sz="3000" b="1" dirty="0">
                <a:solidFill>
                  <a:srgbClr val="FFFF00"/>
                </a:solidFill>
              </a:rPr>
              <a:t> </a:t>
            </a:r>
            <a:r>
              <a:rPr lang="de-CH" sz="3000" b="1" dirty="0" err="1">
                <a:solidFill>
                  <a:srgbClr val="FFFF00"/>
                </a:solidFill>
              </a:rPr>
              <a:t>for</a:t>
            </a:r>
            <a:r>
              <a:rPr lang="de-CH" sz="3000" b="1" dirty="0">
                <a:solidFill>
                  <a:srgbClr val="FFFF00"/>
                </a:solidFill>
              </a:rPr>
              <a:t> </a:t>
            </a:r>
            <a:r>
              <a:rPr lang="de-CH" sz="3000" b="1" dirty="0" err="1">
                <a:solidFill>
                  <a:srgbClr val="FFFF00"/>
                </a:solidFill>
              </a:rPr>
              <a:t>your</a:t>
            </a:r>
            <a:r>
              <a:rPr lang="de-CH" sz="3000" b="1" dirty="0">
                <a:solidFill>
                  <a:srgbClr val="FFFF00"/>
                </a:solidFill>
              </a:rPr>
              <a:t> </a:t>
            </a:r>
            <a:r>
              <a:rPr lang="de-CH" sz="3000" b="1" dirty="0" err="1">
                <a:solidFill>
                  <a:srgbClr val="FFFF00"/>
                </a:solidFill>
              </a:rPr>
              <a:t>attention</a:t>
            </a:r>
            <a:r>
              <a:rPr lang="de-CH" sz="3000" b="1" dirty="0">
                <a:solidFill>
                  <a:srgbClr val="FFFF00"/>
                </a:solidFill>
              </a:rPr>
              <a:t>!</a:t>
            </a:r>
            <a:r>
              <a:rPr lang="de-CH" sz="2600" dirty="0">
                <a:solidFill>
                  <a:schemeClr val="bg1"/>
                </a:solidFill>
              </a:rPr>
              <a:t> </a:t>
            </a:r>
            <a:r>
              <a:rPr lang="de-CH" dirty="0">
                <a:solidFill>
                  <a:schemeClr val="bg1"/>
                </a:solidFill>
              </a:rPr>
              <a:t>   	                                ulrich_niederer@bluewin.ch</a:t>
            </a:r>
            <a:r>
              <a:rPr lang="de-CH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811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E44D9-9318-44DD-97B2-8241BA70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0C108E-B1C4-4B06-8E10-64A68F215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CSLS started operations in February 2016: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5 libraries to start ingestion </a:t>
            </a:r>
            <a:br>
              <a:rPr lang="en-GB" dirty="0"/>
            </a:b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~ 2 million books</a:t>
            </a:r>
            <a:br>
              <a:rPr lang="en-GB" dirty="0"/>
            </a:b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some under pressure, some under extreme pressure…</a:t>
            </a:r>
            <a:br>
              <a:rPr lang="en-GB" dirty="0"/>
            </a:b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some not finished with preparations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36BF45-F125-4287-8F66-30849398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050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F37BD-6188-4A8C-91FA-29A464EE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did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786AEB-4436-46F8-9CAF-DD7377805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1620000"/>
            <a:ext cx="10560000" cy="5238000"/>
          </a:xfrm>
        </p:spPr>
        <p:txBody>
          <a:bodyPr/>
          <a:lstStyle/>
          <a:p>
            <a:r>
              <a:rPr lang="en-GB" dirty="0"/>
              <a:t>Move for all libraries as one move </a:t>
            </a:r>
          </a:p>
          <a:p>
            <a:r>
              <a:rPr lang="en-GB" dirty="0"/>
              <a:t>GATT/WTO competition</a:t>
            </a:r>
          </a:p>
          <a:p>
            <a:endParaRPr lang="en-GB" dirty="0"/>
          </a:p>
          <a:p>
            <a:r>
              <a:rPr lang="en-GB" dirty="0"/>
              <a:t>i.e. one contractor </a:t>
            </a:r>
            <a:br>
              <a:rPr lang="en-GB" dirty="0"/>
            </a:br>
            <a:r>
              <a:rPr lang="en-GB" dirty="0"/>
              <a:t>(but perhaps with subcontractor partners)</a:t>
            </a:r>
          </a:p>
          <a:p>
            <a:endParaRPr lang="en-GB" dirty="0"/>
          </a:p>
          <a:p>
            <a:r>
              <a:rPr lang="en-GB" dirty="0"/>
              <a:t>Planning complex, but easier with one contractor 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BFEF21-DDE2-4C4F-85B6-C49715D2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876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5A33E-AA79-473F-BC24-EE3A89FE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98BC9B-4674-4A70-B539-C77309D7F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1566000"/>
            <a:ext cx="10560000" cy="5424371"/>
          </a:xfrm>
        </p:spPr>
        <p:txBody>
          <a:bodyPr/>
          <a:lstStyle/>
          <a:p>
            <a:r>
              <a:rPr lang="en-GB" dirty="0"/>
              <a:t>Planning for six libraries is difficult</a:t>
            </a:r>
            <a:br>
              <a:rPr lang="en-GB" dirty="0"/>
            </a:br>
            <a:r>
              <a:rPr lang="en-GB" i="1" dirty="0"/>
              <a:t>each library is different, has its own speed</a:t>
            </a:r>
          </a:p>
          <a:p>
            <a:r>
              <a:rPr lang="en-GB" dirty="0"/>
              <a:t>Planning for ongoing work is difficult</a:t>
            </a:r>
            <a:br>
              <a:rPr lang="en-GB" dirty="0"/>
            </a:br>
            <a:r>
              <a:rPr lang="en-GB" i="1" dirty="0"/>
              <a:t>final preparations and packing don’t always correspond to the move timetable</a:t>
            </a:r>
            <a:br>
              <a:rPr lang="en-GB" i="1" dirty="0"/>
            </a:br>
            <a:endParaRPr lang="en-GB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 An able coordinator is extremely important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      (preferably someone on the storage facility team)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870923-3D7C-47EE-A0C8-A5A584E4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879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EBD39-6AB5-4BD6-BC9D-0CB1799B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experiences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DE089-940E-4449-8762-B2BBBE492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1620000"/>
            <a:ext cx="10560000" cy="5233766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clear contract, but with flexibility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as to day-to-day capacity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as to overall volume / timetable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clear contract: where to be taken over (stacks, ramp of library?), and where to be delivered (ramp, or work place / ingestion place)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clear requirements from library: handling of books and material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clear requirements: who is packing (but unpacking is not a question)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D92233-F1DA-4DE3-8E14-0654886A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822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02143-115F-40FB-9798-E986688F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7EEBC5-34E6-463C-A9F4-A58D25D4D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technical requirements for the transport machinery / lorries: Euro 6 conformity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/>
              <a:t>direct transports (i.e. no unloading during transport), and certainly no shared goods on transports)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408624-3006-4882-92CE-73DE2727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1896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D3375-C254-406B-B267-F8888FB6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kinds of transport carts/containers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816B49-55AC-46BE-A5B5-BBF118313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Depends on the mover, and on the material moved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B95BE1-CF38-4FA9-BF42-1DB7FAB2C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7</a:t>
            </a:fld>
            <a:endParaRPr lang="de-CH"/>
          </a:p>
        </p:txBody>
      </p:sp>
      <p:pic>
        <p:nvPicPr>
          <p:cNvPr id="6" name="Grafik 5" descr="Ein Bild, das drinnen, Decke, Gebäude, lang enthält.&#10;&#10;Automatisch generierte Beschreibung">
            <a:extLst>
              <a:ext uri="{FF2B5EF4-FFF2-40B4-BE49-F238E27FC236}">
                <a16:creationId xmlns:a16="http://schemas.microsoft.com/office/drawing/2014/main" id="{BD24BE81-3293-4F7E-8A85-0CBC2E36A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592"/>
            <a:ext cx="4650632" cy="3100421"/>
          </a:xfrm>
          <a:prstGeom prst="rect">
            <a:avLst/>
          </a:prstGeom>
        </p:spPr>
      </p:pic>
      <p:pic>
        <p:nvPicPr>
          <p:cNvPr id="10" name="Grafik 9" descr="Ein Bild, das drinnen, Fenster, Gebäude, sitzend enthält.&#10;&#10;Automatisch generierte Beschreibung">
            <a:extLst>
              <a:ext uri="{FF2B5EF4-FFF2-40B4-BE49-F238E27FC236}">
                <a16:creationId xmlns:a16="http://schemas.microsoft.com/office/drawing/2014/main" id="{AAEA6DDB-36E1-41D3-82AF-CCDF138B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4" y="1226145"/>
            <a:ext cx="3669946" cy="5505855"/>
          </a:xfrm>
          <a:prstGeom prst="rect">
            <a:avLst/>
          </a:prstGeom>
        </p:spPr>
      </p:pic>
      <p:pic>
        <p:nvPicPr>
          <p:cNvPr id="14" name="Grafik 13" descr="Ein Bild, das drinnen, Tisch, Küche, aus Holz enthält.&#10;&#10;Automatisch generierte Beschreibung">
            <a:extLst>
              <a:ext uri="{FF2B5EF4-FFF2-40B4-BE49-F238E27FC236}">
                <a16:creationId xmlns:a16="http://schemas.microsoft.com/office/drawing/2014/main" id="{1698F3AE-809E-4F69-BBDA-65D643065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D0811-4591-45BE-A71B-C2E09033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43F8A7-6179-4A8B-B5CB-88FEB8A37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CBF792-FF41-4566-BAFA-748C7C0D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8</a:t>
            </a:fld>
            <a:endParaRPr lang="de-CH"/>
          </a:p>
        </p:txBody>
      </p:sp>
      <p:pic>
        <p:nvPicPr>
          <p:cNvPr id="5" name="Grafik 4" descr="Ein Bild, das Gebäude, drinnen, sitzend, stehend enthält.&#10;&#10;Automatisch generierte Beschreibung">
            <a:extLst>
              <a:ext uri="{FF2B5EF4-FFF2-40B4-BE49-F238E27FC236}">
                <a16:creationId xmlns:a16="http://schemas.microsoft.com/office/drawing/2014/main" id="{F1C0EFDE-407F-4E1C-8201-01322C5F1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33" y="1177082"/>
            <a:ext cx="3780380" cy="5671654"/>
          </a:xfrm>
          <a:prstGeom prst="rect">
            <a:avLst/>
          </a:prstGeom>
        </p:spPr>
      </p:pic>
      <p:pic>
        <p:nvPicPr>
          <p:cNvPr id="6" name="Grafik 5" descr="Ein Bild, das drinnen, Gebäude, sitzend, Gepäck enthält.&#10;&#10;Automatisch generierte Beschreibung">
            <a:extLst>
              <a:ext uri="{FF2B5EF4-FFF2-40B4-BE49-F238E27FC236}">
                <a16:creationId xmlns:a16="http://schemas.microsoft.com/office/drawing/2014/main" id="{2A94C5C0-07DA-4B32-A7CC-7A2C6CD97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88" y="262319"/>
            <a:ext cx="4390549" cy="65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F9A2A0-37A2-4BCB-B694-B77FFEF8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829A-9FD3-43DA-A3F4-B81A0D12BB04}" type="slidenum">
              <a:rPr lang="de-CH" smtClean="0"/>
              <a:t>9</a:t>
            </a:fld>
            <a:endParaRPr lang="de-CH"/>
          </a:p>
        </p:txBody>
      </p:sp>
      <p:pic>
        <p:nvPicPr>
          <p:cNvPr id="8" name="Grafik 7" descr="Ein Bild, das drinnen, Regal, Raum, Buch enthält.&#10;&#10;Automatisch generierte Beschreibung">
            <a:extLst>
              <a:ext uri="{FF2B5EF4-FFF2-40B4-BE49-F238E27FC236}">
                <a16:creationId xmlns:a16="http://schemas.microsoft.com/office/drawing/2014/main" id="{F9D9253A-0BB2-4D04-81B6-AFD4B91A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0" name="Grafik 9" descr="Ein Bild, das drinnen, Regal, Decke, Bibliothek enthält.&#10;&#10;Automatisch generierte Beschreibung">
            <a:extLst>
              <a:ext uri="{FF2B5EF4-FFF2-40B4-BE49-F238E27FC236}">
                <a16:creationId xmlns:a16="http://schemas.microsoft.com/office/drawing/2014/main" id="{020BFC90-7A18-477F-B1FA-658CEAF72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541"/>
            <a:ext cx="7238189" cy="4825459"/>
          </a:xfrm>
          <a:prstGeom prst="rect">
            <a:avLst/>
          </a:prstGeom>
        </p:spPr>
      </p:pic>
      <p:pic>
        <p:nvPicPr>
          <p:cNvPr id="12" name="Grafik 11" descr="Ein Bild, das drinnen, Raum, sitzend, klein enthält.&#10;&#10;Automatisch generierte Beschreibung">
            <a:extLst>
              <a:ext uri="{FF2B5EF4-FFF2-40B4-BE49-F238E27FC236}">
                <a16:creationId xmlns:a16="http://schemas.microsoft.com/office/drawing/2014/main" id="{BDCC5931-C45C-4DF3-ABA7-2FCD80226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7" y="0"/>
            <a:ext cx="4572000" cy="6858000"/>
          </a:xfrm>
          <a:prstGeom prst="rect">
            <a:avLst/>
          </a:prstGeom>
        </p:spPr>
      </p:pic>
      <p:pic>
        <p:nvPicPr>
          <p:cNvPr id="14" name="Grafik 13" descr="Ein Bild, das blau, drinnen, sitzend, grün enthält.&#10;&#10;Automatisch generierte Beschreibung">
            <a:extLst>
              <a:ext uri="{FF2B5EF4-FFF2-40B4-BE49-F238E27FC236}">
                <a16:creationId xmlns:a16="http://schemas.microsoft.com/office/drawing/2014/main" id="{55FF69BF-1ADD-466E-AC53-0F1C592F4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27" y="5494"/>
            <a:ext cx="4572000" cy="6858000"/>
          </a:xfrm>
          <a:prstGeom prst="rect">
            <a:avLst/>
          </a:prstGeom>
        </p:spPr>
      </p:pic>
      <p:pic>
        <p:nvPicPr>
          <p:cNvPr id="17" name="Grafik 16" descr="Ein Bild, das Decke, drinnen, Gebäude, LKW enthält.&#10;&#10;Automatisch generierte Beschreibung">
            <a:extLst>
              <a:ext uri="{FF2B5EF4-FFF2-40B4-BE49-F238E27FC236}">
                <a16:creationId xmlns:a16="http://schemas.microsoft.com/office/drawing/2014/main" id="{2DF96795-7CBB-4939-9500-CA6658DC2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97" y="-4234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dnung - Power Point LU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469</Words>
  <Application>Microsoft Office PowerPoint</Application>
  <PresentationFormat>Breitbild</PresentationFormat>
  <Paragraphs>79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Symbol</vt:lpstr>
      <vt:lpstr>Wingdings</vt:lpstr>
      <vt:lpstr>Ordnung - Power Point LU</vt:lpstr>
      <vt:lpstr>The actual move recollections and lessons learned</vt:lpstr>
      <vt:lpstr>Who</vt:lpstr>
      <vt:lpstr>What we did</vt:lpstr>
      <vt:lpstr>Planning</vt:lpstr>
      <vt:lpstr>and experiences</vt:lpstr>
      <vt:lpstr>PowerPoint-Präsentation</vt:lpstr>
      <vt:lpstr>What kinds of transport carts/containers </vt:lpstr>
      <vt:lpstr>PowerPoint-Präsentation</vt:lpstr>
      <vt:lpstr>PowerPoint-Präsentation</vt:lpstr>
      <vt:lpstr>First ingestion</vt:lpstr>
      <vt:lpstr>specialties</vt:lpstr>
      <vt:lpstr>PowerPoint-Präsentation</vt:lpstr>
      <vt:lpstr>PowerPoint-Präsentation</vt:lpstr>
      <vt:lpstr>How to fill containers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Ulrich Niederer</dc:creator>
  <cp:lastModifiedBy>Ulrich Niederer</cp:lastModifiedBy>
  <cp:revision>110</cp:revision>
  <cp:lastPrinted>2019-05-23T19:09:18Z</cp:lastPrinted>
  <dcterms:created xsi:type="dcterms:W3CDTF">2019-05-22T17:34:31Z</dcterms:created>
  <dcterms:modified xsi:type="dcterms:W3CDTF">2019-11-18T10:10:48Z</dcterms:modified>
</cp:coreProperties>
</file>