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3175" cap="flat">
              <a:solidFill>
                <a:srgbClr val="536773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536773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838383"/>
              </a:solidFill>
              <a:prstDash val="solid"/>
              <a:miter lim="400000"/>
            </a:ln>
          </a:left>
          <a:right>
            <a:ln w="3175" cap="flat">
              <a:solidFill>
                <a:srgbClr val="838383"/>
              </a:solidFill>
              <a:prstDash val="solid"/>
              <a:miter lim="400000"/>
            </a:ln>
          </a:right>
          <a:top>
            <a:ln w="3175" cap="flat">
              <a:solidFill>
                <a:srgbClr val="838383"/>
              </a:solidFill>
              <a:prstDash val="solid"/>
              <a:miter lim="400000"/>
            </a:ln>
          </a:top>
          <a:bottom>
            <a:ln w="3175" cap="flat">
              <a:solidFill>
                <a:srgbClr val="838383"/>
              </a:solidFill>
              <a:prstDash val="solid"/>
              <a:miter lim="400000"/>
            </a:ln>
          </a:bottom>
          <a:insideH>
            <a:ln w="3175" cap="flat">
              <a:solidFill>
                <a:srgbClr val="838383"/>
              </a:solidFill>
              <a:prstDash val="solid"/>
              <a:miter lim="400000"/>
            </a:ln>
          </a:insideH>
          <a:insideV>
            <a:ln w="3175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4D4D4D"/>
              </a:solidFill>
              <a:prstDash val="solid"/>
              <a:miter lim="400000"/>
            </a:ln>
          </a:left>
          <a:right>
            <a:ln w="3175" cap="flat">
              <a:solidFill>
                <a:srgbClr val="808080"/>
              </a:solidFill>
              <a:prstDash val="solid"/>
              <a:miter lim="400000"/>
            </a:ln>
          </a:right>
          <a:top>
            <a:ln w="3175" cap="flat">
              <a:solidFill>
                <a:srgbClr val="808080"/>
              </a:solidFill>
              <a:prstDash val="solid"/>
              <a:miter lim="400000"/>
            </a:ln>
          </a:top>
          <a:bottom>
            <a:ln w="3175" cap="flat">
              <a:solidFill>
                <a:srgbClr val="808080"/>
              </a:solidFill>
              <a:prstDash val="solid"/>
              <a:miter lim="400000"/>
            </a:ln>
          </a:bottom>
          <a:insideH>
            <a:ln w="3175" cap="flat">
              <a:solidFill>
                <a:srgbClr val="808080"/>
              </a:solidFill>
              <a:prstDash val="solid"/>
              <a:miter lim="400000"/>
            </a:ln>
          </a:insideH>
          <a:insideV>
            <a:ln w="3175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chemeClr val="accent3"/>
              </a:solidFill>
              <a:prstDash val="solid"/>
              <a:miter lim="400000"/>
            </a:ln>
          </a:top>
          <a:bottom>
            <a:ln w="3175" cap="flat">
              <a:solidFill>
                <a:srgbClr val="4D4D4D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4D4D4D"/>
              </a:solidFill>
              <a:prstDash val="solid"/>
              <a:miter lim="400000"/>
            </a:ln>
          </a:left>
          <a:right>
            <a:ln w="3175" cap="flat">
              <a:solidFill>
                <a:srgbClr val="4D4D4D"/>
              </a:solidFill>
              <a:prstDash val="solid"/>
              <a:miter lim="400000"/>
            </a:ln>
          </a:right>
          <a:top>
            <a:ln w="3175" cap="flat">
              <a:solidFill>
                <a:srgbClr val="4D4D4D"/>
              </a:solidFill>
              <a:prstDash val="solid"/>
              <a:miter lim="400000"/>
            </a:ln>
          </a:top>
          <a:bottom>
            <a:ln w="3175" cap="flat">
              <a:solidFill>
                <a:srgbClr val="4D4D4D"/>
              </a:solidFill>
              <a:prstDash val="solid"/>
              <a:miter lim="400000"/>
            </a:ln>
          </a:bottom>
          <a:insideH>
            <a:ln w="3175" cap="flat">
              <a:solidFill>
                <a:srgbClr val="4D4D4D"/>
              </a:solidFill>
              <a:prstDash val="solid"/>
              <a:miter lim="400000"/>
            </a:ln>
          </a:insideH>
          <a:insideV>
            <a:ln w="3175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F8BA00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464646"/>
              </a:solidFill>
              <a:prstDash val="solid"/>
              <a:miter lim="400000"/>
            </a:ln>
          </a:left>
          <a:right>
            <a:ln w="3175" cap="flat">
              <a:solidFill>
                <a:srgbClr val="464646"/>
              </a:solidFill>
              <a:prstDash val="solid"/>
              <a:miter lim="400000"/>
            </a:ln>
          </a:right>
          <a:top>
            <a:ln w="3175" cap="flat">
              <a:solidFill>
                <a:srgbClr val="464646"/>
              </a:solidFill>
              <a:prstDash val="solid"/>
              <a:miter lim="400000"/>
            </a:ln>
          </a:top>
          <a:bottom>
            <a:ln w="3175" cap="flat">
              <a:solidFill>
                <a:srgbClr val="464646"/>
              </a:solidFill>
              <a:prstDash val="solid"/>
              <a:miter lim="400000"/>
            </a:ln>
          </a:bottom>
          <a:insideH>
            <a:ln w="3175" cap="flat">
              <a:solidFill>
                <a:srgbClr val="464646"/>
              </a:solidFill>
              <a:prstDash val="solid"/>
              <a:miter lim="400000"/>
            </a:ln>
          </a:insideH>
          <a:insideV>
            <a:ln w="3175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E5E5E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C3C3C3"/>
              </a:solidFill>
              <a:prstDash val="solid"/>
              <a:miter lim="400000"/>
            </a:ln>
          </a:top>
          <a:bottom>
            <a:ln w="3175" cap="flat">
              <a:solidFill>
                <a:srgbClr val="C3C3C3"/>
              </a:solidFill>
              <a:prstDash val="solid"/>
              <a:miter lim="400000"/>
            </a:ln>
          </a:bottom>
          <a:insideH>
            <a:ln w="3175" cap="flat">
              <a:solidFill>
                <a:srgbClr val="C3C3C3"/>
              </a:solidFill>
              <a:prstDash val="solid"/>
              <a:miter lim="400000"/>
            </a:ln>
          </a:insideH>
          <a:insideV>
            <a:ln w="3175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E5E5E"/>
              </a:solidFill>
              <a:prstDash val="solid"/>
              <a:miter lim="400000"/>
            </a:ln>
          </a:left>
          <a:right>
            <a:ln w="3175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CB297B"/>
              </a:solidFill>
              <a:prstDash val="solid"/>
              <a:miter lim="400000"/>
            </a:ln>
          </a:top>
          <a:bottom>
            <a:ln w="3175" cap="flat">
              <a:solidFill>
                <a:srgbClr val="5E5E5E"/>
              </a:solidFill>
              <a:prstDash val="solid"/>
              <a:miter lim="400000"/>
            </a:ln>
          </a:bottom>
          <a:insideH>
            <a:ln w="3175" cap="flat">
              <a:solidFill>
                <a:srgbClr val="5E5E5E"/>
              </a:solidFill>
              <a:prstDash val="solid"/>
              <a:miter lim="400000"/>
            </a:ln>
          </a:insideH>
          <a:insideV>
            <a:ln w="3175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5E5E5E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6C6C6C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6C6C6C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6C6C6C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470" y="-7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40714" y="7544460"/>
            <a:ext cx="11717870" cy="339723"/>
          </a:xfrm>
          <a:prstGeom prst="rect">
            <a:avLst/>
          </a:prstGeom>
        </p:spPr>
        <p:txBody>
          <a:bodyPr lIns="24383" tIns="24383" rIns="24383" bIns="24383"/>
          <a:lstStyle>
            <a:lvl1pPr defTabSz="487228">
              <a:defRPr sz="1992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43466" y="3843649"/>
            <a:ext cx="11717868" cy="2066302"/>
          </a:xfrm>
          <a:prstGeom prst="rect">
            <a:avLst/>
          </a:prstGeom>
        </p:spPr>
        <p:txBody>
          <a:bodyPr anchor="ctr"/>
          <a:lstStyle>
            <a:lvl1pPr algn="ctr" defTabSz="1733930">
              <a:lnSpc>
                <a:spcPct val="80000"/>
              </a:lnSpc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algn="ctr" defTabSz="1733930">
              <a:lnSpc>
                <a:spcPct val="80000"/>
              </a:lnSpc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algn="ctr" defTabSz="1733930">
              <a:lnSpc>
                <a:spcPct val="80000"/>
              </a:lnSpc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algn="ctr" defTabSz="1733930">
              <a:lnSpc>
                <a:spcPct val="80000"/>
              </a:lnSpc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algn="ctr" defTabSz="1733930">
              <a:lnSpc>
                <a:spcPct val="80000"/>
              </a:lnSpc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43466" y="1793027"/>
            <a:ext cx="11717868" cy="3862179"/>
          </a:xfrm>
          <a:prstGeom prst="rect">
            <a:avLst/>
          </a:prstGeom>
        </p:spPr>
        <p:txBody>
          <a:bodyPr anchor="b"/>
          <a:lstStyle>
            <a:lvl1pPr algn="ctr" defTabSz="1733930">
              <a:lnSpc>
                <a:spcPct val="80000"/>
              </a:lnSpc>
              <a:defRPr sz="17600" spc="-176"/>
            </a:lvl1pPr>
            <a:lvl2pPr algn="ctr" defTabSz="1733930">
              <a:lnSpc>
                <a:spcPct val="80000"/>
              </a:lnSpc>
              <a:defRPr sz="17600" spc="-176"/>
            </a:lvl2pPr>
            <a:lvl3pPr algn="ctr" defTabSz="1733930">
              <a:lnSpc>
                <a:spcPct val="80000"/>
              </a:lnSpc>
              <a:defRPr sz="17600" spc="-176"/>
            </a:lvl3pPr>
            <a:lvl4pPr algn="ctr" defTabSz="1733930">
              <a:lnSpc>
                <a:spcPct val="80000"/>
              </a:lnSpc>
              <a:defRPr sz="17600" spc="-176"/>
            </a:lvl4pPr>
            <a:lvl5pPr algn="ctr" defTabSz="1733930">
              <a:lnSpc>
                <a:spcPct val="80000"/>
              </a:lnSpc>
              <a:defRPr sz="17600" spc="-176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43466" y="5625696"/>
            <a:ext cx="11717868" cy="498550"/>
          </a:xfrm>
          <a:prstGeom prst="rect">
            <a:avLst/>
          </a:prstGeom>
        </p:spPr>
        <p:txBody>
          <a:bodyPr lIns="24383" tIns="24383" rIns="24383" bIns="24383"/>
          <a:lstStyle>
            <a:lvl1pPr algn="ctr" defTabSz="457877">
              <a:defRPr sz="2964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6013" y="6912775"/>
            <a:ext cx="10773362" cy="339723"/>
          </a:xfrm>
          <a:prstGeom prst="rect">
            <a:avLst/>
          </a:prstGeom>
        </p:spPr>
        <p:txBody>
          <a:bodyPr lIns="24383" tIns="24383" rIns="24383" bIns="24383"/>
          <a:lstStyle>
            <a:lvl1pPr defTabSz="487228">
              <a:defRPr sz="1992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35425" y="3853792"/>
            <a:ext cx="11133950" cy="2046016"/>
          </a:xfrm>
          <a:prstGeom prst="rect">
            <a:avLst/>
          </a:prstGeom>
        </p:spPr>
        <p:txBody>
          <a:bodyPr/>
          <a:lstStyle>
            <a:lvl1pPr marL="454345" indent="-334151" defTabSz="1733930">
              <a:lnSpc>
                <a:spcPct val="90000"/>
              </a:lnSpc>
              <a:defRPr sz="6000" b="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4345" indent="123048" defTabSz="1733930">
              <a:lnSpc>
                <a:spcPct val="90000"/>
              </a:lnSpc>
              <a:defRPr sz="6000" b="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4345" indent="580248" defTabSz="1733930">
              <a:lnSpc>
                <a:spcPct val="90000"/>
              </a:lnSpc>
              <a:defRPr sz="6000" b="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4345" indent="1037448" defTabSz="1733930">
              <a:lnSpc>
                <a:spcPct val="90000"/>
              </a:lnSpc>
              <a:defRPr sz="6000" b="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4345" indent="1494648" defTabSz="1733930">
              <a:lnSpc>
                <a:spcPct val="90000"/>
              </a:lnSpc>
              <a:defRPr sz="6000" b="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8405707" y="1761066"/>
            <a:ext cx="3967520" cy="31731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7200053" y="3340946"/>
            <a:ext cx="5567681" cy="64800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74508" y="1483359"/>
            <a:ext cx="8859522" cy="66446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711201" y="-1727201"/>
            <a:ext cx="14427201" cy="115417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616374" y="528319"/>
            <a:ext cx="14264642" cy="85434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43466" y="5019040"/>
            <a:ext cx="11717868" cy="2479041"/>
          </a:xfrm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44101" y="1809140"/>
            <a:ext cx="11716599" cy="339722"/>
          </a:xfrm>
          <a:prstGeom prst="rect">
            <a:avLst/>
          </a:prstGeom>
        </p:spPr>
        <p:txBody>
          <a:bodyPr lIns="24383" tIns="24383" rIns="24383" bIns="24383"/>
          <a:lstStyle>
            <a:lvl1pPr defTabSz="487228">
              <a:defRPr sz="1992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43466" y="7411152"/>
            <a:ext cx="11717868" cy="595708"/>
          </a:xfrm>
          <a:prstGeom prst="rect">
            <a:avLst/>
          </a:prstGeom>
        </p:spPr>
        <p:txBody>
          <a:bodyPr/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sz="half" idx="21"/>
          </p:nvPr>
        </p:nvSpPr>
        <p:spPr>
          <a:xfrm>
            <a:off x="5852159" y="1110826"/>
            <a:ext cx="6477248" cy="75387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43466" y="1896533"/>
            <a:ext cx="5215468" cy="3137213"/>
          </a:xfrm>
          <a:prstGeom prst="rect">
            <a:avLst/>
          </a:prstGeom>
        </p:spPr>
        <p:txBody>
          <a:bodyPr/>
          <a:lstStyle>
            <a:lvl1pPr>
              <a:defRPr sz="6000" spc="-119"/>
            </a:lvl1pPr>
          </a:lstStyle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43466" y="4984841"/>
            <a:ext cx="5215468" cy="2872226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80889" y="8170057"/>
            <a:ext cx="236357" cy="2277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43466" y="1794933"/>
            <a:ext cx="11717868" cy="764354"/>
          </a:xfrm>
          <a:prstGeom prst="rect">
            <a:avLst/>
          </a:prstGeom>
        </p:spPr>
        <p:txBody>
          <a:bodyPr anchor="t"/>
          <a:lstStyle>
            <a:lvl1pPr>
              <a:defRPr sz="6000" spc="-119"/>
            </a:lvl1pPr>
          </a:lstStyle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43466" y="2484779"/>
            <a:ext cx="11717868" cy="498550"/>
          </a:xfrm>
          <a:prstGeom prst="rect">
            <a:avLst/>
          </a:prstGeom>
        </p:spPr>
        <p:txBody>
          <a:bodyPr lIns="24383" tIns="24383" rIns="24383" bIns="24383"/>
          <a:lstStyle>
            <a:lvl1pPr defTabSz="457877">
              <a:defRPr sz="2964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43466" y="3485069"/>
            <a:ext cx="11717868" cy="4403207"/>
          </a:xfrm>
          <a:prstGeom prst="rect">
            <a:avLst/>
          </a:prstGeom>
        </p:spPr>
        <p:txBody>
          <a:bodyPr/>
          <a:lstStyle>
            <a:lvl1pPr marL="4318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sz="3400" b="0"/>
            </a:lvl1pPr>
            <a:lvl2pPr marL="10414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sz="3400" b="0"/>
            </a:lvl2pPr>
            <a:lvl3pPr marL="16510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sz="3400" b="0"/>
            </a:lvl3pPr>
            <a:lvl4pPr marL="22606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sz="3400" b="0"/>
            </a:lvl4pPr>
            <a:lvl5pPr marL="28702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sz="3400" b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43466" y="3485069"/>
            <a:ext cx="11717868" cy="4403207"/>
          </a:xfrm>
          <a:prstGeom prst="rect">
            <a:avLst/>
          </a:prstGeom>
        </p:spPr>
        <p:txBody>
          <a:bodyPr numCol="2" spcCol="585893"/>
          <a:lstStyle>
            <a:lvl1pPr marL="4318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sz="3400" b="0"/>
            </a:lvl1pPr>
            <a:lvl2pPr marL="10414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sz="3400" b="0"/>
            </a:lvl2pPr>
            <a:lvl3pPr marL="16510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sz="3400" b="0"/>
            </a:lvl3pPr>
            <a:lvl4pPr marL="22606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sz="3400" b="0"/>
            </a:lvl4pPr>
            <a:lvl5pPr marL="28702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sz="3400" b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43466" y="2484779"/>
            <a:ext cx="5215468" cy="498550"/>
          </a:xfrm>
          <a:prstGeom prst="rect">
            <a:avLst/>
          </a:prstGeom>
        </p:spPr>
        <p:txBody>
          <a:bodyPr lIns="24383" tIns="24383" rIns="24383" bIns="24383"/>
          <a:lstStyle>
            <a:lvl1pPr defTabSz="457877">
              <a:defRPr sz="2964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43466" y="3485069"/>
            <a:ext cx="5215468" cy="4403536"/>
          </a:xfrm>
          <a:prstGeom prst="rect">
            <a:avLst/>
          </a:prstGeom>
        </p:spPr>
        <p:txBody>
          <a:bodyPr/>
          <a:lstStyle>
            <a:lvl1pPr marL="4318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sz="3400" b="0"/>
            </a:lvl1pPr>
            <a:lvl2pPr marL="10414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sz="3400" b="0"/>
            </a:lvl2pPr>
            <a:lvl3pPr marL="16510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sz="3400" b="0"/>
            </a:lvl3pPr>
            <a:lvl4pPr marL="22606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sz="3400" b="0"/>
            </a:lvl4pPr>
            <a:lvl5pPr marL="28702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sz="3400" b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sz="half" idx="22"/>
          </p:nvPr>
        </p:nvSpPr>
        <p:spPr>
          <a:xfrm>
            <a:off x="6502400" y="1001991"/>
            <a:ext cx="5822333" cy="77631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43466" y="1794933"/>
            <a:ext cx="5215468" cy="765387"/>
          </a:xfrm>
          <a:prstGeom prst="rect">
            <a:avLst/>
          </a:prstGeom>
        </p:spPr>
        <p:txBody>
          <a:bodyPr anchor="t"/>
          <a:lstStyle>
            <a:lvl1pPr>
              <a:defRPr sz="6000" spc="-119"/>
            </a:lvl1pPr>
          </a:lstStyle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43464" y="3637279"/>
            <a:ext cx="11717870" cy="2479042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80889" y="8170057"/>
            <a:ext cx="236357" cy="2277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43466" y="1794933"/>
            <a:ext cx="11717868" cy="765307"/>
          </a:xfrm>
          <a:prstGeom prst="rect">
            <a:avLst/>
          </a:prstGeom>
        </p:spPr>
        <p:txBody>
          <a:bodyPr anchor="t"/>
          <a:lstStyle>
            <a:lvl1pPr>
              <a:defRPr sz="6000" spc="-119"/>
            </a:lvl1pPr>
          </a:lstStyle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43466" y="2484779"/>
            <a:ext cx="11717868" cy="498550"/>
          </a:xfrm>
          <a:prstGeom prst="rect">
            <a:avLst/>
          </a:prstGeom>
        </p:spPr>
        <p:txBody>
          <a:bodyPr lIns="24383" tIns="24383" rIns="24383" bIns="24383"/>
          <a:lstStyle>
            <a:lvl1pPr defTabSz="457877">
              <a:defRPr sz="2964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43466" y="1794933"/>
            <a:ext cx="11717868" cy="765387"/>
          </a:xfrm>
          <a:prstGeom prst="rect">
            <a:avLst/>
          </a:prstGeom>
        </p:spPr>
        <p:txBody>
          <a:bodyPr anchor="t"/>
          <a:lstStyle>
            <a:lvl1pPr>
              <a:defRPr sz="6000" spc="-119"/>
            </a:lvl1pPr>
          </a:lstStyle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43466" y="2484779"/>
            <a:ext cx="11717868" cy="498550"/>
          </a:xfrm>
          <a:prstGeom prst="rect">
            <a:avLst/>
          </a:prstGeom>
        </p:spPr>
        <p:txBody>
          <a:bodyPr lIns="24383" tIns="24383" rIns="24383" bIns="24383"/>
          <a:lstStyle>
            <a:lvl1pPr defTabSz="457877">
              <a:defRPr sz="2964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43466" y="3485069"/>
            <a:ext cx="11717868" cy="4403207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b="0" spc="-38"/>
            </a:lvl1pPr>
            <a:lvl2pPr>
              <a:spcBef>
                <a:spcPts val="1200"/>
              </a:spcBef>
              <a:defRPr b="0" spc="-38"/>
            </a:lvl2pPr>
            <a:lvl3pPr>
              <a:spcBef>
                <a:spcPts val="1200"/>
              </a:spcBef>
              <a:defRPr b="0" spc="-38"/>
            </a:lvl3pPr>
            <a:lvl4pPr>
              <a:spcBef>
                <a:spcPts val="1200"/>
              </a:spcBef>
              <a:defRPr b="0" spc="-38"/>
            </a:lvl4pPr>
            <a:lvl5pPr>
              <a:spcBef>
                <a:spcPts val="1200"/>
              </a:spcBef>
              <a:defRPr b="0" spc="-3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/>
          <p:cNvSpPr txBox="1">
            <a:spLocks noGrp="1"/>
          </p:cNvSpPr>
          <p:nvPr>
            <p:ph type="title"/>
          </p:nvPr>
        </p:nvSpPr>
        <p:spPr>
          <a:xfrm>
            <a:off x="643464" y="2592528"/>
            <a:ext cx="11717870" cy="24790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b">
            <a:normAutofit/>
          </a:bodyPr>
          <a:lstStyle/>
          <a:p>
            <a:r>
              <a:t>Presentation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40715" y="5071568"/>
            <a:ext cx="11717868" cy="1016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>
            <a:normAutofit/>
          </a:bodyPr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80889" y="8167799"/>
            <a:ext cx="236357" cy="227721"/>
          </a:xfrm>
          <a:prstGeom prst="rect">
            <a:avLst/>
          </a:prstGeom>
          <a:ln w="3175">
            <a:miter lim="400000"/>
          </a:ln>
        </p:spPr>
        <p:txBody>
          <a:bodyPr wrap="none" lIns="27093" tIns="27093" rIns="27093" bIns="27093" anchor="b">
            <a:spAutoFit/>
          </a:bodyPr>
          <a:lstStyle>
            <a:lvl1pPr defTabSz="415431"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1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1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1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1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1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1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1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1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1" i="0" u="none" strike="noStrike" cap="none" spc="-16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clairembolton@google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laire M Bolton…"/>
          <p:cNvSpPr txBox="1">
            <a:spLocks noGrp="1"/>
          </p:cNvSpPr>
          <p:nvPr>
            <p:ph type="body" idx="21"/>
          </p:nvPr>
        </p:nvSpPr>
        <p:spPr>
          <a:xfrm>
            <a:off x="7942560" y="8739231"/>
            <a:ext cx="4983877" cy="86747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440266">
              <a:defRPr sz="2475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latin typeface="Garamond" pitchFamily="18" charset="0"/>
              </a:rPr>
              <a:t>Claire M Bolton  </a:t>
            </a:r>
          </a:p>
          <a:p>
            <a:pPr defTabSz="440266">
              <a:defRPr sz="2475">
                <a:latin typeface="Palatino"/>
                <a:ea typeface="Palatino"/>
                <a:cs typeface="Palatino"/>
                <a:sym typeface="Palatino"/>
              </a:defRPr>
            </a:pPr>
            <a:r>
              <a:rPr u="sng" dirty="0">
                <a:latin typeface="Garamond" pitchFamily="18" charset="0"/>
                <a:hlinkClick r:id="rId2"/>
              </a:rPr>
              <a:t>clairembolton@googlemail.com</a:t>
            </a:r>
          </a:p>
        </p:txBody>
      </p:sp>
      <p:sp>
        <p:nvSpPr>
          <p:cNvPr id="152" name="Cataloguing Memmingen Incunabula"/>
          <p:cNvSpPr txBox="1">
            <a:spLocks noGrp="1"/>
          </p:cNvSpPr>
          <p:nvPr>
            <p:ph type="ctrTitle"/>
          </p:nvPr>
        </p:nvSpPr>
        <p:spPr>
          <a:xfrm>
            <a:off x="321891" y="-104040"/>
            <a:ext cx="14090888" cy="1429320"/>
          </a:xfrm>
          <a:prstGeom prst="rect">
            <a:avLst/>
          </a:prstGeom>
        </p:spPr>
        <p:txBody>
          <a:bodyPr/>
          <a:lstStyle>
            <a:lvl1pPr>
              <a:defRPr sz="5900" spc="-117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>
                <a:latin typeface="Garamond" pitchFamily="18" charset="0"/>
              </a:rPr>
              <a:t>Cataloguing </a:t>
            </a:r>
            <a:r>
              <a:rPr dirty="0" err="1">
                <a:latin typeface="Garamond" pitchFamily="18" charset="0"/>
              </a:rPr>
              <a:t>Memmingen</a:t>
            </a:r>
            <a:r>
              <a:rPr dirty="0">
                <a:latin typeface="Garamond" pitchFamily="18" charset="0"/>
              </a:rPr>
              <a:t> Incunabula</a:t>
            </a:r>
          </a:p>
        </p:txBody>
      </p:sp>
      <p:sp>
        <p:nvSpPr>
          <p:cNvPr id="153" name="MEI seminar, 2 March 2021"/>
          <p:cNvSpPr txBox="1"/>
          <p:nvPr/>
        </p:nvSpPr>
        <p:spPr>
          <a:xfrm>
            <a:off x="381720" y="8621216"/>
            <a:ext cx="6429923" cy="6087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anchor="ctr">
            <a:spAutoFit/>
          </a:bodyPr>
          <a:lstStyle>
            <a:lvl1pPr algn="l">
              <a:defRPr sz="3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b="1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MEI seminar, 2 March 2021</a:t>
            </a:r>
          </a:p>
        </p:txBody>
      </p:sp>
      <p:pic>
        <p:nvPicPr>
          <p:cNvPr id="154" name="Memmingen_Ulmer_Tor_02.jpg" descr="Memmingen_Ulmer_Tor_02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638796" y="1684716"/>
            <a:ext cx="9497941" cy="632800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G_2013.jpeg" descr="IMG_2013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37704" y="6172944"/>
            <a:ext cx="8223097" cy="3294172"/>
          </a:xfrm>
          <a:prstGeom prst="rect">
            <a:avLst/>
          </a:prstGeom>
          <a:ln w="3175">
            <a:miter lim="400000"/>
          </a:ln>
        </p:spPr>
      </p:pic>
      <p:pic>
        <p:nvPicPr>
          <p:cNvPr id="199" name="IMG_0765.jpeg" descr="IMG_0765.jpeg"/>
          <p:cNvPicPr>
            <a:picLocks noChangeAspect="1"/>
          </p:cNvPicPr>
          <p:nvPr/>
        </p:nvPicPr>
        <p:blipFill>
          <a:blip r:embed="rId3" cstate="print">
            <a:extLst/>
          </a:blip>
          <a:srcRect r="21966"/>
          <a:stretch>
            <a:fillRect/>
          </a:stretch>
        </p:blipFill>
        <p:spPr>
          <a:xfrm>
            <a:off x="6238743" y="398966"/>
            <a:ext cx="6706784" cy="5570152"/>
          </a:xfrm>
          <a:prstGeom prst="rect">
            <a:avLst/>
          </a:prstGeom>
          <a:ln w="3175">
            <a:miter lim="400000"/>
          </a:ln>
        </p:spPr>
      </p:pic>
      <p:sp>
        <p:nvSpPr>
          <p:cNvPr id="200" name="- Albrecht Kunne"/>
          <p:cNvSpPr txBox="1"/>
          <p:nvPr/>
        </p:nvSpPr>
        <p:spPr>
          <a:xfrm>
            <a:off x="452892" y="578112"/>
            <a:ext cx="2661198" cy="48560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24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28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- Albrecht </a:t>
            </a:r>
            <a:r>
              <a:rPr sz="2800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Kunne</a:t>
            </a:r>
            <a:endParaRPr sz="2800" dirty="0">
              <a:solidFill>
                <a:schemeClr val="tx1">
                  <a:lumMod val="50000"/>
                </a:schemeClr>
              </a:solidFill>
              <a:latin typeface="Garamond" pitchFamily="18" charset="0"/>
            </a:endParaRPr>
          </a:p>
        </p:txBody>
      </p:sp>
      <p:sp>
        <p:nvSpPr>
          <p:cNvPr id="201" name="Rolenwinck, Fasciculis temporum, 1482,…"/>
          <p:cNvSpPr txBox="1"/>
          <p:nvPr/>
        </p:nvSpPr>
        <p:spPr>
          <a:xfrm>
            <a:off x="460808" y="1487397"/>
            <a:ext cx="4472591" cy="264003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sz="2400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Rolenwinck</a:t>
            </a:r>
            <a:r>
              <a:rPr sz="24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, </a:t>
            </a:r>
            <a:r>
              <a:rPr sz="2400" i="1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Fasciculis</a:t>
            </a:r>
            <a:r>
              <a:rPr sz="2400" i="1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sz="2400" i="1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temporum</a:t>
            </a:r>
            <a:r>
              <a:rPr sz="2400" i="1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,</a:t>
            </a:r>
            <a:r>
              <a:rPr sz="24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1482,</a:t>
            </a:r>
          </a:p>
          <a:p>
            <a:pPr algn="l"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sz="24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ISTC ir00268000. </a:t>
            </a:r>
          </a:p>
          <a:p>
            <a:pPr algn="l">
              <a:defRPr sz="1800">
                <a:latin typeface="Palatino"/>
                <a:ea typeface="Palatino"/>
                <a:cs typeface="Palatino"/>
                <a:sym typeface="Palatino"/>
              </a:defRPr>
            </a:pPr>
            <a:r>
              <a:rPr sz="24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(</a:t>
            </a:r>
            <a:r>
              <a:rPr sz="2400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Mem</a:t>
            </a:r>
            <a:r>
              <a:rPr sz="24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-inc R-13, </a:t>
            </a:r>
            <a:r>
              <a:rPr sz="2400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shelfmark</a:t>
            </a:r>
            <a:r>
              <a:rPr sz="24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3.149)</a:t>
            </a:r>
          </a:p>
          <a:p>
            <a:pPr algn="l">
              <a:defRPr sz="2400">
                <a:latin typeface="Palatino"/>
                <a:ea typeface="Palatino"/>
                <a:cs typeface="Palatino"/>
                <a:sym typeface="Palatino"/>
              </a:defRPr>
            </a:pPr>
            <a:endParaRPr sz="2400" dirty="0">
              <a:solidFill>
                <a:schemeClr val="tx1">
                  <a:lumMod val="50000"/>
                </a:schemeClr>
              </a:solidFill>
              <a:latin typeface="Garamond" pitchFamily="18" charset="0"/>
            </a:endParaRPr>
          </a:p>
          <a:p>
            <a:pPr algn="l"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sz="24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Printed in </a:t>
            </a:r>
            <a:r>
              <a:rPr sz="2400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Memmingen</a:t>
            </a:r>
            <a:r>
              <a:rPr sz="24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</a:t>
            </a:r>
          </a:p>
          <a:p>
            <a:pPr algn="l"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sz="24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on </a:t>
            </a:r>
            <a:r>
              <a:rPr sz="2400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Memmingen</a:t>
            </a:r>
            <a:r>
              <a:rPr sz="24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made paper, and </a:t>
            </a:r>
          </a:p>
          <a:p>
            <a:pPr algn="l"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sz="24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bound in </a:t>
            </a:r>
            <a:r>
              <a:rPr sz="2400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Memmingen</a:t>
            </a:r>
            <a:r>
              <a:rPr sz="24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, K 176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G_2435.jpeg" descr="IMG_2435.jpeg"/>
          <p:cNvPicPr>
            <a:picLocks noChangeAspect="1"/>
          </p:cNvPicPr>
          <p:nvPr/>
        </p:nvPicPr>
        <p:blipFill>
          <a:blip r:embed="rId2" cstate="print">
            <a:extLst/>
          </a:blip>
          <a:srcRect b="4705"/>
          <a:stretch>
            <a:fillRect/>
          </a:stretch>
        </p:blipFill>
        <p:spPr>
          <a:xfrm>
            <a:off x="6943393" y="2961722"/>
            <a:ext cx="5318042" cy="6757075"/>
          </a:xfrm>
          <a:prstGeom prst="rect">
            <a:avLst/>
          </a:prstGeom>
          <a:ln w="3175">
            <a:miter lim="400000"/>
          </a:ln>
        </p:spPr>
      </p:pic>
      <p:pic>
        <p:nvPicPr>
          <p:cNvPr id="204" name="IMG_2433.jpeg" descr="IMG_2433.jpeg"/>
          <p:cNvPicPr>
            <a:picLocks noChangeAspect="1"/>
          </p:cNvPicPr>
          <p:nvPr/>
        </p:nvPicPr>
        <p:blipFill>
          <a:blip r:embed="rId3" cstate="print">
            <a:extLst/>
          </a:blip>
          <a:srcRect b="11110"/>
          <a:stretch>
            <a:fillRect/>
          </a:stretch>
        </p:blipFill>
        <p:spPr>
          <a:xfrm>
            <a:off x="606275" y="2954874"/>
            <a:ext cx="5713013" cy="6771009"/>
          </a:xfrm>
          <a:prstGeom prst="rect">
            <a:avLst/>
          </a:prstGeom>
          <a:ln w="3175">
            <a:miter lim="400000"/>
          </a:ln>
        </p:spPr>
      </p:pic>
      <p:sp>
        <p:nvSpPr>
          <p:cNvPr id="205" name="- surprises!"/>
          <p:cNvSpPr txBox="1"/>
          <p:nvPr/>
        </p:nvSpPr>
        <p:spPr>
          <a:xfrm>
            <a:off x="387485" y="379013"/>
            <a:ext cx="1696190" cy="48560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24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- </a:t>
            </a:r>
            <a:r>
              <a:rPr sz="2800" dirty="0">
                <a:latin typeface="Garamond" pitchFamily="18" charset="0"/>
              </a:rPr>
              <a:t>surprises!</a:t>
            </a:r>
          </a:p>
        </p:txBody>
      </p:sp>
      <p:sp>
        <p:nvSpPr>
          <p:cNvPr id="206" name="hand drawn illustrations, tipped into the centre of each of the 6 comedies (after binding)…"/>
          <p:cNvSpPr txBox="1"/>
          <p:nvPr/>
        </p:nvSpPr>
        <p:spPr>
          <a:xfrm>
            <a:off x="317222" y="1894655"/>
            <a:ext cx="10647359" cy="7933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sz="24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hand drawn illustrations, tipped into the centre of each of the 6 comedies (after binding) </a:t>
            </a:r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sz="24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with accompanying manuscript notes.</a:t>
            </a:r>
          </a:p>
        </p:txBody>
      </p:sp>
      <p:sp>
        <p:nvSpPr>
          <p:cNvPr id="207" name="Terentius, Comodiae, printed by Reinhard Grüninger, Strassburg, 1496. ISTC it00094000…"/>
          <p:cNvSpPr txBox="1"/>
          <p:nvPr/>
        </p:nvSpPr>
        <p:spPr>
          <a:xfrm>
            <a:off x="317222" y="958289"/>
            <a:ext cx="12011237" cy="7933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algn="l"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sz="2400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Terentius</a:t>
            </a:r>
            <a:r>
              <a:rPr sz="24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, </a:t>
            </a:r>
            <a:r>
              <a:rPr sz="2400" i="1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Comodiae</a:t>
            </a:r>
            <a:r>
              <a:rPr sz="2400" i="1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,</a:t>
            </a:r>
            <a:r>
              <a:rPr sz="24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printed by </a:t>
            </a:r>
            <a:r>
              <a:rPr sz="2400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Reinhard</a:t>
            </a:r>
            <a:r>
              <a:rPr sz="24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sz="2400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Grüninger</a:t>
            </a:r>
            <a:r>
              <a:rPr sz="24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, </a:t>
            </a:r>
            <a:r>
              <a:rPr sz="2400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Strassburg</a:t>
            </a:r>
            <a:r>
              <a:rPr sz="24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, 1496. ISTC it00094000</a:t>
            </a:r>
          </a:p>
          <a:p>
            <a:pPr algn="l">
              <a:defRPr sz="1800">
                <a:latin typeface="Palatino"/>
                <a:ea typeface="Palatino"/>
                <a:cs typeface="Palatino"/>
                <a:sym typeface="Palatino"/>
              </a:defRPr>
            </a:pPr>
            <a:r>
              <a:rPr sz="24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(</a:t>
            </a:r>
            <a:r>
              <a:rPr sz="2400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Mem</a:t>
            </a:r>
            <a:r>
              <a:rPr sz="24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-inc T-2, </a:t>
            </a:r>
            <a:r>
              <a:rPr sz="2400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shelfmark</a:t>
            </a:r>
            <a:r>
              <a:rPr sz="24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3.246)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Bindings"/>
          <p:cNvSpPr txBox="1"/>
          <p:nvPr/>
        </p:nvSpPr>
        <p:spPr>
          <a:xfrm>
            <a:off x="824809" y="274466"/>
            <a:ext cx="1834048" cy="6087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36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>
                <a:latin typeface="Garamond" pitchFamily="18" charset="0"/>
              </a:rPr>
              <a:t>Bindings</a:t>
            </a:r>
          </a:p>
        </p:txBody>
      </p:sp>
      <p:pic>
        <p:nvPicPr>
          <p:cNvPr id="210" name="IMG_1456.jpeg" descr="IMG_1456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134772" y="1379570"/>
            <a:ext cx="5842356" cy="8373475"/>
          </a:xfrm>
          <a:prstGeom prst="rect">
            <a:avLst/>
          </a:prstGeom>
          <a:ln w="3175">
            <a:miter lim="400000"/>
          </a:ln>
        </p:spPr>
      </p:pic>
      <p:sp>
        <p:nvSpPr>
          <p:cNvPr id="211" name="Voragine, Legenda aurea…, printed by…"/>
          <p:cNvSpPr txBox="1"/>
          <p:nvPr/>
        </p:nvSpPr>
        <p:spPr>
          <a:xfrm>
            <a:off x="5926336" y="1610598"/>
            <a:ext cx="6316045" cy="10703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sz="2400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Voragine</a:t>
            </a:r>
            <a:r>
              <a:rPr sz="24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, </a:t>
            </a:r>
            <a:r>
              <a:rPr sz="2400" i="1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Legenda</a:t>
            </a:r>
            <a:r>
              <a:rPr sz="2400" i="1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sz="2400" i="1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aurea</a:t>
            </a:r>
            <a:r>
              <a:rPr sz="24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…, printed by </a:t>
            </a:r>
          </a:p>
          <a:p>
            <a:pPr algn="l"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sz="24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Michael </a:t>
            </a:r>
            <a:r>
              <a:rPr sz="2400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Wenssler</a:t>
            </a:r>
            <a:r>
              <a:rPr sz="24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, Basel [n.a.1474], ISTC ij00082000</a:t>
            </a:r>
          </a:p>
          <a:p>
            <a:pPr algn="l">
              <a:defRPr sz="1800">
                <a:latin typeface="Palatino"/>
                <a:ea typeface="Palatino"/>
                <a:cs typeface="Palatino"/>
                <a:sym typeface="Palatino"/>
              </a:defRPr>
            </a:pPr>
            <a:r>
              <a:rPr sz="18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(</a:t>
            </a:r>
            <a:r>
              <a:rPr sz="1800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Mem</a:t>
            </a:r>
            <a:r>
              <a:rPr sz="18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-inc J-1, </a:t>
            </a:r>
            <a:r>
              <a:rPr sz="1800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shelfmark</a:t>
            </a:r>
            <a:r>
              <a:rPr sz="18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3.343)</a:t>
            </a:r>
          </a:p>
        </p:txBody>
      </p:sp>
      <p:pic>
        <p:nvPicPr>
          <p:cNvPr id="212" name="IMG_1458.jpeg" descr="IMG_1458.jpeg"/>
          <p:cNvPicPr>
            <a:picLocks noChangeAspect="1"/>
          </p:cNvPicPr>
          <p:nvPr/>
        </p:nvPicPr>
        <p:blipFill>
          <a:blip r:embed="rId3" cstate="print">
            <a:extLst/>
          </a:blip>
          <a:srcRect l="11147" t="28862" r="8664" b="3496"/>
          <a:stretch>
            <a:fillRect/>
          </a:stretch>
        </p:blipFill>
        <p:spPr>
          <a:xfrm>
            <a:off x="6426336" y="5240104"/>
            <a:ext cx="5977238" cy="3781496"/>
          </a:xfrm>
          <a:prstGeom prst="rect">
            <a:avLst/>
          </a:prstGeom>
          <a:ln w="3175">
            <a:miter lim="400000"/>
          </a:ln>
        </p:spPr>
      </p:pic>
      <p:sp>
        <p:nvSpPr>
          <p:cNvPr id="213" name="Rectangle"/>
          <p:cNvSpPr/>
          <p:nvPr/>
        </p:nvSpPr>
        <p:spPr>
          <a:xfrm>
            <a:off x="6774845" y="6937262"/>
            <a:ext cx="3877791" cy="493721"/>
          </a:xfrm>
          <a:prstGeom prst="rect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4" name="note stating bound by Georio Ramsawer…"/>
          <p:cNvSpPr txBox="1"/>
          <p:nvPr/>
        </p:nvSpPr>
        <p:spPr>
          <a:xfrm>
            <a:off x="6928519" y="4248571"/>
            <a:ext cx="4972728" cy="7933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note stating bound by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Georio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Ramsawer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</a:t>
            </a:r>
          </a:p>
          <a:p>
            <a:pPr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(binding tools from K 176,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Memmingen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G_0239.jpeg" descr="IMG_0239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6081" y="1819610"/>
            <a:ext cx="6899114" cy="6895507"/>
          </a:xfrm>
          <a:prstGeom prst="rect">
            <a:avLst/>
          </a:prstGeom>
          <a:ln w="3175">
            <a:miter lim="400000"/>
          </a:ln>
        </p:spPr>
      </p:pic>
      <p:sp>
        <p:nvSpPr>
          <p:cNvPr id="217" name="Text"/>
          <p:cNvSpPr txBox="1"/>
          <p:nvPr/>
        </p:nvSpPr>
        <p:spPr>
          <a:xfrm>
            <a:off x="6282723" y="4738251"/>
            <a:ext cx="439354" cy="277098"/>
          </a:xfrm>
          <a:prstGeom prst="rect">
            <a:avLst/>
          </a:prstGeom>
          <a:ln w="3175">
            <a:miter lim="400000"/>
          </a:ln>
        </p:spPr>
        <p:txBody>
          <a:bodyPr wrap="none" lIns="27093" tIns="27093" rIns="27093" bIns="27093" anchor="ctr">
            <a:spAutoFit/>
          </a:bodyPr>
          <a:lstStyle/>
          <a:p>
            <a:endParaRPr/>
          </a:p>
        </p:txBody>
      </p:sp>
      <p:sp>
        <p:nvSpPr>
          <p:cNvPr id="218" name="Illumination…"/>
          <p:cNvSpPr txBox="1"/>
          <p:nvPr/>
        </p:nvSpPr>
        <p:spPr>
          <a:xfrm>
            <a:off x="669752" y="669559"/>
            <a:ext cx="5867204" cy="8549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sz="2800" b="1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Illumination</a:t>
            </a:r>
            <a:r>
              <a:rPr sz="28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</a:t>
            </a:r>
          </a:p>
          <a:p>
            <a:pPr algn="l"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13 letters in Augsburg style + 1 in a plainer style </a:t>
            </a:r>
          </a:p>
        </p:txBody>
      </p:sp>
      <p:pic>
        <p:nvPicPr>
          <p:cNvPr id="219" name="IMG_2768.jpeg" descr="IMG_2768.jpeg"/>
          <p:cNvPicPr>
            <a:picLocks noChangeAspect="1"/>
          </p:cNvPicPr>
          <p:nvPr/>
        </p:nvPicPr>
        <p:blipFill>
          <a:blip r:embed="rId3" cstate="print">
            <a:extLst/>
          </a:blip>
          <a:srcRect b="5987"/>
          <a:stretch>
            <a:fillRect/>
          </a:stretch>
        </p:blipFill>
        <p:spPr>
          <a:xfrm>
            <a:off x="7936280" y="1908213"/>
            <a:ext cx="5054064" cy="6718115"/>
          </a:xfrm>
          <a:prstGeom prst="rect">
            <a:avLst/>
          </a:prstGeom>
          <a:ln w="3175">
            <a:miter lim="400000"/>
          </a:ln>
        </p:spPr>
      </p:pic>
      <p:sp>
        <p:nvSpPr>
          <p:cNvPr id="220" name="Mem-inc T-1, shelfmark 3.365"/>
          <p:cNvSpPr txBox="1"/>
          <p:nvPr/>
        </p:nvSpPr>
        <p:spPr>
          <a:xfrm>
            <a:off x="767212" y="8939457"/>
            <a:ext cx="2778217" cy="3317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18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Mem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-inc T-1,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shelfmark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3.365</a:t>
            </a:r>
          </a:p>
        </p:txBody>
      </p:sp>
      <p:sp>
        <p:nvSpPr>
          <p:cNvPr id="221" name="Mem-inc T-38, shelfmark 3.244"/>
          <p:cNvSpPr txBox="1"/>
          <p:nvPr/>
        </p:nvSpPr>
        <p:spPr>
          <a:xfrm>
            <a:off x="9019772" y="8939457"/>
            <a:ext cx="2887221" cy="3317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18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Mem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-inc T-38,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shelfmark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3.244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M047.jpeg" descr="M047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5753" y="4833193"/>
            <a:ext cx="5350224" cy="3746053"/>
          </a:xfrm>
          <a:prstGeom prst="rect">
            <a:avLst/>
          </a:prstGeom>
          <a:ln w="3175">
            <a:miter lim="400000"/>
          </a:ln>
        </p:spPr>
      </p:pic>
      <p:sp>
        <p:nvSpPr>
          <p:cNvPr id="224" name="Rubrication"/>
          <p:cNvSpPr txBox="1"/>
          <p:nvPr/>
        </p:nvSpPr>
        <p:spPr>
          <a:xfrm>
            <a:off x="901909" y="721236"/>
            <a:ext cx="2382275" cy="6087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36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 err="1">
                <a:latin typeface="Garamond" pitchFamily="18" charset="0"/>
              </a:rPr>
              <a:t>Rubrication</a:t>
            </a:r>
            <a:endParaRPr dirty="0">
              <a:latin typeface="Garamond" pitchFamily="18" charset="0"/>
            </a:endParaRPr>
          </a:p>
        </p:txBody>
      </p:sp>
      <p:pic>
        <p:nvPicPr>
          <p:cNvPr id="225" name="3,374.jpeg" descr="3,374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500338" y="-187952"/>
            <a:ext cx="7400897" cy="986786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G_3413.jpeg" descr="IMG_3413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772664" y="1856005"/>
            <a:ext cx="4147753" cy="3711082"/>
          </a:xfrm>
          <a:prstGeom prst="rect">
            <a:avLst/>
          </a:prstGeom>
          <a:ln w="3175">
            <a:miter lim="400000"/>
          </a:ln>
        </p:spPr>
      </p:pic>
      <p:pic>
        <p:nvPicPr>
          <p:cNvPr id="228" name="IMG_3430.jpeg" descr="IMG_3430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149253" y="1779902"/>
            <a:ext cx="3633556" cy="3753897"/>
          </a:xfrm>
          <a:prstGeom prst="rect">
            <a:avLst/>
          </a:prstGeom>
          <a:ln w="3175">
            <a:miter lim="400000"/>
          </a:ln>
        </p:spPr>
      </p:pic>
      <p:sp>
        <p:nvSpPr>
          <p:cNvPr id="229" name="Vincentius, Speculum naturale,…"/>
          <p:cNvSpPr txBox="1"/>
          <p:nvPr/>
        </p:nvSpPr>
        <p:spPr>
          <a:xfrm>
            <a:off x="525736" y="3220616"/>
            <a:ext cx="3481935" cy="100882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Vincentius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, </a:t>
            </a:r>
            <a:r>
              <a:rPr i="1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Speculum </a:t>
            </a:r>
            <a:r>
              <a:rPr i="1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naturale</a:t>
            </a:r>
            <a:r>
              <a:rPr i="1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,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</a:t>
            </a:r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pr.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Rusch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, Strasburg, [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na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1476].</a:t>
            </a:r>
          </a:p>
          <a:p>
            <a:pPr algn="l">
              <a:defRPr sz="18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(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Mem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-inc V-19,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shelfmark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3.396)</a:t>
            </a:r>
          </a:p>
        </p:txBody>
      </p:sp>
      <p:sp>
        <p:nvSpPr>
          <p:cNvPr id="230" name="Memmingen - rubricator Martino Hüber scriptor (Kyriss 109)"/>
          <p:cNvSpPr txBox="1"/>
          <p:nvPr/>
        </p:nvSpPr>
        <p:spPr>
          <a:xfrm>
            <a:off x="327114" y="833130"/>
            <a:ext cx="9064937" cy="48560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2800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Memmingen</a:t>
            </a:r>
            <a:r>
              <a:rPr sz="28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- </a:t>
            </a:r>
            <a:r>
              <a:rPr sz="2800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rubricator</a:t>
            </a:r>
            <a:r>
              <a:rPr sz="28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Martino </a:t>
            </a:r>
            <a:r>
              <a:rPr sz="2800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Hüber</a:t>
            </a:r>
            <a:r>
              <a:rPr sz="28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sz="2800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scriptor</a:t>
            </a:r>
            <a:r>
              <a:rPr sz="28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(</a:t>
            </a:r>
            <a:r>
              <a:rPr sz="2800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Kyriss</a:t>
            </a:r>
            <a:r>
              <a:rPr sz="28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109)</a:t>
            </a:r>
          </a:p>
        </p:txBody>
      </p:sp>
      <p:pic>
        <p:nvPicPr>
          <p:cNvPr id="231" name="IMG_3399.jpeg" descr="IMG_3399.jpe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068032" y="5524872"/>
            <a:ext cx="8936768" cy="4912258"/>
          </a:xfrm>
          <a:prstGeom prst="rect">
            <a:avLst/>
          </a:prstGeom>
          <a:ln w="3175">
            <a:miter lim="400000"/>
          </a:ln>
        </p:spPr>
      </p:pic>
      <p:sp>
        <p:nvSpPr>
          <p:cNvPr id="232" name="Rectangle"/>
          <p:cNvSpPr/>
          <p:nvPr/>
        </p:nvSpPr>
        <p:spPr>
          <a:xfrm>
            <a:off x="4054128" y="6749008"/>
            <a:ext cx="8950672" cy="864096"/>
          </a:xfrm>
          <a:prstGeom prst="rect">
            <a:avLst/>
          </a:prstGeom>
          <a:ln w="63500">
            <a:solidFill>
              <a:srgbClr val="0433FF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3" name="Rectangle"/>
          <p:cNvSpPr/>
          <p:nvPr/>
        </p:nvSpPr>
        <p:spPr>
          <a:xfrm>
            <a:off x="4990232" y="7613104"/>
            <a:ext cx="3708850" cy="640408"/>
          </a:xfrm>
          <a:prstGeom prst="rect">
            <a:avLst/>
          </a:prstGeom>
          <a:ln w="63500">
            <a:solidFill>
              <a:srgbClr val="0433FF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defRPr sz="2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M29-3,314b.jpeg" descr="M29-3,314b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4845" y="4652029"/>
            <a:ext cx="6854360" cy="5140771"/>
          </a:xfrm>
          <a:prstGeom prst="rect">
            <a:avLst/>
          </a:prstGeom>
          <a:ln w="3175">
            <a:miter lim="400000"/>
          </a:ln>
        </p:spPr>
      </p:pic>
      <p:pic>
        <p:nvPicPr>
          <p:cNvPr id="236" name="IMG_2491.jpeg" descr="IMG_2491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492604" y="4813"/>
            <a:ext cx="7951015" cy="6397567"/>
          </a:xfrm>
          <a:prstGeom prst="rect">
            <a:avLst/>
          </a:prstGeom>
          <a:ln w="3175">
            <a:miter lim="400000"/>
          </a:ln>
        </p:spPr>
      </p:pic>
      <p:sp>
        <p:nvSpPr>
          <p:cNvPr id="237" name="decorated initials - Cologne style"/>
          <p:cNvSpPr txBox="1"/>
          <p:nvPr/>
        </p:nvSpPr>
        <p:spPr>
          <a:xfrm>
            <a:off x="598737" y="515759"/>
            <a:ext cx="3924364" cy="4240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decorated initials - Cologne style</a:t>
            </a:r>
          </a:p>
        </p:txBody>
      </p:sp>
      <p:sp>
        <p:nvSpPr>
          <p:cNvPr id="238" name="(Mem-inc B-29, shelfmark 3.414)"/>
          <p:cNvSpPr txBox="1"/>
          <p:nvPr/>
        </p:nvSpPr>
        <p:spPr>
          <a:xfrm>
            <a:off x="813768" y="4084712"/>
            <a:ext cx="3041109" cy="3317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18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(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Mem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-inc B-29,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shelfmark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3.414</a:t>
            </a:r>
            <a:r>
              <a:rPr dirty="0">
                <a:solidFill>
                  <a:schemeClr val="tx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39" name="(Mem-inc G-9, shelfmark 3.108)"/>
          <p:cNvSpPr txBox="1"/>
          <p:nvPr/>
        </p:nvSpPr>
        <p:spPr>
          <a:xfrm>
            <a:off x="8581979" y="6611645"/>
            <a:ext cx="2957754" cy="3317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18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(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Mem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-inc G-9,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shelfmark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3.108)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G_3655.jpeg" descr="IMG_3655.jpeg"/>
          <p:cNvPicPr>
            <a:picLocks noChangeAspect="1"/>
          </p:cNvPicPr>
          <p:nvPr/>
        </p:nvPicPr>
        <p:blipFill>
          <a:blip r:embed="rId2" cstate="print">
            <a:extLst/>
          </a:blip>
          <a:srcRect l="3478" t="8298" r="28857" b="5628"/>
          <a:stretch>
            <a:fillRect/>
          </a:stretch>
        </p:blipFill>
        <p:spPr>
          <a:xfrm>
            <a:off x="80832" y="1344949"/>
            <a:ext cx="4996554" cy="4766918"/>
          </a:xfrm>
          <a:prstGeom prst="rect">
            <a:avLst/>
          </a:prstGeom>
          <a:ln w="3175">
            <a:miter lim="400000"/>
          </a:ln>
        </p:spPr>
      </p:pic>
      <p:sp>
        <p:nvSpPr>
          <p:cNvPr id="242" name="Cadelle style initials from Memmingen, Kyriss 109 and 110"/>
          <p:cNvSpPr txBox="1"/>
          <p:nvPr/>
        </p:nvSpPr>
        <p:spPr>
          <a:xfrm>
            <a:off x="698337" y="440877"/>
            <a:ext cx="7066250" cy="4240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Cadelle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style initials from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Memmingen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,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Kyriss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109 and 110</a:t>
            </a:r>
          </a:p>
        </p:txBody>
      </p:sp>
      <p:sp>
        <p:nvSpPr>
          <p:cNvPr id="243" name="K 109"/>
          <p:cNvSpPr txBox="1"/>
          <p:nvPr/>
        </p:nvSpPr>
        <p:spPr>
          <a:xfrm>
            <a:off x="473314" y="6226674"/>
            <a:ext cx="961374" cy="3932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K 109</a:t>
            </a:r>
          </a:p>
        </p:txBody>
      </p:sp>
      <p:pic>
        <p:nvPicPr>
          <p:cNvPr id="244" name="IMG_2512.jpeg" descr="IMG_2512.jpeg"/>
          <p:cNvPicPr>
            <a:picLocks noChangeAspect="1"/>
          </p:cNvPicPr>
          <p:nvPr/>
        </p:nvPicPr>
        <p:blipFill>
          <a:blip r:embed="rId3" cstate="print">
            <a:extLst/>
          </a:blip>
          <a:srcRect l="6293" t="2076" r="11788" b="17352"/>
          <a:stretch>
            <a:fillRect/>
          </a:stretch>
        </p:blipFill>
        <p:spPr>
          <a:xfrm>
            <a:off x="9103672" y="1278473"/>
            <a:ext cx="3736466" cy="4899995"/>
          </a:xfrm>
          <a:prstGeom prst="rect">
            <a:avLst/>
          </a:prstGeom>
          <a:ln w="3175">
            <a:miter lim="400000"/>
          </a:ln>
        </p:spPr>
      </p:pic>
      <p:sp>
        <p:nvSpPr>
          <p:cNvPr id="245" name="K 110…"/>
          <p:cNvSpPr txBox="1"/>
          <p:nvPr/>
        </p:nvSpPr>
        <p:spPr>
          <a:xfrm>
            <a:off x="7138407" y="1318516"/>
            <a:ext cx="1648228" cy="94726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K 110</a:t>
            </a:r>
          </a:p>
          <a:p>
            <a:pPr>
              <a:defRPr sz="18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(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Mem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-inc B-32, </a:t>
            </a:r>
          </a:p>
          <a:p>
            <a:pPr>
              <a:defRPr sz="18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shelfmark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3.332)</a:t>
            </a:r>
          </a:p>
        </p:txBody>
      </p:sp>
      <p:pic>
        <p:nvPicPr>
          <p:cNvPr id="246" name="IMG_2962.jpeg" descr="IMG_2962.jpeg"/>
          <p:cNvPicPr>
            <a:picLocks noChangeAspect="1"/>
          </p:cNvPicPr>
          <p:nvPr/>
        </p:nvPicPr>
        <p:blipFill>
          <a:blip r:embed="rId4" cstate="print">
            <a:extLst/>
          </a:blip>
          <a:srcRect l="18863" t="35105" r="12005" b="5101"/>
          <a:stretch>
            <a:fillRect/>
          </a:stretch>
        </p:blipFill>
        <p:spPr>
          <a:xfrm>
            <a:off x="4757941" y="6687227"/>
            <a:ext cx="5482191" cy="2955900"/>
          </a:xfrm>
          <a:prstGeom prst="rect">
            <a:avLst/>
          </a:prstGeom>
          <a:ln w="3175">
            <a:miter lim="400000"/>
          </a:ln>
        </p:spPr>
      </p:pic>
      <p:sp>
        <p:nvSpPr>
          <p:cNvPr id="247" name="K 109…"/>
          <p:cNvSpPr txBox="1"/>
          <p:nvPr/>
        </p:nvSpPr>
        <p:spPr>
          <a:xfrm>
            <a:off x="1389832" y="8487072"/>
            <a:ext cx="3335376" cy="6702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sz="20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K </a:t>
            </a:r>
            <a:r>
              <a:rPr sz="2000" dirty="0" smtClean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109</a:t>
            </a:r>
            <a:endParaRPr lang="en-GB" sz="2000" dirty="0" smtClean="0">
              <a:solidFill>
                <a:schemeClr val="tx1">
                  <a:lumMod val="50000"/>
                </a:schemeClr>
              </a:solidFill>
              <a:latin typeface="Garamond" pitchFamily="18" charset="0"/>
            </a:endParaRPr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sz="2000" dirty="0" smtClean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(</a:t>
            </a:r>
            <a:r>
              <a:rPr sz="2000" dirty="0" err="1" smtClean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Mem</a:t>
            </a:r>
            <a:r>
              <a:rPr sz="2000" dirty="0" smtClean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-inc </a:t>
            </a:r>
            <a:r>
              <a:rPr sz="20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R-12, </a:t>
            </a:r>
            <a:r>
              <a:rPr sz="2000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shelfmark</a:t>
            </a:r>
            <a:r>
              <a:rPr sz="20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3.376)</a:t>
            </a:r>
          </a:p>
        </p:txBody>
      </p:sp>
      <p:sp>
        <p:nvSpPr>
          <p:cNvPr id="248" name="(Mem-inc V-20, shelfmark 3.400)"/>
          <p:cNvSpPr txBox="1"/>
          <p:nvPr/>
        </p:nvSpPr>
        <p:spPr>
          <a:xfrm>
            <a:off x="710815" y="6587207"/>
            <a:ext cx="3036301" cy="3317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18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(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Mem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-inc V-20,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shelfmark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3.400)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G_3355.jpeg" descr="IMG_3355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16884" y="-1"/>
            <a:ext cx="6785877" cy="9753601"/>
          </a:xfrm>
          <a:prstGeom prst="rect">
            <a:avLst/>
          </a:prstGeom>
          <a:ln w="3175">
            <a:miter lim="400000"/>
          </a:ln>
        </p:spPr>
      </p:pic>
      <p:pic>
        <p:nvPicPr>
          <p:cNvPr id="251" name="IMG_3364.jpeg" descr="IMG_3364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532564" y="-169300"/>
            <a:ext cx="5224754" cy="3281283"/>
          </a:xfrm>
          <a:prstGeom prst="rect">
            <a:avLst/>
          </a:prstGeom>
          <a:ln w="3175">
            <a:miter lim="400000"/>
          </a:ln>
        </p:spPr>
      </p:pic>
      <p:pic>
        <p:nvPicPr>
          <p:cNvPr id="252" name="IMG_3359.jpeg" descr="IMG_3359.jpe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506695" y="5878797"/>
            <a:ext cx="5068654" cy="3867961"/>
          </a:xfrm>
          <a:prstGeom prst="rect">
            <a:avLst/>
          </a:prstGeom>
          <a:ln w="3175">
            <a:miter lim="400000"/>
          </a:ln>
        </p:spPr>
      </p:pic>
      <p:sp>
        <p:nvSpPr>
          <p:cNvPr id="253" name="Vincentius, Opuscula, printed…"/>
          <p:cNvSpPr txBox="1"/>
          <p:nvPr/>
        </p:nvSpPr>
        <p:spPr>
          <a:xfrm>
            <a:off x="7649283" y="3821701"/>
            <a:ext cx="3658266" cy="13473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sz="2200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Vincentius</a:t>
            </a:r>
            <a:r>
              <a:rPr sz="22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, </a:t>
            </a:r>
            <a:r>
              <a:rPr sz="2200" i="1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Opuscula</a:t>
            </a:r>
            <a:r>
              <a:rPr sz="2200" i="1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,</a:t>
            </a:r>
            <a:r>
              <a:rPr sz="22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printed</a:t>
            </a:r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Johann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Amerbach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, Basel, 1481; </a:t>
            </a:r>
          </a:p>
          <a:p>
            <a:pPr algn="l">
              <a:defRPr sz="22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ISTC iv00277000. Bound K 109.</a:t>
            </a:r>
          </a:p>
          <a:p>
            <a:pPr algn="l">
              <a:defRPr sz="18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(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Mem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-inc V-14,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shelfmark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3.252)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a Catalogue entry"/>
          <p:cNvSpPr txBox="1"/>
          <p:nvPr/>
        </p:nvSpPr>
        <p:spPr>
          <a:xfrm>
            <a:off x="496407" y="890336"/>
            <a:ext cx="2119383" cy="4240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a Catalogue entry</a:t>
            </a:r>
          </a:p>
        </p:txBody>
      </p:sp>
      <p:sp>
        <p:nvSpPr>
          <p:cNvPr id="256" name="Text"/>
          <p:cNvSpPr txBox="1"/>
          <p:nvPr/>
        </p:nvSpPr>
        <p:spPr>
          <a:xfrm>
            <a:off x="4735773" y="1933743"/>
            <a:ext cx="1189105" cy="14200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257" name="R-13…"/>
          <p:cNvSpPr txBox="1"/>
          <p:nvPr/>
        </p:nvSpPr>
        <p:spPr>
          <a:xfrm>
            <a:off x="1449576" y="2091694"/>
            <a:ext cx="9303678" cy="59640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algn="l" defTabSz="457200">
              <a:defRPr sz="2400" b="1">
                <a:solidFill>
                  <a:srgbClr val="000000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R-13</a:t>
            </a:r>
          </a:p>
          <a:p>
            <a:pPr algn="l" defTabSz="457200">
              <a:defRPr sz="2400">
                <a:solidFill>
                  <a:srgbClr val="000000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Rolewinck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, Werner</a:t>
            </a:r>
          </a:p>
          <a:p>
            <a:pPr algn="l" defTabSz="457200">
              <a:defRPr sz="2400" i="1">
                <a:solidFill>
                  <a:srgbClr val="000000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Fasciculus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temporum</a:t>
            </a:r>
            <a:endParaRPr dirty="0">
              <a:solidFill>
                <a:schemeClr val="tx1">
                  <a:lumMod val="50000"/>
                </a:schemeClr>
              </a:solidFill>
              <a:latin typeface="Garamond" pitchFamily="18" charset="0"/>
            </a:endParaRPr>
          </a:p>
          <a:p>
            <a:pPr algn="l" defTabSz="457200">
              <a:defRPr sz="2400">
                <a:solidFill>
                  <a:srgbClr val="000000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Imprint: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Memmingen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: Albrecht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Kunne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, 1482</a:t>
            </a:r>
          </a:p>
          <a:p>
            <a:pPr algn="l" defTabSz="457200">
              <a:defRPr sz="2400">
                <a:solidFill>
                  <a:srgbClr val="000000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Format: 2º</a:t>
            </a:r>
          </a:p>
          <a:p>
            <a:pPr algn="l" defTabSz="457200">
              <a:defRPr sz="2400">
                <a:solidFill>
                  <a:srgbClr val="000000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References: ISTC ir00268000; HC 6931*;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Saam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13; Goff R268;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Bod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-inc R-118; BMC II 602; BSB-Ink R-244; GW M38704</a:t>
            </a:r>
          </a:p>
          <a:p>
            <a:pPr algn="l" defTabSz="457200">
              <a:defRPr sz="2400">
                <a:solidFill>
                  <a:srgbClr val="000000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Book: 293 x 208 x 35mm	Leaf: 282 x 200mm</a:t>
            </a:r>
          </a:p>
          <a:p>
            <a:pPr algn="l" defTabSz="457200">
              <a:defRPr sz="2400">
                <a:solidFill>
                  <a:srgbClr val="000000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Rubrication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: red 6-line initial on a2. Red fill of some of the time-line circles. Red wash over woodcut town images.</a:t>
            </a:r>
          </a:p>
          <a:p>
            <a:pPr algn="l" defTabSz="457200">
              <a:defRPr sz="2400">
                <a:solidFill>
                  <a:srgbClr val="000000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Manuscript note around printed colophon. Printed on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Memmingen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made paper.</a:t>
            </a:r>
          </a:p>
          <a:p>
            <a:pPr algn="l" defTabSz="457200">
              <a:defRPr sz="2400">
                <a:solidFill>
                  <a:srgbClr val="000000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Binding: alum-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tawed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pigskin, blind-tooled from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Memmingen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, K 176, bindery. Old paper label with title on upper board and written on spine.</a:t>
            </a:r>
          </a:p>
          <a:p>
            <a:pPr algn="l" defTabSz="457200">
              <a:defRPr sz="2400">
                <a:solidFill>
                  <a:srgbClr val="000000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i="1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Note: a completely </a:t>
            </a:r>
            <a:r>
              <a:rPr i="1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Memmingen</a:t>
            </a:r>
            <a:r>
              <a:rPr i="1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book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.</a:t>
            </a:r>
          </a:p>
          <a:p>
            <a:pPr algn="l" defTabSz="457200">
              <a:defRPr sz="2400" b="1">
                <a:solidFill>
                  <a:srgbClr val="000000"/>
                </a:solid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Shelfmark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: 3.149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598 editions, from 38 different towns…"/>
          <p:cNvSpPr txBox="1"/>
          <p:nvPr/>
        </p:nvSpPr>
        <p:spPr>
          <a:xfrm>
            <a:off x="1081155" y="2633451"/>
            <a:ext cx="9698381" cy="44866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marL="304800" indent="-304800" algn="l">
              <a:buSzPct val="123000"/>
              <a:buChar char="-"/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b="1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598 editions, from 38 different towns</a:t>
            </a:r>
          </a:p>
          <a:p>
            <a:pPr lvl="1" algn="l"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b="1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and include</a:t>
            </a:r>
          </a:p>
          <a:p>
            <a:pPr lvl="1" algn="l"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b="1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  - 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351 printed in Germany</a:t>
            </a:r>
          </a:p>
          <a:p>
            <a:pPr lvl="1" algn="l"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  - 122 printed in Venice</a:t>
            </a:r>
          </a:p>
          <a:p>
            <a:pPr marL="914400" lvl="1" indent="-304800" algn="l">
              <a:buSzPct val="123000"/>
              <a:buChar char="-"/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fragments from 14 editions printed on vellum used as covers on bindings</a:t>
            </a:r>
          </a:p>
          <a:p>
            <a:pPr marL="914400" lvl="1" indent="-304800" algn="l">
              <a:buSzPct val="123000"/>
              <a:buChar char="-"/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fragments from 25 editions used as pastedowns in bindings</a:t>
            </a:r>
          </a:p>
          <a:p>
            <a:pPr marL="914400" lvl="1" indent="-304800" algn="l">
              <a:buSzPct val="123000"/>
              <a:buChar char="-"/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11 unique editions</a:t>
            </a:r>
          </a:p>
          <a:p>
            <a:pPr algn="l">
              <a:defRPr sz="2400">
                <a:latin typeface="Palatino"/>
                <a:ea typeface="Palatino"/>
                <a:cs typeface="Palatino"/>
                <a:sym typeface="Palatino"/>
              </a:defRPr>
            </a:pPr>
            <a:endParaRPr dirty="0">
              <a:solidFill>
                <a:schemeClr val="tx1">
                  <a:lumMod val="50000"/>
                </a:schemeClr>
              </a:solidFill>
            </a:endParaRPr>
          </a:p>
          <a:p>
            <a:pPr marL="304800" indent="-304800" algn="l">
              <a:buSzPct val="123000"/>
              <a:buChar char="-"/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b="1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478 volumes,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including 13 duplicate editions </a:t>
            </a:r>
          </a:p>
          <a:p>
            <a:pPr marL="914400" lvl="1" indent="-304800" algn="l">
              <a:buSzPct val="123000"/>
              <a:buChar char="-"/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of which 316 bindings have had workshops identified</a:t>
            </a:r>
          </a:p>
          <a:p>
            <a:pPr algn="l">
              <a:defRPr sz="2400">
                <a:latin typeface="Palatino"/>
                <a:ea typeface="Palatino"/>
                <a:cs typeface="Palatino"/>
                <a:sym typeface="Palatino"/>
              </a:defRPr>
            </a:pPr>
            <a:endParaRPr dirty="0">
              <a:solidFill>
                <a:schemeClr val="tx1">
                  <a:lumMod val="50000"/>
                </a:schemeClr>
              </a:solidFill>
              <a:latin typeface="Garamond" pitchFamily="18" charset="0"/>
            </a:endParaRPr>
          </a:p>
          <a:p>
            <a:pPr marL="304800" indent="-304800" algn="l">
              <a:buSzPct val="123000"/>
              <a:buChar char="-"/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b="1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156 bindings 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from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Memmingen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workshops  (probably were more)</a:t>
            </a:r>
          </a:p>
        </p:txBody>
      </p:sp>
      <p:sp>
        <p:nvSpPr>
          <p:cNvPr id="157" name="Some Statistics"/>
          <p:cNvSpPr txBox="1"/>
          <p:nvPr/>
        </p:nvSpPr>
        <p:spPr>
          <a:xfrm>
            <a:off x="957784" y="1010354"/>
            <a:ext cx="4176464" cy="6087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anchor="ctr">
            <a:spAutoFit/>
          </a:bodyPr>
          <a:lstStyle>
            <a:lvl1pPr>
              <a:defRPr sz="36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Some Statistics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G_1143.jpeg" descr="IMG_1143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00" y="5563052"/>
            <a:ext cx="5142374" cy="3855407"/>
          </a:xfrm>
          <a:prstGeom prst="rect">
            <a:avLst/>
          </a:prstGeom>
          <a:ln w="3175">
            <a:miter lim="400000"/>
          </a:ln>
        </p:spPr>
      </p:pic>
      <p:pic>
        <p:nvPicPr>
          <p:cNvPr id="260" name="IMG_3364.jpeg" descr="IMG_3364.jpeg"/>
          <p:cNvPicPr>
            <a:picLocks noChangeAspect="1"/>
          </p:cNvPicPr>
          <p:nvPr/>
        </p:nvPicPr>
        <p:blipFill>
          <a:blip r:embed="rId3" cstate="print">
            <a:extLst/>
          </a:blip>
          <a:srcRect r="17077" b="22750"/>
          <a:stretch>
            <a:fillRect/>
          </a:stretch>
        </p:blipFill>
        <p:spPr>
          <a:xfrm>
            <a:off x="19288" y="1786671"/>
            <a:ext cx="5105875" cy="2987258"/>
          </a:xfrm>
          <a:prstGeom prst="rect">
            <a:avLst/>
          </a:prstGeom>
          <a:ln w="3175">
            <a:miter lim="400000"/>
          </a:ln>
        </p:spPr>
      </p:pic>
      <p:sp>
        <p:nvSpPr>
          <p:cNvPr id="261" name="Memmingen style of initials -…"/>
          <p:cNvSpPr txBox="1"/>
          <p:nvPr/>
        </p:nvSpPr>
        <p:spPr>
          <a:xfrm>
            <a:off x="5861422" y="2157987"/>
            <a:ext cx="3597352" cy="7933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Memmingen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style of initials - </a:t>
            </a:r>
          </a:p>
          <a:p>
            <a:pPr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has anyone seen similar?</a:t>
            </a:r>
          </a:p>
        </p:txBody>
      </p:sp>
      <p:sp>
        <p:nvSpPr>
          <p:cNvPr id="262" name="unravelling some of the inscriptions!!!!"/>
          <p:cNvSpPr txBox="1"/>
          <p:nvPr/>
        </p:nvSpPr>
        <p:spPr>
          <a:xfrm>
            <a:off x="5922717" y="6083250"/>
            <a:ext cx="4597625" cy="4240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unravelling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some of the inscriptions!!!!</a:t>
            </a:r>
          </a:p>
        </p:txBody>
      </p:sp>
      <p:sp>
        <p:nvSpPr>
          <p:cNvPr id="263" name="clairembolton@googlemail.com"/>
          <p:cNvSpPr txBox="1"/>
          <p:nvPr/>
        </p:nvSpPr>
        <p:spPr>
          <a:xfrm>
            <a:off x="7475679" y="8678244"/>
            <a:ext cx="5115396" cy="50099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29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28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clairembolton@googlemail.com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G-0184.jpeg" descr="IMG-0184.jpeg"/>
          <p:cNvPicPr>
            <a:picLocks noChangeAspect="1"/>
          </p:cNvPicPr>
          <p:nvPr/>
        </p:nvPicPr>
        <p:blipFill>
          <a:blip r:embed="rId2" cstate="print">
            <a:extLst/>
          </a:blip>
          <a:srcRect l="72169" t="7" b="74595"/>
          <a:stretch>
            <a:fillRect/>
          </a:stretch>
        </p:blipFill>
        <p:spPr>
          <a:xfrm>
            <a:off x="121616" y="4624007"/>
            <a:ext cx="4849747" cy="4102790"/>
          </a:xfrm>
          <a:prstGeom prst="rect">
            <a:avLst/>
          </a:prstGeom>
          <a:ln w="3175">
            <a:miter lim="400000"/>
          </a:ln>
        </p:spPr>
      </p:pic>
      <p:pic>
        <p:nvPicPr>
          <p:cNvPr id="160" name="IMG_1141.jpeg" descr="IMG_1141.jpeg"/>
          <p:cNvPicPr>
            <a:picLocks noChangeAspect="1"/>
          </p:cNvPicPr>
          <p:nvPr/>
        </p:nvPicPr>
        <p:blipFill>
          <a:blip r:embed="rId3" cstate="print">
            <a:extLst/>
          </a:blip>
          <a:srcRect l="8616" t="2385" r="30234" b="72322"/>
          <a:stretch>
            <a:fillRect/>
          </a:stretch>
        </p:blipFill>
        <p:spPr>
          <a:xfrm>
            <a:off x="4690122" y="2367948"/>
            <a:ext cx="6799667" cy="2109307"/>
          </a:xfrm>
          <a:prstGeom prst="rect">
            <a:avLst/>
          </a:prstGeom>
          <a:ln w="3175">
            <a:miter lim="400000"/>
          </a:ln>
        </p:spPr>
      </p:pic>
      <p:sp>
        <p:nvSpPr>
          <p:cNvPr id="161" name="Early Catalogues…"/>
          <p:cNvSpPr txBox="1"/>
          <p:nvPr/>
        </p:nvSpPr>
        <p:spPr>
          <a:xfrm>
            <a:off x="506088" y="455711"/>
            <a:ext cx="4921432" cy="13473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algn="l">
              <a:defRPr sz="3600" b="1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Early Catalogues</a:t>
            </a:r>
          </a:p>
          <a:p>
            <a:pPr algn="l">
              <a:defRPr sz="2400" b="1">
                <a:latin typeface="Palatino"/>
                <a:ea typeface="Palatino"/>
                <a:cs typeface="Palatino"/>
                <a:sym typeface="Palatino"/>
              </a:defRPr>
            </a:pPr>
            <a:endParaRPr dirty="0">
              <a:solidFill>
                <a:schemeClr val="tx1">
                  <a:lumMod val="50000"/>
                </a:schemeClr>
              </a:solidFill>
              <a:latin typeface="Garamond" pitchFamily="18" charset="0"/>
            </a:endParaRPr>
          </a:p>
          <a:p>
            <a:pPr algn="l"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1643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shelfmarks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on upper free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endleaves</a:t>
            </a:r>
            <a:endParaRPr dirty="0">
              <a:solidFill>
                <a:schemeClr val="tx1">
                  <a:lumMod val="50000"/>
                </a:schemeClr>
              </a:solidFill>
              <a:latin typeface="Garamond" pitchFamily="18" charset="0"/>
            </a:endParaRPr>
          </a:p>
        </p:txBody>
      </p:sp>
      <p:sp>
        <p:nvSpPr>
          <p:cNvPr id="162" name="Rectangle"/>
          <p:cNvSpPr/>
          <p:nvPr/>
        </p:nvSpPr>
        <p:spPr>
          <a:xfrm>
            <a:off x="5773420" y="2587361"/>
            <a:ext cx="2424415" cy="1161368"/>
          </a:xfrm>
          <a:prstGeom prst="rect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3" name="Rectangle"/>
          <p:cNvSpPr/>
          <p:nvPr/>
        </p:nvSpPr>
        <p:spPr>
          <a:xfrm>
            <a:off x="2860724" y="4671131"/>
            <a:ext cx="2132590" cy="830237"/>
          </a:xfrm>
          <a:prstGeom prst="rect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4" name="Line"/>
          <p:cNvSpPr/>
          <p:nvPr/>
        </p:nvSpPr>
        <p:spPr>
          <a:xfrm>
            <a:off x="2293010" y="1814445"/>
            <a:ext cx="3274392" cy="1162565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endParaRPr/>
          </a:p>
        </p:txBody>
      </p:sp>
      <p:sp>
        <p:nvSpPr>
          <p:cNvPr id="165" name="Line"/>
          <p:cNvSpPr/>
          <p:nvPr/>
        </p:nvSpPr>
        <p:spPr>
          <a:xfrm>
            <a:off x="1694317" y="1955066"/>
            <a:ext cx="1180973" cy="2942252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27093" tIns="27093" rIns="27093" bIns="27093" anchor="ctr"/>
          <a:lstStyle/>
          <a:p>
            <a:endParaRPr/>
          </a:p>
        </p:txBody>
      </p:sp>
      <p:pic>
        <p:nvPicPr>
          <p:cNvPr id="166" name="M039.jpeg" descr="M039.jpeg"/>
          <p:cNvPicPr>
            <a:picLocks noChangeAspect="1"/>
          </p:cNvPicPr>
          <p:nvPr/>
        </p:nvPicPr>
        <p:blipFill>
          <a:blip r:embed="rId4" cstate="print">
            <a:extLst/>
          </a:blip>
          <a:srcRect t="6347" b="33717"/>
          <a:stretch>
            <a:fillRect/>
          </a:stretch>
        </p:blipFill>
        <p:spPr>
          <a:xfrm>
            <a:off x="6891522" y="5920725"/>
            <a:ext cx="5873947" cy="3617526"/>
          </a:xfrm>
          <a:prstGeom prst="rect">
            <a:avLst/>
          </a:prstGeom>
          <a:ln w="3175">
            <a:miter lim="400000"/>
          </a:ln>
        </p:spPr>
      </p:pic>
      <p:sp>
        <p:nvSpPr>
          <p:cNvPr id="167" name="1868 label added on top of 1643 shelfmark"/>
          <p:cNvSpPr txBox="1"/>
          <p:nvPr/>
        </p:nvSpPr>
        <p:spPr>
          <a:xfrm>
            <a:off x="7245853" y="5332590"/>
            <a:ext cx="5165089" cy="4240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1868 label added on top of 1643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shelfmark</a:t>
            </a:r>
            <a:endParaRPr dirty="0">
              <a:solidFill>
                <a:schemeClr val="tx1">
                  <a:lumMod val="50000"/>
                </a:schemeClr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G_3988.jpeg" descr="IMG_3988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938289" y="2325089"/>
            <a:ext cx="5008800" cy="7176295"/>
          </a:xfrm>
          <a:prstGeom prst="rect">
            <a:avLst/>
          </a:prstGeom>
          <a:ln w="3175">
            <a:miter lim="400000"/>
          </a:ln>
        </p:spPr>
      </p:pic>
      <p:pic>
        <p:nvPicPr>
          <p:cNvPr id="170" name="IMG_3986.jpeg" descr="IMG_3986.jpeg"/>
          <p:cNvPicPr>
            <a:picLocks noChangeAspect="1"/>
          </p:cNvPicPr>
          <p:nvPr/>
        </p:nvPicPr>
        <p:blipFill>
          <a:blip r:embed="rId3" cstate="print">
            <a:extLst/>
          </a:blip>
          <a:srcRect l="8517" t="8710" r="12653" b="9458"/>
          <a:stretch>
            <a:fillRect/>
          </a:stretch>
        </p:blipFill>
        <p:spPr>
          <a:xfrm>
            <a:off x="1062349" y="2325089"/>
            <a:ext cx="5184707" cy="7176168"/>
          </a:xfrm>
          <a:prstGeom prst="rect">
            <a:avLst/>
          </a:prstGeom>
          <a:ln w="3175">
            <a:miter lim="400000"/>
          </a:ln>
        </p:spPr>
      </p:pic>
      <p:sp>
        <p:nvSpPr>
          <p:cNvPr id="171" name="Catalogue from 1867/68 by Friedrich Dobel"/>
          <p:cNvSpPr txBox="1"/>
          <p:nvPr/>
        </p:nvSpPr>
        <p:spPr>
          <a:xfrm>
            <a:off x="2562371" y="755073"/>
            <a:ext cx="6234292" cy="48560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sz="28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Catalogue from 1867/68 by Friedrich </a:t>
            </a:r>
            <a:r>
              <a:rPr sz="2800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Dobel</a:t>
            </a:r>
            <a:endParaRPr sz="2800" dirty="0">
              <a:solidFill>
                <a:schemeClr val="tx1">
                  <a:lumMod val="50000"/>
                </a:schemeClr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G_3323.jpeg" descr="IMG_3323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050319" y="-13983"/>
            <a:ext cx="4986032" cy="3739525"/>
          </a:xfrm>
          <a:prstGeom prst="rect">
            <a:avLst/>
          </a:prstGeom>
          <a:ln w="3175">
            <a:miter lim="400000"/>
          </a:ln>
        </p:spPr>
      </p:pic>
      <p:sp>
        <p:nvSpPr>
          <p:cNvPr id="174" name="Provenance"/>
          <p:cNvSpPr txBox="1"/>
          <p:nvPr/>
        </p:nvSpPr>
        <p:spPr>
          <a:xfrm>
            <a:off x="641501" y="732602"/>
            <a:ext cx="2329377" cy="6087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36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>
                <a:latin typeface="Garamond" pitchFamily="18" charset="0"/>
              </a:rPr>
              <a:t>Provenance</a:t>
            </a:r>
          </a:p>
        </p:txBody>
      </p:sp>
      <p:pic>
        <p:nvPicPr>
          <p:cNvPr id="175" name="IMG_0244.jpeg" descr="IMG_0244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00072" y="2231689"/>
            <a:ext cx="6084688" cy="5554799"/>
          </a:xfrm>
          <a:prstGeom prst="rect">
            <a:avLst/>
          </a:prstGeom>
          <a:ln w="3175">
            <a:miter lim="400000"/>
          </a:ln>
        </p:spPr>
      </p:pic>
      <p:pic>
        <p:nvPicPr>
          <p:cNvPr id="176" name="IMG_3625.jpeg" descr="IMG_3625.jpe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635543" y="6103705"/>
            <a:ext cx="6333859" cy="3552592"/>
          </a:xfrm>
          <a:prstGeom prst="rect">
            <a:avLst/>
          </a:prstGeom>
          <a:ln w="3175">
            <a:miter lim="400000"/>
          </a:ln>
        </p:spPr>
      </p:pic>
      <p:sp>
        <p:nvSpPr>
          <p:cNvPr id="177" name="Augustine Order shelfmark"/>
          <p:cNvSpPr txBox="1"/>
          <p:nvPr/>
        </p:nvSpPr>
        <p:spPr>
          <a:xfrm>
            <a:off x="8884121" y="3839917"/>
            <a:ext cx="3318429" cy="4240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Augustine Order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shelfmark</a:t>
            </a:r>
            <a:endParaRPr dirty="0">
              <a:solidFill>
                <a:schemeClr val="tx1">
                  <a:lumMod val="50000"/>
                </a:schemeClr>
              </a:solidFill>
              <a:latin typeface="Garamond" pitchFamily="18" charset="0"/>
            </a:endParaRPr>
          </a:p>
        </p:txBody>
      </p:sp>
      <p:sp>
        <p:nvSpPr>
          <p:cNvPr id="178" name="stamp from Seyfried’sche collection"/>
          <p:cNvSpPr txBox="1"/>
          <p:nvPr/>
        </p:nvSpPr>
        <p:spPr>
          <a:xfrm>
            <a:off x="7053429" y="5533049"/>
            <a:ext cx="5498085" cy="4240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>
            <a:lvl1pPr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stamp from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Seyfried’sche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collection</a:t>
            </a:r>
          </a:p>
        </p:txBody>
      </p:sp>
      <p:sp>
        <p:nvSpPr>
          <p:cNvPr id="179" name="from Petrus Mitte de Caprariis,…"/>
          <p:cNvSpPr txBox="1"/>
          <p:nvPr/>
        </p:nvSpPr>
        <p:spPr>
          <a:xfrm>
            <a:off x="286020" y="7938731"/>
            <a:ext cx="5270226" cy="7933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from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Petrus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Mitte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de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Caprariis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, </a:t>
            </a:r>
          </a:p>
          <a:p>
            <a:pPr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Antoinerhaus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collection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dinck72.jpeg" descr="dinck72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602947" y="3317360"/>
            <a:ext cx="7714348" cy="2952340"/>
          </a:xfrm>
          <a:prstGeom prst="rect">
            <a:avLst/>
          </a:prstGeom>
          <a:ln w="3175">
            <a:miter lim="400000"/>
          </a:ln>
        </p:spPr>
      </p:pic>
      <p:pic>
        <p:nvPicPr>
          <p:cNvPr id="182" name="D36.jpeg" descr="D36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4525" y="272763"/>
            <a:ext cx="8785394" cy="2802484"/>
          </a:xfrm>
          <a:prstGeom prst="rect">
            <a:avLst/>
          </a:prstGeom>
          <a:ln w="3175">
            <a:miter lim="400000"/>
          </a:ln>
        </p:spPr>
      </p:pic>
      <p:pic>
        <p:nvPicPr>
          <p:cNvPr id="183" name="IMG_1185.jpeg" descr="IMG_1185.jpeg"/>
          <p:cNvPicPr>
            <a:picLocks noChangeAspect="1"/>
          </p:cNvPicPr>
          <p:nvPr/>
        </p:nvPicPr>
        <p:blipFill>
          <a:blip r:embed="rId4" cstate="print">
            <a:extLst/>
          </a:blip>
          <a:srcRect r="2701" b="39589"/>
          <a:stretch>
            <a:fillRect/>
          </a:stretch>
        </p:blipFill>
        <p:spPr>
          <a:xfrm>
            <a:off x="104766" y="6733485"/>
            <a:ext cx="8820158" cy="2722914"/>
          </a:xfrm>
          <a:prstGeom prst="rect">
            <a:avLst/>
          </a:prstGeom>
          <a:ln w="3175">
            <a:miter lim="400000"/>
          </a:ln>
        </p:spPr>
      </p:pic>
      <p:sp>
        <p:nvSpPr>
          <p:cNvPr id="184" name="provenance inscriptions from…"/>
          <p:cNvSpPr txBox="1"/>
          <p:nvPr/>
        </p:nvSpPr>
        <p:spPr>
          <a:xfrm>
            <a:off x="467787" y="4027508"/>
            <a:ext cx="4636098" cy="15320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provenance inscriptions from</a:t>
            </a:r>
          </a:p>
          <a:p>
            <a:pPr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(top)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Eustachius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Funck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; </a:t>
            </a:r>
          </a:p>
          <a:p>
            <a:pPr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(centre) Dr Jacob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Matzenberger</a:t>
            </a:r>
            <a:endParaRPr dirty="0">
              <a:solidFill>
                <a:schemeClr val="tx1">
                  <a:lumMod val="50000"/>
                </a:schemeClr>
              </a:solidFill>
              <a:latin typeface="Garamond" pitchFamily="18" charset="0"/>
            </a:endParaRPr>
          </a:p>
          <a:p>
            <a:pPr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(below) Magister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Christofer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Schapeller</a:t>
            </a:r>
            <a:endParaRPr dirty="0">
              <a:solidFill>
                <a:schemeClr val="tx1">
                  <a:lumMod val="50000"/>
                </a:schemeClr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wo fragments used as binding covers, from leaves [2] and [3] from Schöffer’s, Canon Missae, 1458, ISTC im00736000…"/>
          <p:cNvSpPr txBox="1"/>
          <p:nvPr/>
        </p:nvSpPr>
        <p:spPr>
          <a:xfrm>
            <a:off x="0" y="8045152"/>
            <a:ext cx="13004800" cy="10703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7093" tIns="27093" rIns="27093" bIns="27093" anchor="ctr">
            <a:spAutoFit/>
          </a:bodyPr>
          <a:lstStyle/>
          <a:p>
            <a:pPr algn="l"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two fragments used as binding covers, from leaves [2] and [3] from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Schöffer’s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, </a:t>
            </a:r>
            <a:r>
              <a:rPr i="1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Canon </a:t>
            </a:r>
            <a:r>
              <a:rPr i="1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Missae</a:t>
            </a:r>
            <a:r>
              <a:rPr i="1" dirty="0" smtClean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,</a:t>
            </a:r>
            <a:endParaRPr lang="en-GB" i="1" dirty="0" smtClean="0">
              <a:solidFill>
                <a:schemeClr val="tx1">
                  <a:lumMod val="50000"/>
                </a:schemeClr>
              </a:solidFill>
              <a:latin typeface="Garamond" pitchFamily="18" charset="0"/>
            </a:endParaRPr>
          </a:p>
          <a:p>
            <a:pPr algn="l"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 smtClean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1458, ISTC im00736000</a:t>
            </a:r>
          </a:p>
          <a:p>
            <a:pPr algn="l">
              <a:defRPr sz="18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(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Mem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-inc M-33(f),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shelfmarks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9.6.1 and 9.7.11)</a:t>
            </a:r>
          </a:p>
        </p:txBody>
      </p:sp>
      <p:pic>
        <p:nvPicPr>
          <p:cNvPr id="187" name="IMG_3500.jpeg" descr="IMG_3500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6699" y="3089671"/>
            <a:ext cx="6234989" cy="4691542"/>
          </a:xfrm>
          <a:prstGeom prst="rect">
            <a:avLst/>
          </a:prstGeom>
          <a:ln w="3175">
            <a:miter lim="400000"/>
          </a:ln>
        </p:spPr>
      </p:pic>
      <p:pic>
        <p:nvPicPr>
          <p:cNvPr id="188" name="IMG_3503.jpeg" descr="IMG_3503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329525" y="1497797"/>
            <a:ext cx="6696141" cy="4567931"/>
          </a:xfrm>
          <a:prstGeom prst="rect">
            <a:avLst/>
          </a:prstGeom>
          <a:ln w="3175">
            <a:miter lim="400000"/>
          </a:ln>
        </p:spPr>
      </p:pic>
      <p:sp>
        <p:nvSpPr>
          <p:cNvPr id="189" name="Some Highlights…"/>
          <p:cNvSpPr txBox="1"/>
          <p:nvPr/>
        </p:nvSpPr>
        <p:spPr>
          <a:xfrm>
            <a:off x="381720" y="556320"/>
            <a:ext cx="5567180" cy="134737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algn="l">
              <a:defRPr sz="3600" b="1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Some Highlights </a:t>
            </a:r>
          </a:p>
          <a:p>
            <a:pPr algn="l">
              <a:defRPr sz="2400" b="1">
                <a:latin typeface="Palatino"/>
                <a:ea typeface="Palatino"/>
                <a:cs typeface="Palatino"/>
                <a:sym typeface="Palatino"/>
              </a:defRPr>
            </a:pPr>
            <a:endParaRPr dirty="0">
              <a:latin typeface="Garamond" pitchFamily="18" charset="0"/>
            </a:endParaRPr>
          </a:p>
          <a:p>
            <a:pPr algn="l">
              <a:defRPr sz="2400" b="1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- the earliest printing in the collection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- multiple copies…"/>
          <p:cNvSpPr txBox="1"/>
          <p:nvPr/>
        </p:nvSpPr>
        <p:spPr>
          <a:xfrm>
            <a:off x="368334" y="603668"/>
            <a:ext cx="12268132" cy="15320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algn="l">
              <a:defRPr sz="2400" b="1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latin typeface="Garamond" pitchFamily="18" charset="0"/>
              </a:rPr>
              <a:t> - multiple copies                       </a:t>
            </a:r>
          </a:p>
          <a:p>
            <a:pPr algn="l">
              <a:defRPr sz="2400" b="1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latin typeface="Garamond" pitchFamily="18" charset="0"/>
              </a:rPr>
              <a:t>69 + 2 copies of an Indulgence</a:t>
            </a:r>
          </a:p>
          <a:p>
            <a:pPr algn="l">
              <a:defRPr sz="2400">
                <a:latin typeface="Palatino"/>
                <a:ea typeface="Palatino"/>
                <a:cs typeface="Palatino"/>
                <a:sym typeface="Palatino"/>
              </a:defRPr>
            </a:pPr>
            <a:endParaRPr dirty="0">
              <a:latin typeface="Garamond" pitchFamily="18" charset="0"/>
            </a:endParaRPr>
          </a:p>
          <a:p>
            <a:pPr algn="l"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ISTC ii00069000, printed by Albrecht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Kunne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,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Memmingen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c.1515 </a:t>
            </a:r>
            <a:r>
              <a:rPr sz="18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(</a:t>
            </a:r>
            <a:r>
              <a:rPr sz="1800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Mem</a:t>
            </a:r>
            <a:r>
              <a:rPr sz="18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-inc I-3, </a:t>
            </a:r>
            <a:r>
              <a:rPr sz="1800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shelfmark</a:t>
            </a:r>
            <a:r>
              <a:rPr sz="18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3.128)</a:t>
            </a:r>
          </a:p>
        </p:txBody>
      </p:sp>
      <p:pic>
        <p:nvPicPr>
          <p:cNvPr id="192" name="M14-3,118.jpeg" descr="M14-3,118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077284" y="2354862"/>
            <a:ext cx="8850232" cy="736917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he rarest…"/>
          <p:cNvSpPr txBox="1"/>
          <p:nvPr/>
        </p:nvSpPr>
        <p:spPr>
          <a:xfrm>
            <a:off x="407143" y="866842"/>
            <a:ext cx="10980783" cy="19013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/>
          <a:p>
            <a:pPr marL="1041400" lvl="1" indent="-431800" algn="l">
              <a:buSzPct val="123000"/>
              <a:buChar char="-"/>
              <a:defRPr sz="2400" b="1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the rarest</a:t>
            </a:r>
          </a:p>
          <a:p>
            <a:pPr algn="l"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five unique editions, bound together, all printed by Johannes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Winterburg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, </a:t>
            </a:r>
          </a:p>
          <a:p>
            <a:pPr algn="l"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Vienna from 1495-1500. </a:t>
            </a:r>
          </a:p>
          <a:p>
            <a:pPr algn="l">
              <a:defRPr sz="2400">
                <a:latin typeface="Palatino"/>
                <a:ea typeface="Palatino"/>
                <a:cs typeface="Palatino"/>
                <a:sym typeface="Palatino"/>
              </a:defRPr>
            </a:pPr>
            <a:endParaRPr dirty="0">
              <a:solidFill>
                <a:schemeClr val="tx1">
                  <a:lumMod val="50000"/>
                </a:schemeClr>
              </a:solidFill>
              <a:latin typeface="Garamond" pitchFamily="18" charset="0"/>
            </a:endParaRPr>
          </a:p>
          <a:p>
            <a:pPr algn="l">
              <a:defRPr sz="2400"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This edition </a:t>
            </a:r>
            <a:r>
              <a:rPr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Remigius</a:t>
            </a:r>
            <a:r>
              <a:rPr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, [c.1500], ISTC ir00144000. </a:t>
            </a:r>
            <a:r>
              <a:rPr sz="18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(</a:t>
            </a:r>
            <a:r>
              <a:rPr sz="1800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Mem</a:t>
            </a:r>
            <a:r>
              <a:rPr sz="18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-inc A-22, D-11, O-9, R-8, R-11, </a:t>
            </a:r>
            <a:r>
              <a:rPr sz="1800" dirty="0" err="1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shelfmark</a:t>
            </a:r>
            <a:r>
              <a:rPr sz="1800" dirty="0">
                <a:solidFill>
                  <a:schemeClr val="tx1">
                    <a:lumMod val="50000"/>
                  </a:schemeClr>
                </a:solidFill>
                <a:latin typeface="Garamond" pitchFamily="18" charset="0"/>
              </a:rPr>
              <a:t> 3.31)</a:t>
            </a:r>
          </a:p>
        </p:txBody>
      </p:sp>
      <p:pic>
        <p:nvPicPr>
          <p:cNvPr id="195" name="IMG_1853.jpeg" descr="IMG_1853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18290" y="3591314"/>
            <a:ext cx="5090810" cy="6219606"/>
          </a:xfrm>
          <a:prstGeom prst="rect">
            <a:avLst/>
          </a:prstGeom>
          <a:ln w="3175">
            <a:miter lim="400000"/>
          </a:ln>
        </p:spPr>
      </p:pic>
      <p:pic>
        <p:nvPicPr>
          <p:cNvPr id="196" name="IMG_1856.jpeg" descr="IMG_1856.jpe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494934" y="3545275"/>
            <a:ext cx="4733764" cy="631168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591</Words>
  <Application>Microsoft Office PowerPoint</Application>
  <PresentationFormat>Custom</PresentationFormat>
  <Paragraphs>109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21_BasicWhite</vt:lpstr>
      <vt:lpstr>Cataloguing Memmingen Incunabula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Cataloguing Memmingen Incunabula</dc:title>
  <cp:lastModifiedBy>David</cp:lastModifiedBy>
  <cp:revision>9</cp:revision>
  <dcterms:modified xsi:type="dcterms:W3CDTF">2021-03-01T10:16:51Z</dcterms:modified>
</cp:coreProperties>
</file>