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1" r:id="rId4"/>
    <p:sldId id="264" r:id="rId5"/>
    <p:sldId id="256" r:id="rId6"/>
    <p:sldId id="258" r:id="rId7"/>
    <p:sldId id="259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nna Morreale" initials="MM" lastIdx="1" clrIdx="0">
    <p:extLst>
      <p:ext uri="{19B8F6BF-5375-455C-9EA6-DF929625EA0E}">
        <p15:presenceInfo xmlns:p15="http://schemas.microsoft.com/office/powerpoint/2012/main" userId="4fb045cbea9ab81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423EC3-1C71-4CB1-8A82-FC4E518D1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C3D994-BDD9-4887-9802-FC6E7D1D1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CD5C34-7F2F-4727-98F5-C5D1CD49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6BC44F-F700-42A5-BCBC-FF1E5F108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F0DED7-25C6-48BF-83FD-B107C04D9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02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74D7F6-6206-45B1-A78D-C65D490E3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2B3921-9456-4FAE-8175-342756E62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49E9F2-56D6-462C-9EE0-42F7F7FBB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C7FE6D-B795-462A-942F-9D16020F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79C1FB-4285-483E-8AC4-FD38CF10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21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5BA440E-5649-4127-B3CF-2361D4A852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9E54B1-4854-4178-A9D0-D89A908A0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3047E8-8DD2-4A7F-885B-CA77A852E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4E5F90-CB0A-47C9-A4FE-1DBD2794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0A0F75-03E4-4EE4-A883-E1BF8A8C6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96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4AA224-8B58-45ED-82CB-8E547E746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71FDA4-627D-4DE1-9923-175F8CE63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42F5AD-59F7-4FAB-9E15-AF8DCFEE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749942-E9D6-4C21-9B66-F181B711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EAD95B-236F-4801-A632-DC33A2B7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73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A2C02C-68B5-4C0D-BE03-D7EC8C72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C224C2-3028-4A5A-A1CE-D9FDBD390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B4C4C0-48A1-4055-8B31-1FA2CCD2B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FC1E8A-39AC-4B8B-A258-A443188D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84736A-EF72-46AC-BBF8-A5FEF72D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318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CE2F38-3841-4A3B-A196-4B20440BC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0E0F77-F328-41BB-A33C-D5854E889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0B2CD2B-0ADA-4F11-8D5F-72FD89786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779598-402D-4FE8-AED9-1803BF36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D94EBC-FE65-43E5-9280-806416F1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796CDF-195F-46F3-9EC0-CE4AEE88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601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582AE9-D5A8-41A8-8554-4D91C1155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03DA89-5BA9-4EBD-AA6F-CE025755B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F3D9263-84E0-483A-9F19-A9F17B341B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D7EC00F-F3FD-4E7D-A496-AEE3096F9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D143AE6-3AB4-4FD3-905F-A829B01E3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76159BE-6599-4509-8BD8-73A80A6AF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A11E34D-2D3E-4220-81AA-DCD6B262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762165C-EBF3-4216-BAD2-69D6A1F47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88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2D427A-E674-4C9F-BD58-3D9B1A0D2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BB1F56B-C6FA-4958-84F1-95B1A7386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4BABC2A-3E4A-4357-9586-780B9D8CA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9960FAF-59BA-4316-8CD4-BCC23AB2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49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475BEFB-1DAC-438E-834A-BA798AE4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72802A-B06D-40CB-B2BF-ABCD53BB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E83457-3934-4E1E-8DC7-5B14ECEF0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12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C54448-3450-4594-8CB2-403266C08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F7F038-59A5-4286-AAAB-33CB7F14C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4DD0FE-0AE3-44B8-9790-5C5995299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60C548-E4C9-467C-AFE8-E8C39B879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B81B02-DCF0-4AEB-BC76-DECD11D1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DEBB34-FAD9-4B3E-9E53-928DD3AE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88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0C89B-40B6-4E29-8DE9-D9AF1F0FC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D7150F2-CFA2-44F7-8F2F-BBC4EEDE1D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62E282C-368B-4CE8-AC40-D9FC24856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4AC3BC-AE0F-4102-91FC-F4AA483DF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2234F3-AC77-4261-9C2C-30A06FD8B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D831A06-6691-4DD3-965A-C390C9F2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02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6000"/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52700BE-92FE-4C30-B2B9-3AE7EBBA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717664-2D27-4AEB-8460-18C01556B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F21731-6F4A-4EEE-AB7D-12BC40A58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6E30B-7535-4025-A5D1-1C1160D48C08}" type="datetimeFigureOut">
              <a:rPr lang="it-IT" smtClean="0"/>
              <a:t>27/01/2021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C07E14-B616-4891-BC8E-0D74B2AF7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C3A481-4C90-4E6F-B9CA-02A297D83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EBD5-7C21-4364-BE55-17CDCA46B9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135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ata.cerl.org/mei/0055991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.cerl.org/mei/02132284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CA0211-4DE1-4678-AA7D-87D49AE26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49" y="714376"/>
            <a:ext cx="11058525" cy="4152900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/>
              <a:t>CERL Internship </a:t>
            </a:r>
            <a:r>
              <a:rPr lang="it-IT" sz="4400" b="1" dirty="0" err="1"/>
              <a:t>at</a:t>
            </a:r>
            <a:r>
              <a:rPr lang="it-IT" sz="4400" b="1" dirty="0"/>
              <a:t> CUL (2018/2019)</a:t>
            </a:r>
            <a:br>
              <a:rPr lang="it-IT" sz="4400" b="1" dirty="0"/>
            </a:br>
            <a:r>
              <a:rPr lang="it-IT" sz="4400" b="1" dirty="0"/>
              <a:t>and </a:t>
            </a:r>
            <a:r>
              <a:rPr lang="it-IT" sz="4400" b="1" dirty="0" err="1"/>
              <a:t>my</a:t>
            </a:r>
            <a:r>
              <a:rPr lang="it-IT" sz="4400" b="1" dirty="0"/>
              <a:t> new </a:t>
            </a:r>
            <a:r>
              <a:rPr lang="it-IT" sz="4400" b="1" dirty="0" err="1"/>
              <a:t>research</a:t>
            </a:r>
            <a:r>
              <a:rPr lang="it-IT" sz="4400" b="1" dirty="0"/>
              <a:t> projects </a:t>
            </a:r>
            <a:r>
              <a:rPr lang="it-IT" sz="4400" b="1" dirty="0" err="1"/>
              <a:t>between</a:t>
            </a:r>
            <a:r>
              <a:rPr lang="it-IT" b="1" dirty="0"/>
              <a:t> </a:t>
            </a:r>
            <a:r>
              <a:rPr lang="it-IT" b="1" dirty="0" err="1"/>
              <a:t>italian</a:t>
            </a:r>
            <a:r>
              <a:rPr lang="it-IT" b="1" dirty="0"/>
              <a:t> </a:t>
            </a:r>
            <a:r>
              <a:rPr lang="it-IT" b="1" dirty="0" err="1"/>
              <a:t>illustrated</a:t>
            </a:r>
            <a:r>
              <a:rPr lang="it-IT" b="1" dirty="0"/>
              <a:t> </a:t>
            </a:r>
            <a:r>
              <a:rPr lang="it-IT" b="1" dirty="0" err="1"/>
              <a:t>editions</a:t>
            </a:r>
            <a:r>
              <a:rPr lang="it-IT" b="1" dirty="0"/>
              <a:t>, </a:t>
            </a:r>
            <a:r>
              <a:rPr lang="it-IT" b="1" dirty="0" err="1"/>
              <a:t>bibliophilia</a:t>
            </a:r>
            <a:r>
              <a:rPr lang="it-IT" b="1" dirty="0"/>
              <a:t> and </a:t>
            </a:r>
            <a:r>
              <a:rPr lang="it-IT" b="1" dirty="0" err="1"/>
              <a:t>antiquarian</a:t>
            </a:r>
            <a:r>
              <a:rPr lang="it-IT" b="1" dirty="0"/>
              <a:t> </a:t>
            </a:r>
            <a:r>
              <a:rPr lang="it-IT" b="1" dirty="0" err="1"/>
              <a:t>booktrade</a:t>
            </a:r>
            <a:br>
              <a:rPr lang="it-IT" sz="4400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C4E13-B458-4EA4-BD4D-CAF6A885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3225800"/>
            <a:ext cx="10515600" cy="4351338"/>
          </a:xfrm>
        </p:spPr>
        <p:txBody>
          <a:bodyPr/>
          <a:lstStyle/>
          <a:p>
            <a:pPr marL="0" indent="0" algn="r">
              <a:buNone/>
            </a:pPr>
            <a:endParaRPr lang="it-IT" dirty="0"/>
          </a:p>
          <a:p>
            <a:pPr marL="0" indent="0" algn="r">
              <a:buNone/>
            </a:pPr>
            <a:endParaRPr lang="it-IT" dirty="0"/>
          </a:p>
          <a:p>
            <a:pPr marL="0" indent="0" algn="r">
              <a:buNone/>
            </a:pPr>
            <a:endParaRPr lang="it-IT" dirty="0"/>
          </a:p>
          <a:p>
            <a:pPr marL="0" indent="0" algn="r">
              <a:buNone/>
            </a:pPr>
            <a:endParaRPr lang="it-IT" dirty="0"/>
          </a:p>
          <a:p>
            <a:pPr marL="0" indent="0" algn="r">
              <a:buNone/>
            </a:pPr>
            <a:r>
              <a:rPr lang="it-IT" i="1" dirty="0"/>
              <a:t>By Marianna Morreale – m.morreale21@gmail.com</a:t>
            </a:r>
          </a:p>
        </p:txBody>
      </p:sp>
    </p:spTree>
    <p:extLst>
      <p:ext uri="{BB962C8B-B14F-4D97-AF65-F5344CB8AC3E}">
        <p14:creationId xmlns:p14="http://schemas.microsoft.com/office/powerpoint/2010/main" val="365324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066BAD-5A4E-4B42-A0A0-EE0F5A4AC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0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CERL Internship and Placement Grant at Cambridge University Library September and October 2019</a:t>
            </a:r>
            <a:endParaRPr lang="it-IT" sz="5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68CA80-03E6-4BCF-8E5D-38B11E4EF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950" y="3228976"/>
            <a:ext cx="10515600" cy="2990850"/>
          </a:xfrm>
        </p:spPr>
        <p:txBody>
          <a:bodyPr>
            <a:normAutofit/>
          </a:bodyPr>
          <a:lstStyle/>
          <a:p>
            <a:r>
              <a:rPr lang="it-IT" dirty="0"/>
              <a:t>Two </a:t>
            </a:r>
            <a:r>
              <a:rPr lang="it-IT" dirty="0" err="1"/>
              <a:t>months</a:t>
            </a:r>
            <a:r>
              <a:rPr lang="it-IT" dirty="0"/>
              <a:t> </a:t>
            </a:r>
            <a:r>
              <a:rPr lang="it-IT" dirty="0" err="1"/>
              <a:t>working</a:t>
            </a:r>
            <a:r>
              <a:rPr lang="it-IT" dirty="0"/>
              <a:t> for CERL with MEI (</a:t>
            </a:r>
            <a:r>
              <a:rPr lang="it-IT" dirty="0" err="1"/>
              <a:t>Material</a:t>
            </a:r>
            <a:r>
              <a:rPr lang="it-IT" dirty="0"/>
              <a:t> </a:t>
            </a:r>
            <a:r>
              <a:rPr lang="it-IT" dirty="0" err="1"/>
              <a:t>Evidence</a:t>
            </a:r>
            <a:r>
              <a:rPr lang="it-IT" dirty="0"/>
              <a:t> in </a:t>
            </a:r>
            <a:r>
              <a:rPr lang="it-IT" dirty="0" err="1"/>
              <a:t>Incunabula</a:t>
            </a:r>
            <a:r>
              <a:rPr lang="it-IT" dirty="0"/>
              <a:t>)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CUL’s</a:t>
            </a:r>
            <a:r>
              <a:rPr lang="it-IT" dirty="0"/>
              <a:t> Rare Books Department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Worked</a:t>
            </a:r>
            <a:r>
              <a:rPr lang="it-IT" dirty="0"/>
              <a:t> on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incunabula</a:t>
            </a:r>
            <a:r>
              <a:rPr lang="it-IT" dirty="0"/>
              <a:t>: </a:t>
            </a:r>
            <a:r>
              <a:rPr lang="it-IT" dirty="0" err="1"/>
              <a:t>firstly</a:t>
            </a:r>
            <a:r>
              <a:rPr lang="it-IT" dirty="0"/>
              <a:t> </a:t>
            </a:r>
            <a:r>
              <a:rPr lang="it-IT" dirty="0" err="1"/>
              <a:t>incunabula</a:t>
            </a:r>
            <a:r>
              <a:rPr lang="it-IT" dirty="0"/>
              <a:t> printed in Milan (</a:t>
            </a:r>
            <a:r>
              <a:rPr lang="it-IT" dirty="0" err="1"/>
              <a:t>covered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Milan </a:t>
            </a:r>
            <a:r>
              <a:rPr lang="it-IT" dirty="0" err="1"/>
              <a:t>incunabula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CUL) and </a:t>
            </a:r>
            <a:r>
              <a:rPr lang="it-IT" dirty="0" err="1"/>
              <a:t>then</a:t>
            </a:r>
            <a:r>
              <a:rPr lang="it-IT" dirty="0"/>
              <a:t> </a:t>
            </a:r>
            <a:r>
              <a:rPr lang="it-IT" dirty="0" err="1"/>
              <a:t>incunabula</a:t>
            </a:r>
            <a:r>
              <a:rPr lang="it-IT" dirty="0"/>
              <a:t> from Bologna, Brescia, Pavia, </a:t>
            </a:r>
            <a:r>
              <a:rPr lang="it-IT" dirty="0" err="1"/>
              <a:t>Naples</a:t>
            </a:r>
            <a:r>
              <a:rPr lang="it-IT" dirty="0"/>
              <a:t>, Vicenza, Modena, Como, Torino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395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EB1313-3C9C-4682-AC49-EB9810EF1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5" y="18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4800" b="1" dirty="0" err="1"/>
              <a:t>Main</a:t>
            </a:r>
            <a:r>
              <a:rPr lang="it-IT" sz="4800" b="1" dirty="0"/>
              <a:t> tasks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B84200-E58E-4438-8297-986DDECF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5"/>
            <a:ext cx="10515600" cy="4872038"/>
          </a:xfrm>
        </p:spPr>
        <p:txBody>
          <a:bodyPr>
            <a:normAutofit/>
          </a:bodyPr>
          <a:lstStyle/>
          <a:p>
            <a:r>
              <a:rPr lang="it-IT" dirty="0" err="1"/>
              <a:t>Working</a:t>
            </a:r>
            <a:r>
              <a:rPr lang="it-IT" dirty="0"/>
              <a:t> on MEI database </a:t>
            </a:r>
            <a:r>
              <a:rPr lang="it-IT" dirty="0" err="1"/>
              <a:t>along</a:t>
            </a:r>
            <a:r>
              <a:rPr lang="it-IT" dirty="0"/>
              <a:t> with </a:t>
            </a:r>
            <a:r>
              <a:rPr lang="it-IT" dirty="0" err="1"/>
              <a:t>Owners</a:t>
            </a:r>
            <a:r>
              <a:rPr lang="it-IT" dirty="0"/>
              <a:t> of </a:t>
            </a:r>
            <a:r>
              <a:rPr lang="it-IT" dirty="0" err="1"/>
              <a:t>incunabula</a:t>
            </a:r>
            <a:r>
              <a:rPr lang="it-IT" dirty="0"/>
              <a:t> by </a:t>
            </a:r>
            <a:r>
              <a:rPr lang="it-IT" dirty="0" err="1"/>
              <a:t>updating</a:t>
            </a:r>
            <a:r>
              <a:rPr lang="it-IT" dirty="0"/>
              <a:t> </a:t>
            </a:r>
            <a:r>
              <a:rPr lang="it-IT" dirty="0" err="1"/>
              <a:t>provenance</a:t>
            </a:r>
            <a:r>
              <a:rPr lang="it-IT" dirty="0"/>
              <a:t> information and copy </a:t>
            </a:r>
            <a:r>
              <a:rPr lang="it-IT" dirty="0" err="1"/>
              <a:t>section</a:t>
            </a:r>
            <a:r>
              <a:rPr lang="it-IT" dirty="0"/>
              <a:t> of </a:t>
            </a:r>
            <a:r>
              <a:rPr lang="it-IT" dirty="0" err="1"/>
              <a:t>each</a:t>
            </a:r>
            <a:r>
              <a:rPr lang="it-IT" dirty="0"/>
              <a:t> record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Organizing and creating, when necessary, multiple provenance blocks (chronological and geographical), in order to restructure these data in the right order of provenance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Edited approximately 230 MEI records and worked on ca. 50 owner records on Owners of incunabula, both created or </a:t>
            </a:r>
            <a:r>
              <a:rPr lang="en-US" dirty="0" err="1"/>
              <a:t>uptdated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9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468DD3-2AF4-49D1-B996-4FBFA0470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1" y="4711699"/>
            <a:ext cx="2990850" cy="993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b="1" dirty="0"/>
              <a:t>Jacopo </a:t>
            </a:r>
            <a:r>
              <a:rPr lang="it-IT" sz="1800" b="1" dirty="0" err="1"/>
              <a:t>Corbinelli</a:t>
            </a:r>
            <a:r>
              <a:rPr lang="it-IT" sz="1800" b="1" dirty="0"/>
              <a:t> 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Inc.5.B.7.19[1913], </a:t>
            </a:r>
            <a:r>
              <a:rPr lang="it-IT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leaf</a:t>
            </a:r>
            <a:r>
              <a:rPr lang="it-I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[a1] recto </a:t>
            </a:r>
            <a:r>
              <a:rPr lang="it-IT" sz="1800" b="0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2"/>
              </a:rPr>
              <a:t>https://data.cerl.org/mei/00559910</a:t>
            </a:r>
            <a:endParaRPr lang="it-IT" sz="1800" b="0" i="0" u="sng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1800" dirty="0" err="1">
                <a:solidFill>
                  <a:srgbClr val="000000"/>
                </a:solidFill>
                <a:latin typeface="Calibri" panose="020F0502020204030204" pitchFamily="34" charset="0"/>
              </a:rPr>
              <a:t>Italian</a:t>
            </a: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Calibri" panose="020F0502020204030204" pitchFamily="34" charset="0"/>
              </a:rPr>
              <a:t>humanit</a:t>
            </a:r>
            <a:r>
              <a:rPr lang="it-IT" sz="1800" dirty="0">
                <a:solidFill>
                  <a:srgbClr val="000000"/>
                </a:solidFill>
                <a:latin typeface="Calibri" panose="020F0502020204030204" pitchFamily="34" charset="0"/>
              </a:rPr>
              <a:t> (1535-1590)</a:t>
            </a:r>
            <a:endParaRPr lang="it-IT" sz="18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08F5D0A-81B3-4112-A9EC-A4B1D06152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" y="1595437"/>
            <a:ext cx="2990850" cy="296227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6B5F2D5C-DA63-4D44-A641-A7E0B53B033C}"/>
              </a:ext>
            </a:extLst>
          </p:cNvPr>
          <p:cNvSpPr txBox="1"/>
          <p:nvPr/>
        </p:nvSpPr>
        <p:spPr>
          <a:xfrm>
            <a:off x="2271712" y="314324"/>
            <a:ext cx="7024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/>
              <a:t>Example</a:t>
            </a:r>
            <a:r>
              <a:rPr lang="it-IT" sz="2800" dirty="0"/>
              <a:t> of </a:t>
            </a:r>
            <a:r>
              <a:rPr lang="it-IT" sz="2800" dirty="0" err="1"/>
              <a:t>provenance</a:t>
            </a:r>
            <a:r>
              <a:rPr lang="it-IT" sz="2800" dirty="0"/>
              <a:t>: </a:t>
            </a:r>
            <a:r>
              <a:rPr lang="it-IT" sz="2800" dirty="0" err="1"/>
              <a:t>inscriptions</a:t>
            </a:r>
            <a:r>
              <a:rPr lang="it-IT" sz="2800" dirty="0"/>
              <a:t> and </a:t>
            </a:r>
            <a:r>
              <a:rPr lang="it-IT" sz="2800" dirty="0" err="1"/>
              <a:t>manuscript</a:t>
            </a:r>
            <a:r>
              <a:rPr lang="it-IT" sz="2800" dirty="0"/>
              <a:t> notes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E8A3748-351B-40C4-8365-B90C8BE132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1743074"/>
            <a:ext cx="3352800" cy="26670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0111E19D-CA91-44AA-9F0C-652364E38328}"/>
              </a:ext>
            </a:extLst>
          </p:cNvPr>
          <p:cNvSpPr txBox="1"/>
          <p:nvPr/>
        </p:nvSpPr>
        <p:spPr>
          <a:xfrm>
            <a:off x="5124449" y="4679948"/>
            <a:ext cx="353377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7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Previously unidentified inscription from </a:t>
            </a:r>
            <a:r>
              <a:rPr lang="en-US" sz="17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Giuliano </a:t>
            </a:r>
            <a:r>
              <a:rPr lang="en-US" sz="17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Guizzelmi</a:t>
            </a:r>
            <a:r>
              <a:rPr lang="en-US" sz="17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 Prato 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Inc.5.B.8.19[2023], </a:t>
            </a:r>
            <a:r>
              <a:rPr lang="it-IT" sz="17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leaf</a:t>
            </a:r>
            <a:r>
              <a:rPr lang="it-IT" sz="17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f5 verso </a:t>
            </a:r>
            <a:r>
              <a:rPr lang="it-IT" sz="1700" b="0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5"/>
              </a:rPr>
              <a:t>https://data.cerl.org/mei/02132284</a:t>
            </a:r>
            <a:endParaRPr lang="it-IT" sz="1700" b="0" dirty="0">
              <a:effectLst/>
            </a:endParaRPr>
          </a:p>
          <a:p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jurist</a:t>
            </a:r>
            <a:r>
              <a:rPr lang="it-IT" dirty="0"/>
              <a:t> </a:t>
            </a:r>
            <a:r>
              <a:rPr lang="en-US" sz="18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(1446-1518) 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853A70C-E6DB-48C1-A79C-140174C4C87E}"/>
              </a:ext>
            </a:extLst>
          </p:cNvPr>
          <p:cNvSpPr txBox="1"/>
          <p:nvPr/>
        </p:nvSpPr>
        <p:spPr>
          <a:xfrm>
            <a:off x="8658224" y="1595437"/>
            <a:ext cx="26193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Studui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et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finiui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Ego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Julianus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Ghuzelmus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pratensis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utriusque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Juris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Doctor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minimus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 Castello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Castilionis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id est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Aretinj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Anno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Salutis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Mxdij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Die .ix. Augusti. Die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Jouis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hora .xx. Deo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Gratias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Amen. Gloria ... </a:t>
            </a:r>
            <a:r>
              <a:rPr lang="it-IT" sz="1800" b="1" i="1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laudamus</a:t>
            </a:r>
            <a:r>
              <a:rPr lang="it-IT" sz="1800" b="1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regina ... Anno 1492 mense Augusti … Amen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084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C1BBCB-D9EF-478D-A566-CADA8C387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40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Engravings in early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italian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printed books: a bibliographic tool and a cultural web portal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9D0B0D8-290D-47A1-B46D-A1A2CDADD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9149" y="3028950"/>
            <a:ext cx="10372726" cy="357187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b="0" i="0" dirty="0">
                <a:solidFill>
                  <a:srgbClr val="222222"/>
                </a:solidFill>
                <a:effectLst/>
              </a:rPr>
              <a:t>University research project financed by Sapienza 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b="0" i="0" dirty="0">
                <a:solidFill>
                  <a:srgbClr val="222222"/>
                </a:solidFill>
                <a:effectLst/>
              </a:rPr>
              <a:t>Head of the project is Maria Teresa </a:t>
            </a:r>
            <a:r>
              <a:rPr lang="en-US" sz="3000" b="0" i="0" dirty="0" err="1">
                <a:solidFill>
                  <a:srgbClr val="222222"/>
                </a:solidFill>
                <a:effectLst/>
              </a:rPr>
              <a:t>Biagetti</a:t>
            </a:r>
            <a:r>
              <a:rPr lang="en-US" sz="3000" b="0" i="0" dirty="0">
                <a:solidFill>
                  <a:srgbClr val="222222"/>
                </a:solidFill>
                <a:effectLst/>
              </a:rPr>
              <a:t>, professor at the Department of Literature and modern culture of Sapienza University, teaching Library and Information Science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it-IT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42861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CC0C39-77E1-4ABC-B5E2-9C9C92A90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illustrated</a:t>
            </a:r>
            <a:r>
              <a:rPr lang="it-IT" dirty="0"/>
              <a:t> </a:t>
            </a:r>
            <a:r>
              <a:rPr lang="it-IT" dirty="0" err="1"/>
              <a:t>editions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703FD5-A0AC-4A4B-AFC3-4C13E5F8D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Focus on </a:t>
            </a:r>
            <a:r>
              <a:rPr lang="it-IT" b="1" dirty="0" err="1"/>
              <a:t>engravings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</a:t>
            </a:r>
            <a:r>
              <a:rPr lang="it-IT" b="1" dirty="0" err="1"/>
              <a:t>illustrations</a:t>
            </a:r>
            <a:r>
              <a:rPr lang="it-IT" b="1" dirty="0"/>
              <a:t> of the texts</a:t>
            </a:r>
          </a:p>
          <a:p>
            <a:endParaRPr lang="it-IT" b="1" dirty="0"/>
          </a:p>
          <a:p>
            <a:r>
              <a:rPr lang="it-IT" dirty="0"/>
              <a:t>First step of the project: </a:t>
            </a:r>
            <a:r>
              <a:rPr lang="it-IT" dirty="0" err="1"/>
              <a:t>detailed</a:t>
            </a:r>
            <a:r>
              <a:rPr lang="it-IT" dirty="0"/>
              <a:t> census of </a:t>
            </a:r>
            <a:r>
              <a:rPr lang="it-IT" dirty="0" err="1"/>
              <a:t>illustrated</a:t>
            </a:r>
            <a:r>
              <a:rPr lang="it-IT" dirty="0"/>
              <a:t>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editions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1501 and 1830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 err="1"/>
              <a:t>Final</a:t>
            </a:r>
            <a:r>
              <a:rPr lang="it-IT" dirty="0"/>
              <a:t> goal: </a:t>
            </a:r>
            <a:r>
              <a:rPr lang="it-IT" b="1" dirty="0" err="1"/>
              <a:t>creation</a:t>
            </a:r>
            <a:r>
              <a:rPr lang="it-IT" b="1" dirty="0"/>
              <a:t> of a web </a:t>
            </a:r>
            <a:r>
              <a:rPr lang="it-IT" b="1" dirty="0" err="1"/>
              <a:t>portal</a:t>
            </a:r>
            <a:r>
              <a:rPr lang="it-IT" dirty="0"/>
              <a:t>, </a:t>
            </a:r>
            <a:r>
              <a:rPr lang="it-IT" dirty="0" err="1"/>
              <a:t>freely</a:t>
            </a:r>
            <a:r>
              <a:rPr lang="it-IT" dirty="0"/>
              <a:t> </a:t>
            </a:r>
            <a:r>
              <a:rPr lang="it-IT" dirty="0" err="1"/>
              <a:t>accessible</a:t>
            </a:r>
            <a:r>
              <a:rPr lang="it-IT" dirty="0"/>
              <a:t>, </a:t>
            </a:r>
            <a:r>
              <a:rPr lang="it-IT" dirty="0" err="1"/>
              <a:t>containing</a:t>
            </a:r>
            <a:r>
              <a:rPr lang="it-IT" dirty="0"/>
              <a:t> </a:t>
            </a:r>
            <a:r>
              <a:rPr lang="it-IT" dirty="0" err="1"/>
              <a:t>bibliographic</a:t>
            </a:r>
            <a:r>
              <a:rPr lang="it-IT" dirty="0"/>
              <a:t> data in </a:t>
            </a:r>
            <a:r>
              <a:rPr lang="it-IT" dirty="0" err="1"/>
              <a:t>linked</a:t>
            </a:r>
            <a:r>
              <a:rPr lang="it-IT" dirty="0"/>
              <a:t> open data format with </a:t>
            </a:r>
            <a:r>
              <a:rPr lang="it-IT" dirty="0" err="1"/>
              <a:t>previously</a:t>
            </a:r>
            <a:r>
              <a:rPr lang="it-IT" dirty="0"/>
              <a:t> </a:t>
            </a:r>
            <a:r>
              <a:rPr lang="it-IT" dirty="0" err="1"/>
              <a:t>digitized</a:t>
            </a:r>
            <a:r>
              <a:rPr lang="it-IT" dirty="0"/>
              <a:t> images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Technical </a:t>
            </a:r>
            <a:r>
              <a:rPr lang="it-IT" dirty="0" err="1"/>
              <a:t>descriptions</a:t>
            </a:r>
            <a:r>
              <a:rPr lang="it-IT" dirty="0"/>
              <a:t> of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engraving</a:t>
            </a:r>
            <a:r>
              <a:rPr lang="it-IT" dirty="0"/>
              <a:t> for </a:t>
            </a:r>
            <a:r>
              <a:rPr lang="it-IT" dirty="0" err="1"/>
              <a:t>every</a:t>
            </a:r>
            <a:r>
              <a:rPr lang="it-IT" dirty="0"/>
              <a:t> </a:t>
            </a:r>
            <a:r>
              <a:rPr lang="it-IT" dirty="0" err="1"/>
              <a:t>edition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484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E0059-74D2-408A-BFE0-6EA236050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Specialization degree in Archive and Library heritage (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+mn-lt"/>
              </a:rPr>
              <a:t>Scuola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 di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+mn-lt"/>
              </a:rPr>
              <a:t>Specializzazione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 in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+mn-lt"/>
              </a:rPr>
              <a:t>beni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+mn-lt"/>
              </a:rPr>
              <a:t>archivistici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 e library, Sapienza University)</a:t>
            </a:r>
            <a:endParaRPr lang="it-IT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AD87B8-8514-4C90-86DF-2F8F82DA5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567781"/>
            <a:ext cx="10515600" cy="3442494"/>
          </a:xfrm>
        </p:spPr>
        <p:txBody>
          <a:bodyPr/>
          <a:lstStyle/>
          <a:p>
            <a:r>
              <a:rPr lang="it-IT" dirty="0" err="1"/>
              <a:t>Specialization</a:t>
            </a:r>
            <a:r>
              <a:rPr lang="it-IT" dirty="0"/>
              <a:t> degree </a:t>
            </a:r>
            <a:r>
              <a:rPr lang="it-IT" dirty="0" err="1"/>
              <a:t>dissertation</a:t>
            </a:r>
            <a:r>
              <a:rPr lang="it-IT" dirty="0"/>
              <a:t> </a:t>
            </a:r>
          </a:p>
          <a:p>
            <a:r>
              <a:rPr lang="it-IT" dirty="0" err="1"/>
              <a:t>Bibliophilia</a:t>
            </a:r>
            <a:r>
              <a:rPr lang="it-IT" dirty="0"/>
              <a:t>, book </a:t>
            </a:r>
            <a:r>
              <a:rPr lang="it-IT" dirty="0" err="1"/>
              <a:t>collecting</a:t>
            </a:r>
            <a:endParaRPr lang="it-IT" dirty="0"/>
          </a:p>
          <a:p>
            <a:r>
              <a:rPr lang="it-IT" dirty="0" err="1"/>
              <a:t>Antiquarian</a:t>
            </a:r>
            <a:r>
              <a:rPr lang="it-IT" dirty="0"/>
              <a:t> book trade </a:t>
            </a:r>
          </a:p>
          <a:p>
            <a:r>
              <a:rPr lang="it-IT" dirty="0" err="1"/>
              <a:t>Specific</a:t>
            </a:r>
            <a:r>
              <a:rPr lang="it-IT" dirty="0"/>
              <a:t> focus: </a:t>
            </a:r>
            <a:r>
              <a:rPr lang="it-IT" dirty="0" err="1"/>
              <a:t>ancient</a:t>
            </a:r>
            <a:r>
              <a:rPr lang="it-IT" dirty="0"/>
              <a:t> books and </a:t>
            </a:r>
            <a:r>
              <a:rPr lang="it-IT" dirty="0" err="1"/>
              <a:t>manuscripts</a:t>
            </a:r>
            <a:r>
              <a:rPr lang="it-IT" dirty="0"/>
              <a:t> in </a:t>
            </a:r>
            <a:r>
              <a:rPr lang="it-IT" dirty="0" err="1"/>
              <a:t>auction</a:t>
            </a:r>
            <a:r>
              <a:rPr lang="it-IT" dirty="0"/>
              <a:t> </a:t>
            </a:r>
            <a:r>
              <a:rPr lang="it-IT" dirty="0" err="1"/>
              <a:t>houses</a:t>
            </a:r>
            <a:endParaRPr lang="it-IT" dirty="0"/>
          </a:p>
          <a:p>
            <a:r>
              <a:rPr lang="it-IT" dirty="0"/>
              <a:t>Interviews with Filippo Lotti, </a:t>
            </a:r>
            <a:r>
              <a:rPr lang="it-IT" dirty="0" err="1"/>
              <a:t>Managing</a:t>
            </a:r>
            <a:r>
              <a:rPr lang="it-IT" dirty="0"/>
              <a:t> Director of Sotheby’s Italia and Fabio Massimo Bertolo, </a:t>
            </a:r>
            <a:r>
              <a:rPr lang="it-IT" dirty="0" err="1"/>
              <a:t>Managing</a:t>
            </a:r>
            <a:r>
              <a:rPr lang="it-IT" dirty="0"/>
              <a:t> Director of Finarte </a:t>
            </a:r>
          </a:p>
        </p:txBody>
      </p:sp>
    </p:spTree>
    <p:extLst>
      <p:ext uri="{BB962C8B-B14F-4D97-AF65-F5344CB8AC3E}">
        <p14:creationId xmlns:p14="http://schemas.microsoft.com/office/powerpoint/2010/main" val="1421416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464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CERL Internship at CUL (2018/2019) and my new research projects between italian illustrated editions, bibliophilia and antiquarian booktrade </vt:lpstr>
      <vt:lpstr>CERL Internship and Placement Grant at Cambridge University Library September and October 2019</vt:lpstr>
      <vt:lpstr>Main tasks</vt:lpstr>
      <vt:lpstr>Presentazione standard di PowerPoint</vt:lpstr>
      <vt:lpstr>Engravings in early italian printed books: a bibliographic tool and a cultural web portal</vt:lpstr>
      <vt:lpstr>Italian illustrated editions</vt:lpstr>
      <vt:lpstr> Specialization degree in Archive and Library heritage (Scuola di Specializzazione in beni archivistici e library, Sapienza University)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Engravings in early italian printed books: a bibliographic tool and a cultural web portal</dc:title>
  <dc:creator>Marianna Morreale</dc:creator>
  <cp:lastModifiedBy>Marianna Morreale</cp:lastModifiedBy>
  <cp:revision>18</cp:revision>
  <dcterms:created xsi:type="dcterms:W3CDTF">2021-01-21T14:38:39Z</dcterms:created>
  <dcterms:modified xsi:type="dcterms:W3CDTF">2021-01-27T16:53:46Z</dcterms:modified>
</cp:coreProperties>
</file>