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623" r:id="rId2"/>
    <p:sldId id="983" r:id="rId3"/>
    <p:sldId id="272" r:id="rId4"/>
    <p:sldId id="1054" r:id="rId5"/>
    <p:sldId id="1055" r:id="rId6"/>
    <p:sldId id="1056" r:id="rId7"/>
    <p:sldId id="1072" r:id="rId8"/>
    <p:sldId id="1071" r:id="rId9"/>
    <p:sldId id="1079" r:id="rId10"/>
    <p:sldId id="1076" r:id="rId11"/>
    <p:sldId id="1085" r:id="rId12"/>
    <p:sldId id="1084" r:id="rId13"/>
    <p:sldId id="1083" r:id="rId14"/>
    <p:sldId id="1082" r:id="rId15"/>
    <p:sldId id="1080" r:id="rId16"/>
    <p:sldId id="1087" r:id="rId17"/>
    <p:sldId id="1033" r:id="rId18"/>
    <p:sldId id="1037" r:id="rId19"/>
    <p:sldId id="1035" r:id="rId20"/>
    <p:sldId id="1096" r:id="rId21"/>
    <p:sldId id="1091" r:id="rId22"/>
    <p:sldId id="1039" r:id="rId23"/>
    <p:sldId id="1097" r:id="rId24"/>
    <p:sldId id="714" r:id="rId25"/>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B5A506-B5A2-D445-19D1-71FB6EC7A6B2}" name="Gibbons, Susan" initials="GS" userId="S::susan.gibbons@yale.edu::29e9c8d9-e142-4173-845d-4c97cafa6c11" providerId="AD"/>
  <p188:author id="{BEA12CEE-323E-6F19-BEE3-529F39241AD8}" name="Sanderson, Robert" initials="SR" userId="S::robert.sanderson@yale.edu::336933c4-3b01-483e-aaae-4231c8df4c4b"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E3FC"/>
    <a:srgbClr val="323232"/>
    <a:srgbClr val="434343"/>
    <a:srgbClr val="63AAFF"/>
    <a:srgbClr val="DDFFFF"/>
    <a:srgbClr val="00FF00"/>
    <a:srgbClr val="C2FFC4"/>
    <a:srgbClr val="FFD77B"/>
    <a:srgbClr val="FFD8D3"/>
    <a:srgbClr val="E2AE8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1"/>
    <p:restoredTop sz="92940"/>
  </p:normalViewPr>
  <p:slideViewPr>
    <p:cSldViewPr snapToGrid="0">
      <p:cViewPr varScale="1">
        <p:scale>
          <a:sx n="167" d="100"/>
          <a:sy n="167" d="100"/>
        </p:scale>
        <p:origin x="200" y="16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41" d="100"/>
          <a:sy n="141" d="100"/>
        </p:scale>
        <p:origin x="14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432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129AD56C-DE47-1244-9109-AFAA1137D61B}" type="datetimeFigureOut">
              <a:rPr lang="en-US" smtClean="0"/>
              <a:t>3/21/25</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5100D435-C56C-B749-ABD8-8D10461D7E92}" type="slidenum">
              <a:rPr lang="en-US" smtClean="0"/>
              <a:t>‹#›</a:t>
            </a:fld>
            <a:endParaRPr lang="en-US"/>
          </a:p>
        </p:txBody>
      </p:sp>
    </p:spTree>
    <p:extLst>
      <p:ext uri="{BB962C8B-B14F-4D97-AF65-F5344CB8AC3E}">
        <p14:creationId xmlns:p14="http://schemas.microsoft.com/office/powerpoint/2010/main" val="11464834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100D435-C56C-B749-ABD8-8D10461D7E92}" type="slidenum">
              <a:rPr lang="en-US" smtClean="0"/>
              <a:t>1</a:t>
            </a:fld>
            <a:endParaRPr lang="en-US"/>
          </a:p>
        </p:txBody>
      </p:sp>
    </p:spTree>
    <p:extLst>
      <p:ext uri="{BB962C8B-B14F-4D97-AF65-F5344CB8AC3E}">
        <p14:creationId xmlns:p14="http://schemas.microsoft.com/office/powerpoint/2010/main" val="3027074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10</a:t>
            </a:fld>
            <a:endParaRPr lang="en-US"/>
          </a:p>
        </p:txBody>
      </p:sp>
    </p:spTree>
    <p:extLst>
      <p:ext uri="{BB962C8B-B14F-4D97-AF65-F5344CB8AC3E}">
        <p14:creationId xmlns:p14="http://schemas.microsoft.com/office/powerpoint/2010/main" val="173567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11</a:t>
            </a:fld>
            <a:endParaRPr lang="en-US"/>
          </a:p>
        </p:txBody>
      </p:sp>
    </p:spTree>
    <p:extLst>
      <p:ext uri="{BB962C8B-B14F-4D97-AF65-F5344CB8AC3E}">
        <p14:creationId xmlns:p14="http://schemas.microsoft.com/office/powerpoint/2010/main" val="2638510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12</a:t>
            </a:fld>
            <a:endParaRPr lang="en-US"/>
          </a:p>
        </p:txBody>
      </p:sp>
    </p:spTree>
    <p:extLst>
      <p:ext uri="{BB962C8B-B14F-4D97-AF65-F5344CB8AC3E}">
        <p14:creationId xmlns:p14="http://schemas.microsoft.com/office/powerpoint/2010/main" val="155262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13</a:t>
            </a:fld>
            <a:endParaRPr lang="en-US"/>
          </a:p>
        </p:txBody>
      </p:sp>
    </p:spTree>
    <p:extLst>
      <p:ext uri="{BB962C8B-B14F-4D97-AF65-F5344CB8AC3E}">
        <p14:creationId xmlns:p14="http://schemas.microsoft.com/office/powerpoint/2010/main" val="1747783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14</a:t>
            </a:fld>
            <a:endParaRPr lang="en-US"/>
          </a:p>
        </p:txBody>
      </p:sp>
    </p:spTree>
    <p:extLst>
      <p:ext uri="{BB962C8B-B14F-4D97-AF65-F5344CB8AC3E}">
        <p14:creationId xmlns:p14="http://schemas.microsoft.com/office/powerpoint/2010/main" val="1896305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15</a:t>
            </a:fld>
            <a:endParaRPr lang="en-US"/>
          </a:p>
        </p:txBody>
      </p:sp>
    </p:spTree>
    <p:extLst>
      <p:ext uri="{BB962C8B-B14F-4D97-AF65-F5344CB8AC3E}">
        <p14:creationId xmlns:p14="http://schemas.microsoft.com/office/powerpoint/2010/main" val="3668579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pPr>
            <a:endParaRPr lang="en-US" sz="1100" dirty="0">
              <a:latin typeface="Arial"/>
              <a:cs typeface="Arial"/>
            </a:endParaRPr>
          </a:p>
        </p:txBody>
      </p:sp>
      <p:sp>
        <p:nvSpPr>
          <p:cNvPr id="4" name="Slide Number Placeholder 3"/>
          <p:cNvSpPr>
            <a:spLocks noGrp="1"/>
          </p:cNvSpPr>
          <p:nvPr>
            <p:ph type="sldNum" sz="quarter" idx="5"/>
          </p:nvPr>
        </p:nvSpPr>
        <p:spPr/>
        <p:txBody>
          <a:bodyPr/>
          <a:lstStyle/>
          <a:p>
            <a:fld id="{5100D435-C56C-B749-ABD8-8D10461D7E92}" type="slidenum">
              <a:rPr lang="en-US" smtClean="0"/>
              <a:t>16</a:t>
            </a:fld>
            <a:endParaRPr lang="en-US"/>
          </a:p>
        </p:txBody>
      </p:sp>
    </p:spTree>
    <p:extLst>
      <p:ext uri="{BB962C8B-B14F-4D97-AF65-F5344CB8AC3E}">
        <p14:creationId xmlns:p14="http://schemas.microsoft.com/office/powerpoint/2010/main" val="2072432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pPr>
            <a:r>
              <a:rPr lang="en-US" sz="1100" dirty="0">
                <a:latin typeface="Arial"/>
                <a:cs typeface="Arial"/>
              </a:rPr>
              <a:t>Prepare students by helping reveal the broader connections and context of the world they’re entering, through the collections</a:t>
            </a:r>
          </a:p>
        </p:txBody>
      </p:sp>
      <p:sp>
        <p:nvSpPr>
          <p:cNvPr id="4" name="Slide Number Placeholder 3"/>
          <p:cNvSpPr>
            <a:spLocks noGrp="1"/>
          </p:cNvSpPr>
          <p:nvPr>
            <p:ph type="sldNum" sz="quarter" idx="5"/>
          </p:nvPr>
        </p:nvSpPr>
        <p:spPr/>
        <p:txBody>
          <a:bodyPr/>
          <a:lstStyle/>
          <a:p>
            <a:fld id="{5100D435-C56C-B749-ABD8-8D10461D7E92}" type="slidenum">
              <a:rPr lang="en-US" smtClean="0"/>
              <a:t>17</a:t>
            </a:fld>
            <a:endParaRPr lang="en-US"/>
          </a:p>
        </p:txBody>
      </p:sp>
    </p:spTree>
    <p:extLst>
      <p:ext uri="{BB962C8B-B14F-4D97-AF65-F5344CB8AC3E}">
        <p14:creationId xmlns:p14="http://schemas.microsoft.com/office/powerpoint/2010/main" val="430106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5-10 minutes here</a:t>
            </a:r>
          </a:p>
        </p:txBody>
      </p:sp>
      <p:sp>
        <p:nvSpPr>
          <p:cNvPr id="4" name="Slide Number Placeholder 3"/>
          <p:cNvSpPr>
            <a:spLocks noGrp="1"/>
          </p:cNvSpPr>
          <p:nvPr>
            <p:ph type="sldNum" sz="quarter" idx="5"/>
          </p:nvPr>
        </p:nvSpPr>
        <p:spPr/>
        <p:txBody>
          <a:bodyPr/>
          <a:lstStyle/>
          <a:p>
            <a:fld id="{5100D435-C56C-B749-ABD8-8D10461D7E92}" type="slidenum">
              <a:rPr lang="en-US" smtClean="0"/>
              <a:t>18</a:t>
            </a:fld>
            <a:endParaRPr lang="en-US"/>
          </a:p>
        </p:txBody>
      </p:sp>
    </p:spTree>
    <p:extLst>
      <p:ext uri="{BB962C8B-B14F-4D97-AF65-F5344CB8AC3E}">
        <p14:creationId xmlns:p14="http://schemas.microsoft.com/office/powerpoint/2010/main" val="3239860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100D435-C56C-B749-ABD8-8D10461D7E92}" type="slidenum">
              <a:rPr lang="en-US" smtClean="0"/>
              <a:t>19</a:t>
            </a:fld>
            <a:endParaRPr lang="en-US"/>
          </a:p>
        </p:txBody>
      </p:sp>
    </p:spTree>
    <p:extLst>
      <p:ext uri="{BB962C8B-B14F-4D97-AF65-F5344CB8AC3E}">
        <p14:creationId xmlns:p14="http://schemas.microsoft.com/office/powerpoint/2010/main" val="164913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2</a:t>
            </a:fld>
            <a:endParaRPr lang="en-US"/>
          </a:p>
        </p:txBody>
      </p:sp>
    </p:spTree>
    <p:extLst>
      <p:ext uri="{BB962C8B-B14F-4D97-AF65-F5344CB8AC3E}">
        <p14:creationId xmlns:p14="http://schemas.microsoft.com/office/powerpoint/2010/main" val="359387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100D435-C56C-B749-ABD8-8D10461D7E92}" type="slidenum">
              <a:rPr lang="en-US" smtClean="0"/>
              <a:t>20</a:t>
            </a:fld>
            <a:endParaRPr lang="en-US"/>
          </a:p>
        </p:txBody>
      </p:sp>
    </p:spTree>
    <p:extLst>
      <p:ext uri="{BB962C8B-B14F-4D97-AF65-F5344CB8AC3E}">
        <p14:creationId xmlns:p14="http://schemas.microsoft.com/office/powerpoint/2010/main" val="3474097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100D435-C56C-B749-ABD8-8D10461D7E92}" type="slidenum">
              <a:rPr lang="en-US" smtClean="0"/>
              <a:t>21</a:t>
            </a:fld>
            <a:endParaRPr lang="en-US"/>
          </a:p>
        </p:txBody>
      </p:sp>
    </p:spTree>
    <p:extLst>
      <p:ext uri="{BB962C8B-B14F-4D97-AF65-F5344CB8AC3E}">
        <p14:creationId xmlns:p14="http://schemas.microsoft.com/office/powerpoint/2010/main" val="4007431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100D435-C56C-B749-ABD8-8D10461D7E92}" type="slidenum">
              <a:rPr lang="en-US" smtClean="0"/>
              <a:t>22</a:t>
            </a:fld>
            <a:endParaRPr lang="en-US"/>
          </a:p>
        </p:txBody>
      </p:sp>
    </p:spTree>
    <p:extLst>
      <p:ext uri="{BB962C8B-B14F-4D97-AF65-F5344CB8AC3E}">
        <p14:creationId xmlns:p14="http://schemas.microsoft.com/office/powerpoint/2010/main" val="3322096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100D435-C56C-B749-ABD8-8D10461D7E92}" type="slidenum">
              <a:rPr lang="en-US" smtClean="0"/>
              <a:t>23</a:t>
            </a:fld>
            <a:endParaRPr lang="en-US"/>
          </a:p>
        </p:txBody>
      </p:sp>
    </p:spTree>
    <p:extLst>
      <p:ext uri="{BB962C8B-B14F-4D97-AF65-F5344CB8AC3E}">
        <p14:creationId xmlns:p14="http://schemas.microsoft.com/office/powerpoint/2010/main" val="2053603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0D435-C56C-B749-ABD8-8D10461D7E92}" type="slidenum">
              <a:rPr lang="en-US" smtClean="0"/>
              <a:t>24</a:t>
            </a:fld>
            <a:endParaRPr lang="en-US"/>
          </a:p>
        </p:txBody>
      </p:sp>
    </p:spTree>
    <p:extLst>
      <p:ext uri="{BB962C8B-B14F-4D97-AF65-F5344CB8AC3E}">
        <p14:creationId xmlns:p14="http://schemas.microsoft.com/office/powerpoint/2010/main" val="923916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We need to start with that recognition that everything is connected. </a:t>
            </a:r>
          </a:p>
          <a:p>
            <a:pPr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Fish in the Peabody found by Benjamin Silliman, a science professor who wrote to George Peabody, the letter now in the Archives, and was married to Harriett Trumbull, picture from the Gallery, who was the daughter of the governor and niece of the artist John Trumbull, who painted this work in the YCBA with his teacher, Benjamin West.</a:t>
            </a:r>
          </a:p>
          <a:p>
            <a:pPr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Also CMI, CAC, IPCH, PMC</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02EB16-6D5D-8E40-B22F-E2697735C783}" type="slidenum">
              <a:rPr lang="en-US" smtClean="0"/>
              <a:t>3</a:t>
            </a:fld>
            <a:endParaRPr lang="en-US"/>
          </a:p>
        </p:txBody>
      </p:sp>
    </p:spTree>
    <p:extLst>
      <p:ext uri="{BB962C8B-B14F-4D97-AF65-F5344CB8AC3E}">
        <p14:creationId xmlns:p14="http://schemas.microsoft.com/office/powerpoint/2010/main" val="1133652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4</a:t>
            </a:fld>
            <a:endParaRPr lang="en-US"/>
          </a:p>
        </p:txBody>
      </p:sp>
    </p:spTree>
    <p:extLst>
      <p:ext uri="{BB962C8B-B14F-4D97-AF65-F5344CB8AC3E}">
        <p14:creationId xmlns:p14="http://schemas.microsoft.com/office/powerpoint/2010/main" val="196555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5</a:t>
            </a:fld>
            <a:endParaRPr lang="en-US"/>
          </a:p>
        </p:txBody>
      </p:sp>
    </p:spTree>
    <p:extLst>
      <p:ext uri="{BB962C8B-B14F-4D97-AF65-F5344CB8AC3E}">
        <p14:creationId xmlns:p14="http://schemas.microsoft.com/office/powerpoint/2010/main" val="3335425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6</a:t>
            </a:fld>
            <a:endParaRPr lang="en-US"/>
          </a:p>
        </p:txBody>
      </p:sp>
    </p:spTree>
    <p:extLst>
      <p:ext uri="{BB962C8B-B14F-4D97-AF65-F5344CB8AC3E}">
        <p14:creationId xmlns:p14="http://schemas.microsoft.com/office/powerpoint/2010/main" val="4125123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7</a:t>
            </a:fld>
            <a:endParaRPr lang="en-US"/>
          </a:p>
        </p:txBody>
      </p:sp>
    </p:spTree>
    <p:extLst>
      <p:ext uri="{BB962C8B-B14F-4D97-AF65-F5344CB8AC3E}">
        <p14:creationId xmlns:p14="http://schemas.microsoft.com/office/powerpoint/2010/main" val="350775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Hardest part of conceptual modeling – the empty whiteboard!</a:t>
            </a:r>
          </a:p>
        </p:txBody>
      </p:sp>
      <p:sp>
        <p:nvSpPr>
          <p:cNvPr id="4" name="Slide Number Placeholder 3"/>
          <p:cNvSpPr>
            <a:spLocks noGrp="1"/>
          </p:cNvSpPr>
          <p:nvPr>
            <p:ph type="sldNum" sz="quarter" idx="5"/>
          </p:nvPr>
        </p:nvSpPr>
        <p:spPr/>
        <p:txBody>
          <a:bodyPr/>
          <a:lstStyle/>
          <a:p>
            <a:fld id="{5100D435-C56C-B749-ABD8-8D10461D7E92}" type="slidenum">
              <a:rPr lang="en-US" smtClean="0"/>
              <a:t>8</a:t>
            </a:fld>
            <a:endParaRPr lang="en-US"/>
          </a:p>
        </p:txBody>
      </p:sp>
    </p:spTree>
    <p:extLst>
      <p:ext uri="{BB962C8B-B14F-4D97-AF65-F5344CB8AC3E}">
        <p14:creationId xmlns:p14="http://schemas.microsoft.com/office/powerpoint/2010/main" val="1876255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9</a:t>
            </a:fld>
            <a:endParaRPr lang="en-US"/>
          </a:p>
        </p:txBody>
      </p:sp>
    </p:spTree>
    <p:extLst>
      <p:ext uri="{BB962C8B-B14F-4D97-AF65-F5344CB8AC3E}">
        <p14:creationId xmlns:p14="http://schemas.microsoft.com/office/powerpoint/2010/main" val="4113096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p:spPr>
        <p:txBody>
          <a:bodyPr/>
          <a:lstStyle>
            <a:lvl1pPr marL="257175" indent="-257175">
              <a:buFont typeface="Arial" charset="0"/>
              <a:buChar char="•"/>
              <a:defRPr/>
            </a:lvl1pPr>
            <a:lvl2pPr marL="557213" indent="-214313">
              <a:buFont typeface="Arial" charset="0"/>
              <a:buChar char="•"/>
              <a:defRPr sz="2400"/>
            </a:lvl2pPr>
            <a:lvl3pPr marL="857250" indent="-171450">
              <a:buFont typeface="Arial" charset="0"/>
              <a:buChar char="•"/>
              <a:defRPr sz="2400"/>
            </a:lvl3pPr>
            <a:lvl4pPr marL="1200150" indent="-171450">
              <a:buFont typeface="Arial" charset="0"/>
              <a:buChar char="•"/>
              <a:defRPr sz="2400"/>
            </a:lvl4pPr>
            <a:lvl5pPr marL="1543050" indent="-171450">
              <a:buFont typeface="Arial"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411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AD05-BF66-ADD5-0D6E-DC564A24D0D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0396C3A-A081-336D-9D2F-57B8DFD1AA5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38D636D-4AE1-1D24-7E4F-36DFFBABB7E9}"/>
              </a:ext>
            </a:extLst>
          </p:cNvPr>
          <p:cNvSpPr>
            <a:spLocks noGrp="1"/>
          </p:cNvSpPr>
          <p:nvPr>
            <p:ph type="dt" sz="half" idx="10"/>
          </p:nvPr>
        </p:nvSpPr>
        <p:spPr/>
        <p:txBody>
          <a:bodyPr/>
          <a:lstStyle/>
          <a:p>
            <a:fld id="{C998FA43-26BC-47F2-98AC-E32E3C15F022}" type="datetimeFigureOut">
              <a:rPr lang="en-US" smtClean="0"/>
              <a:t>3/21/25</a:t>
            </a:fld>
            <a:endParaRPr lang="en-US"/>
          </a:p>
        </p:txBody>
      </p:sp>
      <p:sp>
        <p:nvSpPr>
          <p:cNvPr id="5" name="Footer Placeholder 4">
            <a:extLst>
              <a:ext uri="{FF2B5EF4-FFF2-40B4-BE49-F238E27FC236}">
                <a16:creationId xmlns:a16="http://schemas.microsoft.com/office/drawing/2014/main" id="{2C794D5E-92AC-DB04-D9EF-232EA3E13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99D85-D71D-0A48-1BA0-B827B1A0EDC7}"/>
              </a:ext>
            </a:extLst>
          </p:cNvPr>
          <p:cNvSpPr>
            <a:spLocks noGrp="1"/>
          </p:cNvSpPr>
          <p:nvPr>
            <p:ph type="sldNum" sz="quarter" idx="12"/>
          </p:nvPr>
        </p:nvSpPr>
        <p:spPr/>
        <p:txBody>
          <a:bodyPr/>
          <a:lstStyle/>
          <a:p>
            <a:fld id="{D26CA30E-48B3-415F-AE98-7856732DEBDC}" type="slidenum">
              <a:rPr lang="en-US" smtClean="0"/>
              <a:t>‹#›</a:t>
            </a:fld>
            <a:endParaRPr lang="en-US"/>
          </a:p>
        </p:txBody>
      </p:sp>
    </p:spTree>
    <p:extLst>
      <p:ext uri="{BB962C8B-B14F-4D97-AF65-F5344CB8AC3E}">
        <p14:creationId xmlns:p14="http://schemas.microsoft.com/office/powerpoint/2010/main" val="12526378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9355" y="0"/>
            <a:ext cx="9144000" cy="5150757"/>
          </a:xfrm>
          <a:prstGeom prst="rect">
            <a:avLst/>
          </a:prstGeom>
          <a:solidFill>
            <a:srgbClr val="0035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3CB8F3-69E2-C340-8341-0BE874F44027}"/>
              </a:ext>
            </a:extLst>
          </p:cNvPr>
          <p:cNvSpPr/>
          <p:nvPr userDrawn="1"/>
        </p:nvSpPr>
        <p:spPr>
          <a:xfrm>
            <a:off x="1050851" y="1721"/>
            <a:ext cx="8092036" cy="5143500"/>
          </a:xfrm>
          <a:prstGeom prst="rect">
            <a:avLst/>
          </a:prstGeom>
          <a:solidFill>
            <a:srgbClr val="4A4A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20462" y="56146"/>
            <a:ext cx="7878556" cy="8031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8324" y="929148"/>
            <a:ext cx="7870694" cy="3707588"/>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by.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9479" y="4739752"/>
            <a:ext cx="859539" cy="300732"/>
          </a:xfrm>
          <a:prstGeom prst="rect">
            <a:avLst/>
          </a:prstGeom>
        </p:spPr>
      </p:pic>
      <p:sp>
        <p:nvSpPr>
          <p:cNvPr id="11" name="TextBox 10"/>
          <p:cNvSpPr txBox="1"/>
          <p:nvPr userDrawn="1"/>
        </p:nvSpPr>
        <p:spPr>
          <a:xfrm rot="16200000">
            <a:off x="-1507214" y="1539775"/>
            <a:ext cx="4033661" cy="954107"/>
          </a:xfrm>
          <a:prstGeom prst="rect">
            <a:avLst/>
          </a:prstGeom>
          <a:noFill/>
        </p:spPr>
        <p:txBody>
          <a:bodyPr wrap="square" rtlCol="0">
            <a:spAutoFit/>
          </a:bodyPr>
          <a:lstStyle/>
          <a:p>
            <a:pPr algn="ctr"/>
            <a:r>
              <a:rPr lang="en-US" sz="2800" b="0" i="0" dirty="0">
                <a:solidFill>
                  <a:schemeClr val="bg1"/>
                </a:solidFill>
                <a:latin typeface="+mj-lt"/>
                <a:ea typeface="Arial" charset="0"/>
                <a:cs typeface="Arial" charset="0"/>
              </a:rPr>
              <a:t> LUX: Cross-Collection Discovery</a:t>
            </a:r>
          </a:p>
        </p:txBody>
      </p:sp>
      <p:pic>
        <p:nvPicPr>
          <p:cNvPr id="23" name="Picture 22">
            <a:extLst>
              <a:ext uri="{FF2B5EF4-FFF2-40B4-BE49-F238E27FC236}">
                <a16:creationId xmlns:a16="http://schemas.microsoft.com/office/drawing/2014/main" id="{0D106289-32C8-8845-9C39-22BD9B5E2814}"/>
              </a:ext>
            </a:extLst>
          </p:cNvPr>
          <p:cNvPicPr>
            <a:picLocks noChangeAspect="1"/>
          </p:cNvPicPr>
          <p:nvPr userDrawn="1"/>
        </p:nvPicPr>
        <p:blipFill>
          <a:blip r:embed="rId5"/>
          <a:stretch>
            <a:fillRect/>
          </a:stretch>
        </p:blipFill>
        <p:spPr>
          <a:xfrm>
            <a:off x="144982" y="4460376"/>
            <a:ext cx="762000" cy="762000"/>
          </a:xfrm>
          <a:prstGeom prst="rect">
            <a:avLst/>
          </a:prstGeom>
        </p:spPr>
      </p:pic>
      <p:sp>
        <p:nvSpPr>
          <p:cNvPr id="15" name="TextBox 14">
            <a:extLst>
              <a:ext uri="{FF2B5EF4-FFF2-40B4-BE49-F238E27FC236}">
                <a16:creationId xmlns:a16="http://schemas.microsoft.com/office/drawing/2014/main" id="{7AB1A5F0-F84F-4A4B-AE1E-8BC70144A0E9}"/>
              </a:ext>
            </a:extLst>
          </p:cNvPr>
          <p:cNvSpPr txBox="1"/>
          <p:nvPr userDrawn="1"/>
        </p:nvSpPr>
        <p:spPr>
          <a:xfrm>
            <a:off x="37440" y="4033660"/>
            <a:ext cx="992275" cy="646331"/>
          </a:xfrm>
          <a:prstGeom prst="rect">
            <a:avLst/>
          </a:prstGeom>
          <a:noFill/>
        </p:spPr>
        <p:txBody>
          <a:bodyPr wrap="square" rtlCol="0">
            <a:spAutoFit/>
          </a:bodyPr>
          <a:lstStyle/>
          <a:p>
            <a:pPr algn="ctr"/>
            <a:r>
              <a:rPr lang="en-US" sz="1200" b="1" i="1" err="1">
                <a:solidFill>
                  <a:schemeClr val="bg1"/>
                </a:solidFill>
                <a:latin typeface="Calibri Light" charset="0"/>
                <a:ea typeface="Calibri Light" charset="0"/>
                <a:cs typeface="Calibri Light" charset="0"/>
              </a:rPr>
              <a:t>robert</a:t>
            </a:r>
            <a:r>
              <a:rPr lang="en-US" sz="1200" b="1" i="1">
                <a:solidFill>
                  <a:schemeClr val="bg1"/>
                </a:solidFill>
                <a:latin typeface="Calibri Light" charset="0"/>
                <a:ea typeface="Calibri Light" charset="0"/>
                <a:cs typeface="Calibri Light" charset="0"/>
              </a:rPr>
              <a:t>.</a:t>
            </a:r>
            <a:br>
              <a:rPr lang="en-US" sz="1200" b="1" i="1">
                <a:solidFill>
                  <a:schemeClr val="bg1"/>
                </a:solidFill>
                <a:latin typeface="Calibri Light" charset="0"/>
                <a:ea typeface="Calibri Light" charset="0"/>
                <a:cs typeface="Calibri Light" charset="0"/>
              </a:rPr>
            </a:br>
            <a:r>
              <a:rPr lang="en-US" sz="1200" b="1" i="1" err="1">
                <a:solidFill>
                  <a:schemeClr val="bg1"/>
                </a:solidFill>
                <a:latin typeface="Calibri Light" charset="0"/>
                <a:ea typeface="Calibri Light" charset="0"/>
                <a:cs typeface="Calibri Light" charset="0"/>
              </a:rPr>
              <a:t>sanderson</a:t>
            </a:r>
            <a:br>
              <a:rPr lang="en-US" sz="1200" b="1" i="1">
                <a:solidFill>
                  <a:schemeClr val="bg1"/>
                </a:solidFill>
                <a:latin typeface="Calibri Light" charset="0"/>
                <a:ea typeface="Calibri Light" charset="0"/>
                <a:cs typeface="Calibri Light" charset="0"/>
              </a:rPr>
            </a:br>
            <a:r>
              <a:rPr lang="en-US" sz="1200" b="1" i="1">
                <a:solidFill>
                  <a:schemeClr val="bg1"/>
                </a:solidFill>
                <a:latin typeface="Calibri Light" charset="0"/>
                <a:ea typeface="Calibri Light" charset="0"/>
                <a:cs typeface="Calibri Light" charset="0"/>
              </a:rPr>
              <a:t>@</a:t>
            </a:r>
            <a:r>
              <a:rPr lang="en-US" sz="1200" b="1" i="1" err="1">
                <a:solidFill>
                  <a:schemeClr val="bg1"/>
                </a:solidFill>
                <a:latin typeface="Calibri Light" charset="0"/>
                <a:ea typeface="Calibri Light" charset="0"/>
                <a:cs typeface="Calibri Light" charset="0"/>
              </a:rPr>
              <a:t>yale.edu</a:t>
            </a:r>
            <a:endParaRPr lang="en-US" sz="1200" b="1" i="1">
              <a:solidFill>
                <a:schemeClr val="bg1"/>
              </a:solidFill>
              <a:latin typeface="Calibri Light" charset="0"/>
              <a:ea typeface="Calibri Light" charset="0"/>
              <a:cs typeface="Calibri Light" charset="0"/>
            </a:endParaRPr>
          </a:p>
        </p:txBody>
      </p:sp>
    </p:spTree>
    <p:extLst>
      <p:ext uri="{BB962C8B-B14F-4D97-AF65-F5344CB8AC3E}">
        <p14:creationId xmlns:p14="http://schemas.microsoft.com/office/powerpoint/2010/main" val="4220325358"/>
      </p:ext>
    </p:extLst>
  </p:cSld>
  <p:clrMap bg1="lt1" tx1="dk1" bg2="lt2" tx2="dk2" accent1="accent1" accent2="accent2" accent3="accent3" accent4="accent4" accent5="accent5" accent6="accent6" hlink="hlink" folHlink="folHlink"/>
  <p:sldLayoutIdLst>
    <p:sldLayoutId id="2147483650" r:id="rId1"/>
    <p:sldLayoutId id="2147483651" r:id="rId2"/>
  </p:sldLayoutIdLst>
  <p:txStyles>
    <p:titleStyle>
      <a:lvl1pPr algn="ctr" defTabSz="342900" rtl="0" eaLnBrk="1" latinLnBrk="0" hangingPunct="1">
        <a:spcBef>
          <a:spcPct val="0"/>
        </a:spcBef>
        <a:buNone/>
        <a:defRPr sz="3300" b="0" i="0" kern="1200">
          <a:solidFill>
            <a:schemeClr val="bg1"/>
          </a:solidFill>
          <a:latin typeface="YaleNew" panose="02000602050000020003" pitchFamily="2" charset="77"/>
          <a:ea typeface="+mj-ea"/>
          <a:cs typeface="+mj-cs"/>
        </a:defRPr>
      </a:lvl1pPr>
    </p:titleStyle>
    <p:bodyStyle>
      <a:lvl1pPr marL="257175" indent="-257175" algn="l" defTabSz="342900" rtl="0" eaLnBrk="1" latinLnBrk="0" hangingPunct="1">
        <a:spcBef>
          <a:spcPct val="20000"/>
        </a:spcBef>
        <a:buFont typeface="Arial" charset="0"/>
        <a:buChar char="•"/>
        <a:defRPr sz="2400" kern="1200">
          <a:solidFill>
            <a:schemeClr val="bg1"/>
          </a:solidFill>
          <a:latin typeface="+mn-lt"/>
          <a:ea typeface="+mn-ea"/>
          <a:cs typeface="+mn-cs"/>
        </a:defRPr>
      </a:lvl1pPr>
      <a:lvl2pPr marL="557213" indent="-214313" algn="l" defTabSz="342900" rtl="0" eaLnBrk="1" latinLnBrk="0" hangingPunct="1">
        <a:spcBef>
          <a:spcPct val="20000"/>
        </a:spcBef>
        <a:buFont typeface="Arial" charset="0"/>
        <a:buChar char="•"/>
        <a:defRPr sz="2400" kern="1200">
          <a:solidFill>
            <a:schemeClr val="bg1"/>
          </a:solidFill>
          <a:latin typeface="+mn-lt"/>
          <a:ea typeface="+mn-ea"/>
          <a:cs typeface="+mn-cs"/>
        </a:defRPr>
      </a:lvl2pPr>
      <a:lvl3pPr marL="8572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3pPr>
      <a:lvl4pPr marL="12001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4pPr>
      <a:lvl5pPr marL="15430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16.svg"/><Relationship Id="rId4" Type="http://schemas.openxmlformats.org/officeDocument/2006/relationships/image" Target="../media/image18.sv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15.png"/><Relationship Id="rId5" Type="http://schemas.openxmlformats.org/officeDocument/2006/relationships/image" Target="../media/image23.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16.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15.png"/><Relationship Id="rId5" Type="http://schemas.openxmlformats.org/officeDocument/2006/relationships/image" Target="../media/image23.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16.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15.png"/><Relationship Id="rId5" Type="http://schemas.openxmlformats.org/officeDocument/2006/relationships/image" Target="../media/image23.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 Id="rId1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8.svg"/><Relationship Id="rId2" Type="http://schemas.openxmlformats.org/officeDocument/2006/relationships/notesSlide" Target="../notesSlides/notesSlide15.xml"/><Relationship Id="rId16" Type="http://schemas.openxmlformats.org/officeDocument/2006/relationships/image" Target="../media/image16.svg"/><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15.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 Id="rId1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lux.collections.yale.ed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91ADAC-BA1B-5428-5E8B-061EC8CB4ADA}"/>
              </a:ext>
            </a:extLst>
          </p:cNvPr>
          <p:cNvSpPr/>
          <p:nvPr/>
        </p:nvSpPr>
        <p:spPr>
          <a:xfrm>
            <a:off x="1100569" y="521777"/>
            <a:ext cx="7965344" cy="2646878"/>
          </a:xfrm>
          <a:prstGeom prst="rect">
            <a:avLst/>
          </a:prstGeom>
        </p:spPr>
        <p:txBody>
          <a:bodyPr wrap="square">
            <a:spAutoFit/>
          </a:bodyPr>
          <a:lstStyle/>
          <a:p>
            <a:pPr algn="ctr"/>
            <a:r>
              <a:rPr lang="en-US" sz="4400" dirty="0">
                <a:solidFill>
                  <a:srgbClr val="0AE3FC"/>
                </a:solidFill>
                <a:latin typeface="YaleNew" panose="02000602050000020003" pitchFamily="2" charset="77"/>
              </a:rPr>
              <a:t>LUX: Cross-Collection</a:t>
            </a:r>
            <a:br>
              <a:rPr lang="en-US" sz="4400" dirty="0">
                <a:solidFill>
                  <a:srgbClr val="0AE3FC"/>
                </a:solidFill>
                <a:latin typeface="YaleNew" panose="02000602050000020003" pitchFamily="2" charset="77"/>
              </a:rPr>
            </a:br>
            <a:r>
              <a:rPr lang="en-US" sz="4400" dirty="0">
                <a:solidFill>
                  <a:srgbClr val="0AE3FC"/>
                </a:solidFill>
                <a:latin typeface="YaleNew" panose="02000602050000020003" pitchFamily="2" charset="77"/>
              </a:rPr>
              <a:t>Discovery at Yale</a:t>
            </a:r>
          </a:p>
          <a:p>
            <a:pPr algn="ctr"/>
            <a:br>
              <a:rPr lang="en-US" sz="2400" dirty="0">
                <a:solidFill>
                  <a:schemeClr val="bg1"/>
                </a:solidFill>
                <a:latin typeface="YaleNew" panose="02000602050000020003" pitchFamily="2" charset="77"/>
              </a:rPr>
            </a:br>
            <a:r>
              <a:rPr lang="en-US" sz="1200" dirty="0">
                <a:solidFill>
                  <a:schemeClr val="bg1"/>
                </a:solidFill>
                <a:latin typeface="YaleNew" panose="02000602050000020003" pitchFamily="2" charset="77"/>
              </a:rPr>
              <a:t> </a:t>
            </a:r>
            <a:endParaRPr lang="en-US" sz="2400" dirty="0">
              <a:solidFill>
                <a:schemeClr val="bg1"/>
              </a:solidFill>
              <a:latin typeface="YaleNew" panose="02000602050000020003" pitchFamily="2" charset="77"/>
            </a:endParaRPr>
          </a:p>
          <a:p>
            <a:pPr algn="ctr"/>
            <a:r>
              <a:rPr lang="en-US" sz="3200" dirty="0">
                <a:solidFill>
                  <a:schemeClr val="bg1"/>
                </a:solidFill>
                <a:latin typeface="YaleNew" panose="02000602050000020003" pitchFamily="2" charset="77"/>
              </a:rPr>
              <a:t>https://</a:t>
            </a:r>
            <a:r>
              <a:rPr lang="en-US" sz="3200" dirty="0" err="1">
                <a:solidFill>
                  <a:schemeClr val="bg1"/>
                </a:solidFill>
                <a:latin typeface="YaleNew" panose="02000602050000020003" pitchFamily="2" charset="77"/>
              </a:rPr>
              <a:t>lux.collections.yale.edu</a:t>
            </a:r>
            <a:r>
              <a:rPr lang="en-US" sz="3200" dirty="0">
                <a:solidFill>
                  <a:schemeClr val="bg1"/>
                </a:solidFill>
                <a:latin typeface="YaleNew" panose="02000602050000020003" pitchFamily="2" charset="77"/>
              </a:rPr>
              <a:t>/</a:t>
            </a:r>
            <a:br>
              <a:rPr lang="en-US" sz="2800" dirty="0">
                <a:solidFill>
                  <a:schemeClr val="bg1"/>
                </a:solidFill>
                <a:latin typeface="YaleNew" panose="02000602050000020003" pitchFamily="2" charset="77"/>
              </a:rPr>
            </a:br>
            <a:r>
              <a:rPr lang="en-US" sz="1000" dirty="0">
                <a:solidFill>
                  <a:schemeClr val="bg1"/>
                </a:solidFill>
                <a:latin typeface="YaleNew" panose="02000602050000020003" pitchFamily="2" charset="77"/>
              </a:rPr>
              <a:t> </a:t>
            </a:r>
            <a:endParaRPr lang="en-US" sz="2800" dirty="0">
              <a:solidFill>
                <a:schemeClr val="bg1"/>
              </a:solidFill>
              <a:latin typeface="YaleNew" panose="02000602050000020003" pitchFamily="2" charset="77"/>
            </a:endParaRPr>
          </a:p>
        </p:txBody>
      </p:sp>
      <p:sp>
        <p:nvSpPr>
          <p:cNvPr id="4" name="TextBox 3">
            <a:extLst>
              <a:ext uri="{FF2B5EF4-FFF2-40B4-BE49-F238E27FC236}">
                <a16:creationId xmlns:a16="http://schemas.microsoft.com/office/drawing/2014/main" id="{301208CA-9E80-DDD1-4335-1D9230FD5CA8}"/>
              </a:ext>
            </a:extLst>
          </p:cNvPr>
          <p:cNvSpPr txBox="1"/>
          <p:nvPr/>
        </p:nvSpPr>
        <p:spPr>
          <a:xfrm>
            <a:off x="1040570" y="3331070"/>
            <a:ext cx="8103430" cy="1631216"/>
          </a:xfrm>
          <a:prstGeom prst="rect">
            <a:avLst/>
          </a:prstGeom>
          <a:noFill/>
        </p:spPr>
        <p:txBody>
          <a:bodyPr wrap="square" rtlCol="0">
            <a:spAutoFit/>
          </a:bodyPr>
          <a:lstStyle/>
          <a:p>
            <a:pPr algn="ctr"/>
            <a:r>
              <a:rPr lang="en-US" sz="2800" dirty="0">
                <a:solidFill>
                  <a:schemeClr val="bg1"/>
                </a:solidFill>
                <a:latin typeface="YaleNew" panose="02000602050000020003" pitchFamily="2" charset="77"/>
              </a:rPr>
              <a:t>Robert Sanderson</a:t>
            </a:r>
          </a:p>
          <a:p>
            <a:pPr algn="ctr"/>
            <a:r>
              <a:rPr lang="en-US" dirty="0">
                <a:solidFill>
                  <a:schemeClr val="bg1"/>
                </a:solidFill>
                <a:latin typeface="YaleNew" panose="02000602050000020003" pitchFamily="2" charset="77"/>
              </a:rPr>
              <a:t>Senior Director for Digital Cultural Heritage</a:t>
            </a:r>
          </a:p>
          <a:p>
            <a:pPr algn="ctr"/>
            <a:endParaRPr lang="en-US" dirty="0">
              <a:solidFill>
                <a:schemeClr val="bg1"/>
              </a:solidFill>
              <a:latin typeface="YaleNew" panose="02000602050000020003" pitchFamily="2" charset="77"/>
            </a:endParaRPr>
          </a:p>
          <a:p>
            <a:pPr algn="ctr"/>
            <a:r>
              <a:rPr lang="en-US" dirty="0">
                <a:solidFill>
                  <a:schemeClr val="bg1"/>
                </a:solidFill>
                <a:latin typeface="YaleNew" panose="02000602050000020003" pitchFamily="2" charset="77"/>
              </a:rPr>
              <a:t>CERL Seminar for Cross-Collection Search</a:t>
            </a:r>
          </a:p>
          <a:p>
            <a:pPr algn="ctr"/>
            <a:r>
              <a:rPr lang="en-US" dirty="0">
                <a:solidFill>
                  <a:schemeClr val="bg1"/>
                </a:solidFill>
                <a:latin typeface="YaleNew" panose="02000602050000020003" pitchFamily="2" charset="77"/>
              </a:rPr>
              <a:t>National </a:t>
            </a:r>
            <a:r>
              <a:rPr lang="en-US" dirty="0" err="1">
                <a:solidFill>
                  <a:schemeClr val="bg1"/>
                </a:solidFill>
                <a:latin typeface="YaleNew" panose="02000602050000020003" pitchFamily="2" charset="77"/>
              </a:rPr>
              <a:t>Széchényi</a:t>
            </a:r>
            <a:r>
              <a:rPr lang="en-US" dirty="0">
                <a:solidFill>
                  <a:schemeClr val="bg1"/>
                </a:solidFill>
                <a:latin typeface="YaleNew" panose="02000602050000020003" pitchFamily="2" charset="77"/>
              </a:rPr>
              <a:t> Library, Budapest, Hungary</a:t>
            </a:r>
          </a:p>
        </p:txBody>
      </p:sp>
    </p:spTree>
    <p:extLst>
      <p:ext uri="{BB962C8B-B14F-4D97-AF65-F5344CB8AC3E}">
        <p14:creationId xmlns:p14="http://schemas.microsoft.com/office/powerpoint/2010/main" val="2745821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178B50-8A18-BEC8-061B-3ECAFFAF5744}"/>
              </a:ext>
            </a:extLst>
          </p:cNvPr>
          <p:cNvSpPr>
            <a:spLocks noGrp="1"/>
          </p:cNvSpPr>
          <p:nvPr>
            <p:ph type="title"/>
          </p:nvPr>
        </p:nvSpPr>
        <p:spPr>
          <a:xfrm>
            <a:off x="1120462" y="-5224"/>
            <a:ext cx="7878556" cy="803151"/>
          </a:xfrm>
        </p:spPr>
        <p:txBody>
          <a:bodyPr/>
          <a:lstStyle/>
          <a:p>
            <a:r>
              <a:rPr lang="en-US" dirty="0"/>
              <a:t>References to other Entities</a:t>
            </a:r>
          </a:p>
        </p:txBody>
      </p:sp>
      <p:sp>
        <p:nvSpPr>
          <p:cNvPr id="8" name="Rectangle 7">
            <a:extLst>
              <a:ext uri="{FF2B5EF4-FFF2-40B4-BE49-F238E27FC236}">
                <a16:creationId xmlns:a16="http://schemas.microsoft.com/office/drawing/2014/main" id="{5D2EC676-7376-CB3C-B9ED-C60FE733AE5E}"/>
              </a:ext>
            </a:extLst>
          </p:cNvPr>
          <p:cNvSpPr/>
          <p:nvPr/>
        </p:nvSpPr>
        <p:spPr>
          <a:xfrm>
            <a:off x="1096659" y="699127"/>
            <a:ext cx="7826201" cy="3972264"/>
          </a:xfrm>
          <a:prstGeom prst="rect">
            <a:avLst/>
          </a:prstGeom>
          <a:solidFill>
            <a:schemeClr val="bg1"/>
          </a:solidFill>
          <a:ln w="25400">
            <a:solidFill>
              <a:srgbClr val="0AE3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002E6D3-BA0E-C999-6F28-5D38C2017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9414" y="861740"/>
            <a:ext cx="914400" cy="914400"/>
          </a:xfrm>
          <a:prstGeom prst="rect">
            <a:avLst/>
          </a:prstGeom>
        </p:spPr>
      </p:pic>
      <p:pic>
        <p:nvPicPr>
          <p:cNvPr id="16" name="Graphic 15">
            <a:extLst>
              <a:ext uri="{FF2B5EF4-FFF2-40B4-BE49-F238E27FC236}">
                <a16:creationId xmlns:a16="http://schemas.microsoft.com/office/drawing/2014/main" id="{31218760-BAE5-8D65-463A-78ADB382C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9779" y="2168138"/>
            <a:ext cx="914400" cy="914400"/>
          </a:xfrm>
          <a:prstGeom prst="rect">
            <a:avLst/>
          </a:prstGeom>
        </p:spPr>
      </p:pic>
      <p:cxnSp>
        <p:nvCxnSpPr>
          <p:cNvPr id="28" name="Straight Arrow Connector 27">
            <a:extLst>
              <a:ext uri="{FF2B5EF4-FFF2-40B4-BE49-F238E27FC236}">
                <a16:creationId xmlns:a16="http://schemas.microsoft.com/office/drawing/2014/main" id="{230DD4DA-ED65-9B5A-2D28-473BD9AC0B66}"/>
              </a:ext>
            </a:extLst>
          </p:cNvPr>
          <p:cNvCxnSpPr>
            <a:cxnSpLocks/>
          </p:cNvCxnSpPr>
          <p:nvPr/>
        </p:nvCxnSpPr>
        <p:spPr>
          <a:xfrm flipV="1">
            <a:off x="4863727" y="2606885"/>
            <a:ext cx="820434" cy="1182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B0475B93-532F-BECE-ABA5-A4046A79241A}"/>
              </a:ext>
            </a:extLst>
          </p:cNvPr>
          <p:cNvCxnSpPr>
            <a:cxnSpLocks/>
          </p:cNvCxnSpPr>
          <p:nvPr/>
        </p:nvCxnSpPr>
        <p:spPr>
          <a:xfrm flipV="1">
            <a:off x="6162637" y="1820182"/>
            <a:ext cx="0" cy="34795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25E09C0C-3719-645E-4411-E230FA7587CC}"/>
              </a:ext>
            </a:extLst>
          </p:cNvPr>
          <p:cNvSpPr txBox="1"/>
          <p:nvPr/>
        </p:nvSpPr>
        <p:spPr>
          <a:xfrm>
            <a:off x="3902516" y="3009980"/>
            <a:ext cx="869149" cy="338554"/>
          </a:xfrm>
          <a:prstGeom prst="rect">
            <a:avLst/>
          </a:prstGeom>
          <a:noFill/>
        </p:spPr>
        <p:txBody>
          <a:bodyPr wrap="none" rtlCol="0">
            <a:spAutoFit/>
          </a:bodyPr>
          <a:lstStyle/>
          <a:p>
            <a:r>
              <a:rPr lang="en-US" sz="1600" dirty="0"/>
              <a:t>B2009.2</a:t>
            </a:r>
          </a:p>
        </p:txBody>
      </p:sp>
      <p:sp>
        <p:nvSpPr>
          <p:cNvPr id="30" name="TextBox 29">
            <a:extLst>
              <a:ext uri="{FF2B5EF4-FFF2-40B4-BE49-F238E27FC236}">
                <a16:creationId xmlns:a16="http://schemas.microsoft.com/office/drawing/2014/main" id="{F5BE6B19-0281-7C95-35FF-593625390AAA}"/>
              </a:ext>
            </a:extLst>
          </p:cNvPr>
          <p:cNvSpPr txBox="1"/>
          <p:nvPr/>
        </p:nvSpPr>
        <p:spPr>
          <a:xfrm>
            <a:off x="4737996" y="2265420"/>
            <a:ext cx="813043" cy="338554"/>
          </a:xfrm>
          <a:prstGeom prst="rect">
            <a:avLst/>
          </a:prstGeom>
          <a:noFill/>
        </p:spPr>
        <p:txBody>
          <a:bodyPr wrap="none" rtlCol="0">
            <a:spAutoFit/>
          </a:bodyPr>
          <a:lstStyle/>
          <a:p>
            <a:pPr algn="ctr"/>
            <a:r>
              <a:rPr lang="en-US" sz="1600" i="1" dirty="0">
                <a:solidFill>
                  <a:schemeClr val="tx2">
                    <a:lumMod val="20000"/>
                    <a:lumOff val="80000"/>
                  </a:schemeClr>
                </a:solidFill>
              </a:rPr>
              <a:t>created</a:t>
            </a:r>
          </a:p>
        </p:txBody>
      </p:sp>
      <p:sp>
        <p:nvSpPr>
          <p:cNvPr id="31" name="TextBox 30">
            <a:extLst>
              <a:ext uri="{FF2B5EF4-FFF2-40B4-BE49-F238E27FC236}">
                <a16:creationId xmlns:a16="http://schemas.microsoft.com/office/drawing/2014/main" id="{0D5AE058-CE07-2C98-E446-8BDCF9BD4AB1}"/>
              </a:ext>
            </a:extLst>
          </p:cNvPr>
          <p:cNvSpPr txBox="1"/>
          <p:nvPr/>
        </p:nvSpPr>
        <p:spPr>
          <a:xfrm>
            <a:off x="6952972" y="1163127"/>
            <a:ext cx="609269" cy="338554"/>
          </a:xfrm>
          <a:prstGeom prst="rect">
            <a:avLst/>
          </a:prstGeom>
          <a:noFill/>
        </p:spPr>
        <p:txBody>
          <a:bodyPr wrap="none" rtlCol="0">
            <a:spAutoFit/>
          </a:bodyPr>
          <a:lstStyle/>
          <a:p>
            <a:r>
              <a:rPr lang="en-US" sz="1600" dirty="0"/>
              <a:t>West</a:t>
            </a:r>
          </a:p>
        </p:txBody>
      </p:sp>
      <p:sp>
        <p:nvSpPr>
          <p:cNvPr id="33" name="TextBox 32">
            <a:extLst>
              <a:ext uri="{FF2B5EF4-FFF2-40B4-BE49-F238E27FC236}">
                <a16:creationId xmlns:a16="http://schemas.microsoft.com/office/drawing/2014/main" id="{36A2182E-3253-632A-4177-58ADE311D6D6}"/>
              </a:ext>
            </a:extLst>
          </p:cNvPr>
          <p:cNvSpPr txBox="1"/>
          <p:nvPr/>
        </p:nvSpPr>
        <p:spPr>
          <a:xfrm>
            <a:off x="6817322" y="1662822"/>
            <a:ext cx="380810" cy="338554"/>
          </a:xfrm>
          <a:prstGeom prst="rect">
            <a:avLst/>
          </a:prstGeom>
          <a:noFill/>
        </p:spPr>
        <p:txBody>
          <a:bodyPr wrap="none" rtlCol="0">
            <a:spAutoFit/>
          </a:bodyPr>
          <a:lstStyle/>
          <a:p>
            <a:r>
              <a:rPr lang="en-US" sz="1600" i="1" dirty="0">
                <a:solidFill>
                  <a:schemeClr val="tx2">
                    <a:lumMod val="20000"/>
                    <a:lumOff val="80000"/>
                  </a:schemeClr>
                </a:solidFill>
              </a:rPr>
              <a:t>by</a:t>
            </a:r>
          </a:p>
        </p:txBody>
      </p:sp>
      <p:pic>
        <p:nvPicPr>
          <p:cNvPr id="37" name="Graphic 36">
            <a:extLst>
              <a:ext uri="{FF2B5EF4-FFF2-40B4-BE49-F238E27FC236}">
                <a16:creationId xmlns:a16="http://schemas.microsoft.com/office/drawing/2014/main" id="{E7433489-8604-4C7E-608F-81B0D2C2AE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26652" y="2108406"/>
            <a:ext cx="965303" cy="965303"/>
          </a:xfrm>
          <a:prstGeom prst="rect">
            <a:avLst/>
          </a:prstGeom>
        </p:spPr>
      </p:pic>
      <p:pic>
        <p:nvPicPr>
          <p:cNvPr id="60" name="Graphic 59">
            <a:extLst>
              <a:ext uri="{FF2B5EF4-FFF2-40B4-BE49-F238E27FC236}">
                <a16:creationId xmlns:a16="http://schemas.microsoft.com/office/drawing/2014/main" id="{C9957605-371D-386A-B780-1E64321F9F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0808" y="837626"/>
            <a:ext cx="914400" cy="914400"/>
          </a:xfrm>
          <a:prstGeom prst="rect">
            <a:avLst/>
          </a:prstGeom>
        </p:spPr>
      </p:pic>
      <p:sp>
        <p:nvSpPr>
          <p:cNvPr id="62" name="TextBox 61">
            <a:extLst>
              <a:ext uri="{FF2B5EF4-FFF2-40B4-BE49-F238E27FC236}">
                <a16:creationId xmlns:a16="http://schemas.microsoft.com/office/drawing/2014/main" id="{F5B07496-72A3-75D3-C757-C8DC2C270056}"/>
              </a:ext>
            </a:extLst>
          </p:cNvPr>
          <p:cNvSpPr txBox="1"/>
          <p:nvPr/>
        </p:nvSpPr>
        <p:spPr>
          <a:xfrm>
            <a:off x="5032401" y="1488726"/>
            <a:ext cx="922176" cy="338554"/>
          </a:xfrm>
          <a:prstGeom prst="rect">
            <a:avLst/>
          </a:prstGeom>
          <a:noFill/>
        </p:spPr>
        <p:txBody>
          <a:bodyPr wrap="none" rtlCol="0">
            <a:spAutoFit/>
          </a:bodyPr>
          <a:lstStyle/>
          <a:p>
            <a:r>
              <a:rPr lang="en-US" sz="1600" dirty="0"/>
              <a:t>Trumbull</a:t>
            </a:r>
          </a:p>
        </p:txBody>
      </p:sp>
      <p:cxnSp>
        <p:nvCxnSpPr>
          <p:cNvPr id="63" name="Straight Arrow Connector 62">
            <a:extLst>
              <a:ext uri="{FF2B5EF4-FFF2-40B4-BE49-F238E27FC236}">
                <a16:creationId xmlns:a16="http://schemas.microsoft.com/office/drawing/2014/main" id="{E8A68FA8-70C7-EF82-358C-73E4CA349386}"/>
              </a:ext>
            </a:extLst>
          </p:cNvPr>
          <p:cNvCxnSpPr>
            <a:cxnSpLocks/>
          </p:cNvCxnSpPr>
          <p:nvPr/>
        </p:nvCxnSpPr>
        <p:spPr>
          <a:xfrm flipV="1">
            <a:off x="6695566" y="1671546"/>
            <a:ext cx="1036156" cy="53409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E76C5813-9399-2E7E-5E52-C9F16ED89D03}"/>
              </a:ext>
            </a:extLst>
          </p:cNvPr>
          <p:cNvSpPr txBox="1"/>
          <p:nvPr/>
        </p:nvSpPr>
        <p:spPr>
          <a:xfrm>
            <a:off x="6173464" y="1824883"/>
            <a:ext cx="380810" cy="338554"/>
          </a:xfrm>
          <a:prstGeom prst="rect">
            <a:avLst/>
          </a:prstGeom>
          <a:noFill/>
        </p:spPr>
        <p:txBody>
          <a:bodyPr wrap="none" rtlCol="0">
            <a:spAutoFit/>
          </a:bodyPr>
          <a:lstStyle/>
          <a:p>
            <a:r>
              <a:rPr lang="en-US" sz="1600" i="1" dirty="0">
                <a:solidFill>
                  <a:schemeClr val="tx2">
                    <a:lumMod val="20000"/>
                    <a:lumOff val="80000"/>
                  </a:schemeClr>
                </a:solidFill>
              </a:rPr>
              <a:t>by</a:t>
            </a:r>
          </a:p>
        </p:txBody>
      </p:sp>
    </p:spTree>
    <p:extLst>
      <p:ext uri="{BB962C8B-B14F-4D97-AF65-F5344CB8AC3E}">
        <p14:creationId xmlns:p14="http://schemas.microsoft.com/office/powerpoint/2010/main" val="1966834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178B50-8A18-BEC8-061B-3ECAFFAF5744}"/>
              </a:ext>
            </a:extLst>
          </p:cNvPr>
          <p:cNvSpPr>
            <a:spLocks noGrp="1"/>
          </p:cNvSpPr>
          <p:nvPr>
            <p:ph type="title"/>
          </p:nvPr>
        </p:nvSpPr>
        <p:spPr>
          <a:xfrm>
            <a:off x="1120462" y="-5224"/>
            <a:ext cx="7878556" cy="803151"/>
          </a:xfrm>
        </p:spPr>
        <p:txBody>
          <a:bodyPr/>
          <a:lstStyle/>
          <a:p>
            <a:r>
              <a:rPr lang="en-US" dirty="0"/>
              <a:t>Entities can be Conceptual</a:t>
            </a:r>
          </a:p>
        </p:txBody>
      </p:sp>
      <p:sp>
        <p:nvSpPr>
          <p:cNvPr id="8" name="Rectangle 7">
            <a:extLst>
              <a:ext uri="{FF2B5EF4-FFF2-40B4-BE49-F238E27FC236}">
                <a16:creationId xmlns:a16="http://schemas.microsoft.com/office/drawing/2014/main" id="{5D2EC676-7376-CB3C-B9ED-C60FE733AE5E}"/>
              </a:ext>
            </a:extLst>
          </p:cNvPr>
          <p:cNvSpPr/>
          <p:nvPr/>
        </p:nvSpPr>
        <p:spPr>
          <a:xfrm>
            <a:off x="1096659" y="699127"/>
            <a:ext cx="7826201" cy="3972264"/>
          </a:xfrm>
          <a:prstGeom prst="rect">
            <a:avLst/>
          </a:prstGeom>
          <a:solidFill>
            <a:schemeClr val="bg1"/>
          </a:solidFill>
          <a:ln w="25400">
            <a:solidFill>
              <a:srgbClr val="0AE3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002E6D3-BA0E-C999-6F28-5D38C2017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9414" y="861740"/>
            <a:ext cx="914400" cy="914400"/>
          </a:xfrm>
          <a:prstGeom prst="rect">
            <a:avLst/>
          </a:prstGeom>
        </p:spPr>
      </p:pic>
      <p:pic>
        <p:nvPicPr>
          <p:cNvPr id="16" name="Graphic 15">
            <a:extLst>
              <a:ext uri="{FF2B5EF4-FFF2-40B4-BE49-F238E27FC236}">
                <a16:creationId xmlns:a16="http://schemas.microsoft.com/office/drawing/2014/main" id="{31218760-BAE5-8D65-463A-78ADB382C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9779" y="2168138"/>
            <a:ext cx="914400" cy="914400"/>
          </a:xfrm>
          <a:prstGeom prst="rect">
            <a:avLst/>
          </a:prstGeom>
        </p:spPr>
      </p:pic>
      <p:pic>
        <p:nvPicPr>
          <p:cNvPr id="18" name="Graphic 17">
            <a:extLst>
              <a:ext uri="{FF2B5EF4-FFF2-40B4-BE49-F238E27FC236}">
                <a16:creationId xmlns:a16="http://schemas.microsoft.com/office/drawing/2014/main" id="{67A3FD6B-EAE3-27FC-F352-827D668347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3282" y="2223371"/>
            <a:ext cx="914400" cy="914400"/>
          </a:xfrm>
          <a:prstGeom prst="rect">
            <a:avLst/>
          </a:prstGeom>
        </p:spPr>
      </p:pic>
      <p:cxnSp>
        <p:nvCxnSpPr>
          <p:cNvPr id="28" name="Straight Arrow Connector 27">
            <a:extLst>
              <a:ext uri="{FF2B5EF4-FFF2-40B4-BE49-F238E27FC236}">
                <a16:creationId xmlns:a16="http://schemas.microsoft.com/office/drawing/2014/main" id="{230DD4DA-ED65-9B5A-2D28-473BD9AC0B66}"/>
              </a:ext>
            </a:extLst>
          </p:cNvPr>
          <p:cNvCxnSpPr>
            <a:cxnSpLocks/>
          </p:cNvCxnSpPr>
          <p:nvPr/>
        </p:nvCxnSpPr>
        <p:spPr>
          <a:xfrm flipV="1">
            <a:off x="4863727" y="2606885"/>
            <a:ext cx="820434" cy="1182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7C96364-7DAE-408C-0FBF-9D2B2ACDFB20}"/>
              </a:ext>
            </a:extLst>
          </p:cNvPr>
          <p:cNvCxnSpPr>
            <a:cxnSpLocks/>
          </p:cNvCxnSpPr>
          <p:nvPr/>
        </p:nvCxnSpPr>
        <p:spPr>
          <a:xfrm flipH="1">
            <a:off x="3099141" y="2622427"/>
            <a:ext cx="647452"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B0475B93-532F-BECE-ABA5-A4046A79241A}"/>
              </a:ext>
            </a:extLst>
          </p:cNvPr>
          <p:cNvCxnSpPr>
            <a:cxnSpLocks/>
          </p:cNvCxnSpPr>
          <p:nvPr/>
        </p:nvCxnSpPr>
        <p:spPr>
          <a:xfrm flipV="1">
            <a:off x="6162637" y="1820182"/>
            <a:ext cx="0" cy="34795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25E09C0C-3719-645E-4411-E230FA7587CC}"/>
              </a:ext>
            </a:extLst>
          </p:cNvPr>
          <p:cNvSpPr txBox="1"/>
          <p:nvPr/>
        </p:nvSpPr>
        <p:spPr>
          <a:xfrm>
            <a:off x="3902516" y="3009980"/>
            <a:ext cx="869149" cy="338554"/>
          </a:xfrm>
          <a:prstGeom prst="rect">
            <a:avLst/>
          </a:prstGeom>
          <a:noFill/>
        </p:spPr>
        <p:txBody>
          <a:bodyPr wrap="none" rtlCol="0">
            <a:spAutoFit/>
          </a:bodyPr>
          <a:lstStyle/>
          <a:p>
            <a:r>
              <a:rPr lang="en-US" sz="1600" dirty="0"/>
              <a:t>B2009.2</a:t>
            </a:r>
          </a:p>
        </p:txBody>
      </p:sp>
      <p:sp>
        <p:nvSpPr>
          <p:cNvPr id="30" name="TextBox 29">
            <a:extLst>
              <a:ext uri="{FF2B5EF4-FFF2-40B4-BE49-F238E27FC236}">
                <a16:creationId xmlns:a16="http://schemas.microsoft.com/office/drawing/2014/main" id="{F5BE6B19-0281-7C95-35FF-593625390AAA}"/>
              </a:ext>
            </a:extLst>
          </p:cNvPr>
          <p:cNvSpPr txBox="1"/>
          <p:nvPr/>
        </p:nvSpPr>
        <p:spPr>
          <a:xfrm>
            <a:off x="4737996" y="2265420"/>
            <a:ext cx="813043" cy="338554"/>
          </a:xfrm>
          <a:prstGeom prst="rect">
            <a:avLst/>
          </a:prstGeom>
          <a:noFill/>
        </p:spPr>
        <p:txBody>
          <a:bodyPr wrap="none" rtlCol="0">
            <a:spAutoFit/>
          </a:bodyPr>
          <a:lstStyle/>
          <a:p>
            <a:pPr algn="ctr"/>
            <a:r>
              <a:rPr lang="en-US" sz="1600" i="1" dirty="0">
                <a:solidFill>
                  <a:schemeClr val="tx2">
                    <a:lumMod val="20000"/>
                    <a:lumOff val="80000"/>
                  </a:schemeClr>
                </a:solidFill>
              </a:rPr>
              <a:t>created</a:t>
            </a:r>
          </a:p>
        </p:txBody>
      </p:sp>
      <p:sp>
        <p:nvSpPr>
          <p:cNvPr id="31" name="TextBox 30">
            <a:extLst>
              <a:ext uri="{FF2B5EF4-FFF2-40B4-BE49-F238E27FC236}">
                <a16:creationId xmlns:a16="http://schemas.microsoft.com/office/drawing/2014/main" id="{0D5AE058-CE07-2C98-E446-8BDCF9BD4AB1}"/>
              </a:ext>
            </a:extLst>
          </p:cNvPr>
          <p:cNvSpPr txBox="1"/>
          <p:nvPr/>
        </p:nvSpPr>
        <p:spPr>
          <a:xfrm>
            <a:off x="6952972" y="1163127"/>
            <a:ext cx="609269" cy="338554"/>
          </a:xfrm>
          <a:prstGeom prst="rect">
            <a:avLst/>
          </a:prstGeom>
          <a:noFill/>
        </p:spPr>
        <p:txBody>
          <a:bodyPr wrap="none" rtlCol="0">
            <a:spAutoFit/>
          </a:bodyPr>
          <a:lstStyle/>
          <a:p>
            <a:r>
              <a:rPr lang="en-US" sz="1600" dirty="0"/>
              <a:t>West</a:t>
            </a:r>
          </a:p>
        </p:txBody>
      </p:sp>
      <p:sp>
        <p:nvSpPr>
          <p:cNvPr id="33" name="TextBox 32">
            <a:extLst>
              <a:ext uri="{FF2B5EF4-FFF2-40B4-BE49-F238E27FC236}">
                <a16:creationId xmlns:a16="http://schemas.microsoft.com/office/drawing/2014/main" id="{36A2182E-3253-632A-4177-58ADE311D6D6}"/>
              </a:ext>
            </a:extLst>
          </p:cNvPr>
          <p:cNvSpPr txBox="1"/>
          <p:nvPr/>
        </p:nvSpPr>
        <p:spPr>
          <a:xfrm>
            <a:off x="6817322" y="1662822"/>
            <a:ext cx="380810" cy="338554"/>
          </a:xfrm>
          <a:prstGeom prst="rect">
            <a:avLst/>
          </a:prstGeom>
          <a:noFill/>
        </p:spPr>
        <p:txBody>
          <a:bodyPr wrap="none" rtlCol="0">
            <a:spAutoFit/>
          </a:bodyPr>
          <a:lstStyle/>
          <a:p>
            <a:r>
              <a:rPr lang="en-US" sz="1600" i="1" dirty="0">
                <a:solidFill>
                  <a:schemeClr val="tx2">
                    <a:lumMod val="20000"/>
                    <a:lumOff val="80000"/>
                  </a:schemeClr>
                </a:solidFill>
              </a:rPr>
              <a:t>by</a:t>
            </a:r>
          </a:p>
        </p:txBody>
      </p:sp>
      <p:sp>
        <p:nvSpPr>
          <p:cNvPr id="38" name="TextBox 37">
            <a:extLst>
              <a:ext uri="{FF2B5EF4-FFF2-40B4-BE49-F238E27FC236}">
                <a16:creationId xmlns:a16="http://schemas.microsoft.com/office/drawing/2014/main" id="{76CB6282-01C7-2AD6-0267-EC56F89C66AE}"/>
              </a:ext>
            </a:extLst>
          </p:cNvPr>
          <p:cNvSpPr txBox="1"/>
          <p:nvPr/>
        </p:nvSpPr>
        <p:spPr>
          <a:xfrm>
            <a:off x="3151565" y="2265420"/>
            <a:ext cx="548548" cy="338554"/>
          </a:xfrm>
          <a:prstGeom prst="rect">
            <a:avLst/>
          </a:prstGeom>
          <a:noFill/>
        </p:spPr>
        <p:txBody>
          <a:bodyPr wrap="none" rtlCol="0">
            <a:spAutoFit/>
          </a:bodyPr>
          <a:lstStyle/>
          <a:p>
            <a:r>
              <a:rPr lang="en-US" sz="1600" i="1" dirty="0">
                <a:solidFill>
                  <a:schemeClr val="tx2">
                    <a:lumMod val="20000"/>
                    <a:lumOff val="80000"/>
                  </a:schemeClr>
                </a:solidFill>
              </a:rPr>
              <a:t>type</a:t>
            </a:r>
          </a:p>
        </p:txBody>
      </p:sp>
      <p:sp>
        <p:nvSpPr>
          <p:cNvPr id="46" name="TextBox 45">
            <a:extLst>
              <a:ext uri="{FF2B5EF4-FFF2-40B4-BE49-F238E27FC236}">
                <a16:creationId xmlns:a16="http://schemas.microsoft.com/office/drawing/2014/main" id="{126564AA-C687-5FAE-5515-543555740C30}"/>
              </a:ext>
            </a:extLst>
          </p:cNvPr>
          <p:cNvSpPr txBox="1"/>
          <p:nvPr/>
        </p:nvSpPr>
        <p:spPr>
          <a:xfrm>
            <a:off x="1334440" y="2356884"/>
            <a:ext cx="860813" cy="338554"/>
          </a:xfrm>
          <a:prstGeom prst="rect">
            <a:avLst/>
          </a:prstGeom>
          <a:noFill/>
        </p:spPr>
        <p:txBody>
          <a:bodyPr wrap="none" rtlCol="0">
            <a:spAutoFit/>
          </a:bodyPr>
          <a:lstStyle/>
          <a:p>
            <a:r>
              <a:rPr lang="en-US" sz="1600" dirty="0"/>
              <a:t>painting</a:t>
            </a:r>
          </a:p>
        </p:txBody>
      </p:sp>
      <p:pic>
        <p:nvPicPr>
          <p:cNvPr id="37" name="Graphic 36">
            <a:extLst>
              <a:ext uri="{FF2B5EF4-FFF2-40B4-BE49-F238E27FC236}">
                <a16:creationId xmlns:a16="http://schemas.microsoft.com/office/drawing/2014/main" id="{E7433489-8604-4C7E-608F-81B0D2C2AE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26652" y="2108406"/>
            <a:ext cx="965303" cy="965303"/>
          </a:xfrm>
          <a:prstGeom prst="rect">
            <a:avLst/>
          </a:prstGeom>
        </p:spPr>
      </p:pic>
      <p:pic>
        <p:nvPicPr>
          <p:cNvPr id="60" name="Graphic 59">
            <a:extLst>
              <a:ext uri="{FF2B5EF4-FFF2-40B4-BE49-F238E27FC236}">
                <a16:creationId xmlns:a16="http://schemas.microsoft.com/office/drawing/2014/main" id="{C9957605-371D-386A-B780-1E64321F9F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0808" y="837626"/>
            <a:ext cx="914400" cy="914400"/>
          </a:xfrm>
          <a:prstGeom prst="rect">
            <a:avLst/>
          </a:prstGeom>
        </p:spPr>
      </p:pic>
      <p:sp>
        <p:nvSpPr>
          <p:cNvPr id="62" name="TextBox 61">
            <a:extLst>
              <a:ext uri="{FF2B5EF4-FFF2-40B4-BE49-F238E27FC236}">
                <a16:creationId xmlns:a16="http://schemas.microsoft.com/office/drawing/2014/main" id="{F5B07496-72A3-75D3-C757-C8DC2C270056}"/>
              </a:ext>
            </a:extLst>
          </p:cNvPr>
          <p:cNvSpPr txBox="1"/>
          <p:nvPr/>
        </p:nvSpPr>
        <p:spPr>
          <a:xfrm>
            <a:off x="5032401" y="1488726"/>
            <a:ext cx="922176" cy="338554"/>
          </a:xfrm>
          <a:prstGeom prst="rect">
            <a:avLst/>
          </a:prstGeom>
          <a:noFill/>
        </p:spPr>
        <p:txBody>
          <a:bodyPr wrap="none" rtlCol="0">
            <a:spAutoFit/>
          </a:bodyPr>
          <a:lstStyle/>
          <a:p>
            <a:r>
              <a:rPr lang="en-US" sz="1600" dirty="0"/>
              <a:t>Trumbull</a:t>
            </a:r>
          </a:p>
        </p:txBody>
      </p:sp>
      <p:cxnSp>
        <p:nvCxnSpPr>
          <p:cNvPr id="63" name="Straight Arrow Connector 62">
            <a:extLst>
              <a:ext uri="{FF2B5EF4-FFF2-40B4-BE49-F238E27FC236}">
                <a16:creationId xmlns:a16="http://schemas.microsoft.com/office/drawing/2014/main" id="{E8A68FA8-70C7-EF82-358C-73E4CA349386}"/>
              </a:ext>
            </a:extLst>
          </p:cNvPr>
          <p:cNvCxnSpPr>
            <a:cxnSpLocks/>
          </p:cNvCxnSpPr>
          <p:nvPr/>
        </p:nvCxnSpPr>
        <p:spPr>
          <a:xfrm flipV="1">
            <a:off x="6695566" y="1671546"/>
            <a:ext cx="1036156" cy="53409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E76C5813-9399-2E7E-5E52-C9F16ED89D03}"/>
              </a:ext>
            </a:extLst>
          </p:cNvPr>
          <p:cNvSpPr txBox="1"/>
          <p:nvPr/>
        </p:nvSpPr>
        <p:spPr>
          <a:xfrm>
            <a:off x="6173464" y="1824883"/>
            <a:ext cx="380810" cy="338554"/>
          </a:xfrm>
          <a:prstGeom prst="rect">
            <a:avLst/>
          </a:prstGeom>
          <a:noFill/>
        </p:spPr>
        <p:txBody>
          <a:bodyPr wrap="none" rtlCol="0">
            <a:spAutoFit/>
          </a:bodyPr>
          <a:lstStyle/>
          <a:p>
            <a:r>
              <a:rPr lang="en-US" sz="1600" i="1" dirty="0">
                <a:solidFill>
                  <a:schemeClr val="tx2">
                    <a:lumMod val="20000"/>
                    <a:lumOff val="80000"/>
                  </a:schemeClr>
                </a:solidFill>
              </a:rPr>
              <a:t>by</a:t>
            </a:r>
          </a:p>
        </p:txBody>
      </p:sp>
    </p:spTree>
    <p:extLst>
      <p:ext uri="{BB962C8B-B14F-4D97-AF65-F5344CB8AC3E}">
        <p14:creationId xmlns:p14="http://schemas.microsoft.com/office/powerpoint/2010/main" val="2611175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178B50-8A18-BEC8-061B-3ECAFFAF5744}"/>
              </a:ext>
            </a:extLst>
          </p:cNvPr>
          <p:cNvSpPr>
            <a:spLocks noGrp="1"/>
          </p:cNvSpPr>
          <p:nvPr>
            <p:ph type="title"/>
          </p:nvPr>
        </p:nvSpPr>
        <p:spPr>
          <a:xfrm>
            <a:off x="1120462" y="-5224"/>
            <a:ext cx="7878556" cy="803151"/>
          </a:xfrm>
        </p:spPr>
        <p:txBody>
          <a:bodyPr/>
          <a:lstStyle/>
          <a:p>
            <a:r>
              <a:rPr lang="en-US" dirty="0"/>
              <a:t>And Geospatial</a:t>
            </a:r>
          </a:p>
        </p:txBody>
      </p:sp>
      <p:sp>
        <p:nvSpPr>
          <p:cNvPr id="8" name="Rectangle 7">
            <a:extLst>
              <a:ext uri="{FF2B5EF4-FFF2-40B4-BE49-F238E27FC236}">
                <a16:creationId xmlns:a16="http://schemas.microsoft.com/office/drawing/2014/main" id="{5D2EC676-7376-CB3C-B9ED-C60FE733AE5E}"/>
              </a:ext>
            </a:extLst>
          </p:cNvPr>
          <p:cNvSpPr/>
          <p:nvPr/>
        </p:nvSpPr>
        <p:spPr>
          <a:xfrm>
            <a:off x="1096659" y="699127"/>
            <a:ext cx="7826201" cy="3972264"/>
          </a:xfrm>
          <a:prstGeom prst="rect">
            <a:avLst/>
          </a:prstGeom>
          <a:solidFill>
            <a:schemeClr val="bg1"/>
          </a:solidFill>
          <a:ln w="25400">
            <a:solidFill>
              <a:srgbClr val="0AE3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002E6D3-BA0E-C999-6F28-5D38C2017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9414" y="861740"/>
            <a:ext cx="914400" cy="914400"/>
          </a:xfrm>
          <a:prstGeom prst="rect">
            <a:avLst/>
          </a:prstGeom>
        </p:spPr>
      </p:pic>
      <p:pic>
        <p:nvPicPr>
          <p:cNvPr id="14" name="Graphic 13">
            <a:extLst>
              <a:ext uri="{FF2B5EF4-FFF2-40B4-BE49-F238E27FC236}">
                <a16:creationId xmlns:a16="http://schemas.microsoft.com/office/drawing/2014/main" id="{21CE0007-CC1B-D5A1-86BA-608D4C604F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4391" y="3425662"/>
            <a:ext cx="914400" cy="908050"/>
          </a:xfrm>
          <a:prstGeom prst="rect">
            <a:avLst/>
          </a:prstGeom>
        </p:spPr>
      </p:pic>
      <p:pic>
        <p:nvPicPr>
          <p:cNvPr id="16" name="Graphic 15">
            <a:extLst>
              <a:ext uri="{FF2B5EF4-FFF2-40B4-BE49-F238E27FC236}">
                <a16:creationId xmlns:a16="http://schemas.microsoft.com/office/drawing/2014/main" id="{31218760-BAE5-8D65-463A-78ADB382C2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9779" y="2168138"/>
            <a:ext cx="914400" cy="914400"/>
          </a:xfrm>
          <a:prstGeom prst="rect">
            <a:avLst/>
          </a:prstGeom>
        </p:spPr>
      </p:pic>
      <p:pic>
        <p:nvPicPr>
          <p:cNvPr id="18" name="Graphic 17">
            <a:extLst>
              <a:ext uri="{FF2B5EF4-FFF2-40B4-BE49-F238E27FC236}">
                <a16:creationId xmlns:a16="http://schemas.microsoft.com/office/drawing/2014/main" id="{67A3FD6B-EAE3-27FC-F352-827D668347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3282" y="2223371"/>
            <a:ext cx="914400" cy="914400"/>
          </a:xfrm>
          <a:prstGeom prst="rect">
            <a:avLst/>
          </a:prstGeom>
        </p:spPr>
      </p:pic>
      <p:cxnSp>
        <p:nvCxnSpPr>
          <p:cNvPr id="28" name="Straight Arrow Connector 27">
            <a:extLst>
              <a:ext uri="{FF2B5EF4-FFF2-40B4-BE49-F238E27FC236}">
                <a16:creationId xmlns:a16="http://schemas.microsoft.com/office/drawing/2014/main" id="{230DD4DA-ED65-9B5A-2D28-473BD9AC0B66}"/>
              </a:ext>
            </a:extLst>
          </p:cNvPr>
          <p:cNvCxnSpPr>
            <a:cxnSpLocks/>
          </p:cNvCxnSpPr>
          <p:nvPr/>
        </p:nvCxnSpPr>
        <p:spPr>
          <a:xfrm flipV="1">
            <a:off x="4863727" y="2606885"/>
            <a:ext cx="820434" cy="1182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BB12FA39-9A8E-B8B8-06F5-453AF47DD279}"/>
              </a:ext>
            </a:extLst>
          </p:cNvPr>
          <p:cNvCxnSpPr>
            <a:cxnSpLocks/>
          </p:cNvCxnSpPr>
          <p:nvPr/>
        </p:nvCxnSpPr>
        <p:spPr>
          <a:xfrm>
            <a:off x="4812801" y="3038549"/>
            <a:ext cx="1022186" cy="61230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7C96364-7DAE-408C-0FBF-9D2B2ACDFB20}"/>
              </a:ext>
            </a:extLst>
          </p:cNvPr>
          <p:cNvCxnSpPr>
            <a:cxnSpLocks/>
          </p:cNvCxnSpPr>
          <p:nvPr/>
        </p:nvCxnSpPr>
        <p:spPr>
          <a:xfrm flipH="1">
            <a:off x="3099141" y="2622427"/>
            <a:ext cx="647452"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B0475B93-532F-BECE-ABA5-A4046A79241A}"/>
              </a:ext>
            </a:extLst>
          </p:cNvPr>
          <p:cNvCxnSpPr>
            <a:cxnSpLocks/>
          </p:cNvCxnSpPr>
          <p:nvPr/>
        </p:nvCxnSpPr>
        <p:spPr>
          <a:xfrm flipV="1">
            <a:off x="6162637" y="1820182"/>
            <a:ext cx="0" cy="34795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25E09C0C-3719-645E-4411-E230FA7587CC}"/>
              </a:ext>
            </a:extLst>
          </p:cNvPr>
          <p:cNvSpPr txBox="1"/>
          <p:nvPr/>
        </p:nvSpPr>
        <p:spPr>
          <a:xfrm>
            <a:off x="3902516" y="3009980"/>
            <a:ext cx="869149" cy="338554"/>
          </a:xfrm>
          <a:prstGeom prst="rect">
            <a:avLst/>
          </a:prstGeom>
          <a:noFill/>
        </p:spPr>
        <p:txBody>
          <a:bodyPr wrap="none" rtlCol="0">
            <a:spAutoFit/>
          </a:bodyPr>
          <a:lstStyle/>
          <a:p>
            <a:r>
              <a:rPr lang="en-US" sz="1600" dirty="0"/>
              <a:t>B2009.2</a:t>
            </a:r>
          </a:p>
        </p:txBody>
      </p:sp>
      <p:sp>
        <p:nvSpPr>
          <p:cNvPr id="30" name="TextBox 29">
            <a:extLst>
              <a:ext uri="{FF2B5EF4-FFF2-40B4-BE49-F238E27FC236}">
                <a16:creationId xmlns:a16="http://schemas.microsoft.com/office/drawing/2014/main" id="{F5BE6B19-0281-7C95-35FF-593625390AAA}"/>
              </a:ext>
            </a:extLst>
          </p:cNvPr>
          <p:cNvSpPr txBox="1"/>
          <p:nvPr/>
        </p:nvSpPr>
        <p:spPr>
          <a:xfrm>
            <a:off x="4737996" y="2265420"/>
            <a:ext cx="813043" cy="338554"/>
          </a:xfrm>
          <a:prstGeom prst="rect">
            <a:avLst/>
          </a:prstGeom>
          <a:noFill/>
        </p:spPr>
        <p:txBody>
          <a:bodyPr wrap="none" rtlCol="0">
            <a:spAutoFit/>
          </a:bodyPr>
          <a:lstStyle/>
          <a:p>
            <a:pPr algn="ctr"/>
            <a:r>
              <a:rPr lang="en-US" sz="1600" i="1" dirty="0">
                <a:solidFill>
                  <a:schemeClr val="tx2">
                    <a:lumMod val="20000"/>
                    <a:lumOff val="80000"/>
                  </a:schemeClr>
                </a:solidFill>
              </a:rPr>
              <a:t>created</a:t>
            </a:r>
          </a:p>
        </p:txBody>
      </p:sp>
      <p:sp>
        <p:nvSpPr>
          <p:cNvPr id="31" name="TextBox 30">
            <a:extLst>
              <a:ext uri="{FF2B5EF4-FFF2-40B4-BE49-F238E27FC236}">
                <a16:creationId xmlns:a16="http://schemas.microsoft.com/office/drawing/2014/main" id="{0D5AE058-CE07-2C98-E446-8BDCF9BD4AB1}"/>
              </a:ext>
            </a:extLst>
          </p:cNvPr>
          <p:cNvSpPr txBox="1"/>
          <p:nvPr/>
        </p:nvSpPr>
        <p:spPr>
          <a:xfrm>
            <a:off x="6952972" y="1163127"/>
            <a:ext cx="609269" cy="338554"/>
          </a:xfrm>
          <a:prstGeom prst="rect">
            <a:avLst/>
          </a:prstGeom>
          <a:noFill/>
        </p:spPr>
        <p:txBody>
          <a:bodyPr wrap="none" rtlCol="0">
            <a:spAutoFit/>
          </a:bodyPr>
          <a:lstStyle/>
          <a:p>
            <a:r>
              <a:rPr lang="en-US" sz="1600" dirty="0"/>
              <a:t>West</a:t>
            </a:r>
          </a:p>
        </p:txBody>
      </p:sp>
      <p:sp>
        <p:nvSpPr>
          <p:cNvPr id="33" name="TextBox 32">
            <a:extLst>
              <a:ext uri="{FF2B5EF4-FFF2-40B4-BE49-F238E27FC236}">
                <a16:creationId xmlns:a16="http://schemas.microsoft.com/office/drawing/2014/main" id="{36A2182E-3253-632A-4177-58ADE311D6D6}"/>
              </a:ext>
            </a:extLst>
          </p:cNvPr>
          <p:cNvSpPr txBox="1"/>
          <p:nvPr/>
        </p:nvSpPr>
        <p:spPr>
          <a:xfrm>
            <a:off x="6817322" y="1662822"/>
            <a:ext cx="380810" cy="338554"/>
          </a:xfrm>
          <a:prstGeom prst="rect">
            <a:avLst/>
          </a:prstGeom>
          <a:noFill/>
        </p:spPr>
        <p:txBody>
          <a:bodyPr wrap="none" rtlCol="0">
            <a:spAutoFit/>
          </a:bodyPr>
          <a:lstStyle/>
          <a:p>
            <a:r>
              <a:rPr lang="en-US" sz="1600" i="1" dirty="0">
                <a:solidFill>
                  <a:schemeClr val="tx2">
                    <a:lumMod val="20000"/>
                    <a:lumOff val="80000"/>
                  </a:schemeClr>
                </a:solidFill>
              </a:rPr>
              <a:t>by</a:t>
            </a:r>
          </a:p>
        </p:txBody>
      </p:sp>
      <p:sp>
        <p:nvSpPr>
          <p:cNvPr id="34" name="TextBox 33">
            <a:extLst>
              <a:ext uri="{FF2B5EF4-FFF2-40B4-BE49-F238E27FC236}">
                <a16:creationId xmlns:a16="http://schemas.microsoft.com/office/drawing/2014/main" id="{AF27C39D-7B4B-10BC-F6AB-6F3A0A574EED}"/>
              </a:ext>
            </a:extLst>
          </p:cNvPr>
          <p:cNvSpPr txBox="1"/>
          <p:nvPr/>
        </p:nvSpPr>
        <p:spPr>
          <a:xfrm>
            <a:off x="5697092" y="4272791"/>
            <a:ext cx="958917" cy="338554"/>
          </a:xfrm>
          <a:prstGeom prst="rect">
            <a:avLst/>
          </a:prstGeom>
          <a:noFill/>
        </p:spPr>
        <p:txBody>
          <a:bodyPr wrap="none" rtlCol="0">
            <a:spAutoFit/>
          </a:bodyPr>
          <a:lstStyle/>
          <a:p>
            <a:r>
              <a:rPr lang="en-US" sz="1600" dirty="0"/>
              <a:t>La Hogue</a:t>
            </a:r>
          </a:p>
        </p:txBody>
      </p:sp>
      <p:sp>
        <p:nvSpPr>
          <p:cNvPr id="36" name="TextBox 35">
            <a:extLst>
              <a:ext uri="{FF2B5EF4-FFF2-40B4-BE49-F238E27FC236}">
                <a16:creationId xmlns:a16="http://schemas.microsoft.com/office/drawing/2014/main" id="{F9A6173A-BD4A-D8EF-AAD9-DE870622460A}"/>
              </a:ext>
            </a:extLst>
          </p:cNvPr>
          <p:cNvSpPr txBox="1"/>
          <p:nvPr/>
        </p:nvSpPr>
        <p:spPr>
          <a:xfrm>
            <a:off x="5470507" y="3116475"/>
            <a:ext cx="774571" cy="338554"/>
          </a:xfrm>
          <a:prstGeom prst="rect">
            <a:avLst/>
          </a:prstGeom>
          <a:noFill/>
        </p:spPr>
        <p:txBody>
          <a:bodyPr wrap="none" rtlCol="0">
            <a:spAutoFit/>
          </a:bodyPr>
          <a:lstStyle/>
          <a:p>
            <a:r>
              <a:rPr lang="en-US" sz="1600" i="1" dirty="0">
                <a:solidFill>
                  <a:schemeClr val="tx2">
                    <a:lumMod val="20000"/>
                    <a:lumOff val="80000"/>
                  </a:schemeClr>
                </a:solidFill>
              </a:rPr>
              <a:t>depicts</a:t>
            </a:r>
          </a:p>
        </p:txBody>
      </p:sp>
      <p:sp>
        <p:nvSpPr>
          <p:cNvPr id="38" name="TextBox 37">
            <a:extLst>
              <a:ext uri="{FF2B5EF4-FFF2-40B4-BE49-F238E27FC236}">
                <a16:creationId xmlns:a16="http://schemas.microsoft.com/office/drawing/2014/main" id="{76CB6282-01C7-2AD6-0267-EC56F89C66AE}"/>
              </a:ext>
            </a:extLst>
          </p:cNvPr>
          <p:cNvSpPr txBox="1"/>
          <p:nvPr/>
        </p:nvSpPr>
        <p:spPr>
          <a:xfrm>
            <a:off x="3151565" y="2265420"/>
            <a:ext cx="548548" cy="338554"/>
          </a:xfrm>
          <a:prstGeom prst="rect">
            <a:avLst/>
          </a:prstGeom>
          <a:noFill/>
        </p:spPr>
        <p:txBody>
          <a:bodyPr wrap="none" rtlCol="0">
            <a:spAutoFit/>
          </a:bodyPr>
          <a:lstStyle/>
          <a:p>
            <a:r>
              <a:rPr lang="en-US" sz="1600" i="1" dirty="0">
                <a:solidFill>
                  <a:schemeClr val="tx2">
                    <a:lumMod val="20000"/>
                    <a:lumOff val="80000"/>
                  </a:schemeClr>
                </a:solidFill>
              </a:rPr>
              <a:t>type</a:t>
            </a:r>
          </a:p>
        </p:txBody>
      </p:sp>
      <p:sp>
        <p:nvSpPr>
          <p:cNvPr id="46" name="TextBox 45">
            <a:extLst>
              <a:ext uri="{FF2B5EF4-FFF2-40B4-BE49-F238E27FC236}">
                <a16:creationId xmlns:a16="http://schemas.microsoft.com/office/drawing/2014/main" id="{126564AA-C687-5FAE-5515-543555740C30}"/>
              </a:ext>
            </a:extLst>
          </p:cNvPr>
          <p:cNvSpPr txBox="1"/>
          <p:nvPr/>
        </p:nvSpPr>
        <p:spPr>
          <a:xfrm>
            <a:off x="1334440" y="2356884"/>
            <a:ext cx="860813" cy="338554"/>
          </a:xfrm>
          <a:prstGeom prst="rect">
            <a:avLst/>
          </a:prstGeom>
          <a:noFill/>
        </p:spPr>
        <p:txBody>
          <a:bodyPr wrap="none" rtlCol="0">
            <a:spAutoFit/>
          </a:bodyPr>
          <a:lstStyle/>
          <a:p>
            <a:r>
              <a:rPr lang="en-US" sz="1600" dirty="0"/>
              <a:t>painting</a:t>
            </a:r>
          </a:p>
        </p:txBody>
      </p:sp>
      <p:pic>
        <p:nvPicPr>
          <p:cNvPr id="37" name="Graphic 36">
            <a:extLst>
              <a:ext uri="{FF2B5EF4-FFF2-40B4-BE49-F238E27FC236}">
                <a16:creationId xmlns:a16="http://schemas.microsoft.com/office/drawing/2014/main" id="{E7433489-8604-4C7E-608F-81B0D2C2AE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6652" y="2108406"/>
            <a:ext cx="965303" cy="965303"/>
          </a:xfrm>
          <a:prstGeom prst="rect">
            <a:avLst/>
          </a:prstGeom>
        </p:spPr>
      </p:pic>
      <p:pic>
        <p:nvPicPr>
          <p:cNvPr id="60" name="Graphic 59">
            <a:extLst>
              <a:ext uri="{FF2B5EF4-FFF2-40B4-BE49-F238E27FC236}">
                <a16:creationId xmlns:a16="http://schemas.microsoft.com/office/drawing/2014/main" id="{C9957605-371D-386A-B780-1E64321F9F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0808" y="837626"/>
            <a:ext cx="914400" cy="914400"/>
          </a:xfrm>
          <a:prstGeom prst="rect">
            <a:avLst/>
          </a:prstGeom>
        </p:spPr>
      </p:pic>
      <p:sp>
        <p:nvSpPr>
          <p:cNvPr id="62" name="TextBox 61">
            <a:extLst>
              <a:ext uri="{FF2B5EF4-FFF2-40B4-BE49-F238E27FC236}">
                <a16:creationId xmlns:a16="http://schemas.microsoft.com/office/drawing/2014/main" id="{F5B07496-72A3-75D3-C757-C8DC2C270056}"/>
              </a:ext>
            </a:extLst>
          </p:cNvPr>
          <p:cNvSpPr txBox="1"/>
          <p:nvPr/>
        </p:nvSpPr>
        <p:spPr>
          <a:xfrm>
            <a:off x="5032401" y="1488726"/>
            <a:ext cx="922176" cy="338554"/>
          </a:xfrm>
          <a:prstGeom prst="rect">
            <a:avLst/>
          </a:prstGeom>
          <a:noFill/>
        </p:spPr>
        <p:txBody>
          <a:bodyPr wrap="none" rtlCol="0">
            <a:spAutoFit/>
          </a:bodyPr>
          <a:lstStyle/>
          <a:p>
            <a:r>
              <a:rPr lang="en-US" sz="1600" dirty="0"/>
              <a:t>Trumbull</a:t>
            </a:r>
          </a:p>
        </p:txBody>
      </p:sp>
      <p:cxnSp>
        <p:nvCxnSpPr>
          <p:cNvPr id="63" name="Straight Arrow Connector 62">
            <a:extLst>
              <a:ext uri="{FF2B5EF4-FFF2-40B4-BE49-F238E27FC236}">
                <a16:creationId xmlns:a16="http://schemas.microsoft.com/office/drawing/2014/main" id="{E8A68FA8-70C7-EF82-358C-73E4CA349386}"/>
              </a:ext>
            </a:extLst>
          </p:cNvPr>
          <p:cNvCxnSpPr>
            <a:cxnSpLocks/>
          </p:cNvCxnSpPr>
          <p:nvPr/>
        </p:nvCxnSpPr>
        <p:spPr>
          <a:xfrm flipV="1">
            <a:off x="6695566" y="1671546"/>
            <a:ext cx="1036156" cy="53409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E76C5813-9399-2E7E-5E52-C9F16ED89D03}"/>
              </a:ext>
            </a:extLst>
          </p:cNvPr>
          <p:cNvSpPr txBox="1"/>
          <p:nvPr/>
        </p:nvSpPr>
        <p:spPr>
          <a:xfrm>
            <a:off x="6173464" y="1824883"/>
            <a:ext cx="380810" cy="338554"/>
          </a:xfrm>
          <a:prstGeom prst="rect">
            <a:avLst/>
          </a:prstGeom>
          <a:noFill/>
        </p:spPr>
        <p:txBody>
          <a:bodyPr wrap="none" rtlCol="0">
            <a:spAutoFit/>
          </a:bodyPr>
          <a:lstStyle/>
          <a:p>
            <a:r>
              <a:rPr lang="en-US" sz="1600" i="1" dirty="0">
                <a:solidFill>
                  <a:schemeClr val="tx2">
                    <a:lumMod val="20000"/>
                    <a:lumOff val="80000"/>
                  </a:schemeClr>
                </a:solidFill>
              </a:rPr>
              <a:t>by</a:t>
            </a:r>
          </a:p>
        </p:txBody>
      </p:sp>
    </p:spTree>
    <p:extLst>
      <p:ext uri="{BB962C8B-B14F-4D97-AF65-F5344CB8AC3E}">
        <p14:creationId xmlns:p14="http://schemas.microsoft.com/office/powerpoint/2010/main" val="2054949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178B50-8A18-BEC8-061B-3ECAFFAF5744}"/>
              </a:ext>
            </a:extLst>
          </p:cNvPr>
          <p:cNvSpPr>
            <a:spLocks noGrp="1"/>
          </p:cNvSpPr>
          <p:nvPr>
            <p:ph type="title"/>
          </p:nvPr>
        </p:nvSpPr>
        <p:spPr>
          <a:xfrm>
            <a:off x="1120462" y="-5224"/>
            <a:ext cx="7878556" cy="803151"/>
          </a:xfrm>
        </p:spPr>
        <p:txBody>
          <a:bodyPr/>
          <a:lstStyle/>
          <a:p>
            <a:r>
              <a:rPr lang="en-US" dirty="0"/>
              <a:t>With Hierarchical Relationships</a:t>
            </a:r>
          </a:p>
        </p:txBody>
      </p:sp>
      <p:sp>
        <p:nvSpPr>
          <p:cNvPr id="8" name="Rectangle 7">
            <a:extLst>
              <a:ext uri="{FF2B5EF4-FFF2-40B4-BE49-F238E27FC236}">
                <a16:creationId xmlns:a16="http://schemas.microsoft.com/office/drawing/2014/main" id="{5D2EC676-7376-CB3C-B9ED-C60FE733AE5E}"/>
              </a:ext>
            </a:extLst>
          </p:cNvPr>
          <p:cNvSpPr/>
          <p:nvPr/>
        </p:nvSpPr>
        <p:spPr>
          <a:xfrm>
            <a:off x="1096659" y="699127"/>
            <a:ext cx="7826201" cy="3972264"/>
          </a:xfrm>
          <a:prstGeom prst="rect">
            <a:avLst/>
          </a:prstGeom>
          <a:solidFill>
            <a:schemeClr val="bg1"/>
          </a:solidFill>
          <a:ln w="25400">
            <a:solidFill>
              <a:srgbClr val="0AE3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002E6D3-BA0E-C999-6F28-5D38C2017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9414" y="861740"/>
            <a:ext cx="914400" cy="914400"/>
          </a:xfrm>
          <a:prstGeom prst="rect">
            <a:avLst/>
          </a:prstGeom>
        </p:spPr>
      </p:pic>
      <p:pic>
        <p:nvPicPr>
          <p:cNvPr id="14" name="Graphic 13">
            <a:extLst>
              <a:ext uri="{FF2B5EF4-FFF2-40B4-BE49-F238E27FC236}">
                <a16:creationId xmlns:a16="http://schemas.microsoft.com/office/drawing/2014/main" id="{21CE0007-CC1B-D5A1-86BA-608D4C604F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4391" y="3425662"/>
            <a:ext cx="914400" cy="908050"/>
          </a:xfrm>
          <a:prstGeom prst="rect">
            <a:avLst/>
          </a:prstGeom>
        </p:spPr>
      </p:pic>
      <p:pic>
        <p:nvPicPr>
          <p:cNvPr id="16" name="Graphic 15">
            <a:extLst>
              <a:ext uri="{FF2B5EF4-FFF2-40B4-BE49-F238E27FC236}">
                <a16:creationId xmlns:a16="http://schemas.microsoft.com/office/drawing/2014/main" id="{31218760-BAE5-8D65-463A-78ADB382C2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9779" y="2168138"/>
            <a:ext cx="914400" cy="914400"/>
          </a:xfrm>
          <a:prstGeom prst="rect">
            <a:avLst/>
          </a:prstGeom>
        </p:spPr>
      </p:pic>
      <p:pic>
        <p:nvPicPr>
          <p:cNvPr id="18" name="Graphic 17">
            <a:extLst>
              <a:ext uri="{FF2B5EF4-FFF2-40B4-BE49-F238E27FC236}">
                <a16:creationId xmlns:a16="http://schemas.microsoft.com/office/drawing/2014/main" id="{67A3FD6B-EAE3-27FC-F352-827D668347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3282" y="2223371"/>
            <a:ext cx="914400" cy="914400"/>
          </a:xfrm>
          <a:prstGeom prst="rect">
            <a:avLst/>
          </a:prstGeom>
        </p:spPr>
      </p:pic>
      <p:pic>
        <p:nvPicPr>
          <p:cNvPr id="20" name="Graphic 19">
            <a:extLst>
              <a:ext uri="{FF2B5EF4-FFF2-40B4-BE49-F238E27FC236}">
                <a16:creationId xmlns:a16="http://schemas.microsoft.com/office/drawing/2014/main" id="{13B50D7C-F26B-6679-870B-748281FFAF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9216" y="3411119"/>
            <a:ext cx="914400" cy="914400"/>
          </a:xfrm>
          <a:prstGeom prst="rect">
            <a:avLst/>
          </a:prstGeom>
        </p:spPr>
      </p:pic>
      <p:pic>
        <p:nvPicPr>
          <p:cNvPr id="21" name="Graphic 20">
            <a:extLst>
              <a:ext uri="{FF2B5EF4-FFF2-40B4-BE49-F238E27FC236}">
                <a16:creationId xmlns:a16="http://schemas.microsoft.com/office/drawing/2014/main" id="{800AF820-93DC-3702-204E-906BF95D87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6365" y="2141939"/>
            <a:ext cx="914400" cy="914400"/>
          </a:xfrm>
          <a:prstGeom prst="rect">
            <a:avLst/>
          </a:prstGeom>
        </p:spPr>
      </p:pic>
      <p:cxnSp>
        <p:nvCxnSpPr>
          <p:cNvPr id="28" name="Straight Arrow Connector 27">
            <a:extLst>
              <a:ext uri="{FF2B5EF4-FFF2-40B4-BE49-F238E27FC236}">
                <a16:creationId xmlns:a16="http://schemas.microsoft.com/office/drawing/2014/main" id="{230DD4DA-ED65-9B5A-2D28-473BD9AC0B66}"/>
              </a:ext>
            </a:extLst>
          </p:cNvPr>
          <p:cNvCxnSpPr>
            <a:cxnSpLocks/>
          </p:cNvCxnSpPr>
          <p:nvPr/>
        </p:nvCxnSpPr>
        <p:spPr>
          <a:xfrm flipV="1">
            <a:off x="4863727" y="2606885"/>
            <a:ext cx="820434" cy="1182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BB12FA39-9A8E-B8B8-06F5-453AF47DD279}"/>
              </a:ext>
            </a:extLst>
          </p:cNvPr>
          <p:cNvCxnSpPr>
            <a:cxnSpLocks/>
          </p:cNvCxnSpPr>
          <p:nvPr/>
        </p:nvCxnSpPr>
        <p:spPr>
          <a:xfrm>
            <a:off x="4812801" y="3038549"/>
            <a:ext cx="1022186" cy="61230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7C96364-7DAE-408C-0FBF-9D2B2ACDFB20}"/>
              </a:ext>
            </a:extLst>
          </p:cNvPr>
          <p:cNvCxnSpPr>
            <a:cxnSpLocks/>
          </p:cNvCxnSpPr>
          <p:nvPr/>
        </p:nvCxnSpPr>
        <p:spPr>
          <a:xfrm flipH="1">
            <a:off x="3099141" y="2622427"/>
            <a:ext cx="647452"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B0475B93-532F-BECE-ABA5-A4046A79241A}"/>
              </a:ext>
            </a:extLst>
          </p:cNvPr>
          <p:cNvCxnSpPr>
            <a:cxnSpLocks/>
          </p:cNvCxnSpPr>
          <p:nvPr/>
        </p:nvCxnSpPr>
        <p:spPr>
          <a:xfrm flipV="1">
            <a:off x="6162637" y="1820182"/>
            <a:ext cx="0" cy="34795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0A4DC979-2224-6D80-A43F-8A4F1B00A275}"/>
              </a:ext>
            </a:extLst>
          </p:cNvPr>
          <p:cNvCxnSpPr>
            <a:cxnSpLocks/>
          </p:cNvCxnSpPr>
          <p:nvPr/>
        </p:nvCxnSpPr>
        <p:spPr>
          <a:xfrm>
            <a:off x="6572879" y="3740544"/>
            <a:ext cx="1046535"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82997B27-F91B-EAA1-F1F0-EC53779F8CE8}"/>
              </a:ext>
            </a:extLst>
          </p:cNvPr>
          <p:cNvCxnSpPr>
            <a:cxnSpLocks/>
          </p:cNvCxnSpPr>
          <p:nvPr/>
        </p:nvCxnSpPr>
        <p:spPr>
          <a:xfrm>
            <a:off x="2553507" y="3143208"/>
            <a:ext cx="0" cy="3572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1FDCB4CC-B795-AA4E-65AA-B01DF0B54A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932" y="3497605"/>
            <a:ext cx="914400" cy="914400"/>
          </a:xfrm>
          <a:prstGeom prst="rect">
            <a:avLst/>
          </a:prstGeom>
        </p:spPr>
      </p:pic>
      <p:sp>
        <p:nvSpPr>
          <p:cNvPr id="11" name="TextBox 10">
            <a:extLst>
              <a:ext uri="{FF2B5EF4-FFF2-40B4-BE49-F238E27FC236}">
                <a16:creationId xmlns:a16="http://schemas.microsoft.com/office/drawing/2014/main" id="{1570AAF1-EA8F-01AE-43F8-42315BEAA888}"/>
              </a:ext>
            </a:extLst>
          </p:cNvPr>
          <p:cNvSpPr txBox="1"/>
          <p:nvPr/>
        </p:nvSpPr>
        <p:spPr>
          <a:xfrm>
            <a:off x="8080570" y="1654279"/>
            <a:ext cx="880369" cy="584775"/>
          </a:xfrm>
          <a:prstGeom prst="rect">
            <a:avLst/>
          </a:prstGeom>
          <a:noFill/>
        </p:spPr>
        <p:txBody>
          <a:bodyPr wrap="none" rtlCol="0">
            <a:spAutoFit/>
          </a:bodyPr>
          <a:lstStyle/>
          <a:p>
            <a:pPr algn="ctr"/>
            <a:r>
              <a:rPr lang="en-US" sz="1600" i="1" dirty="0">
                <a:solidFill>
                  <a:schemeClr val="tx2">
                    <a:lumMod val="20000"/>
                    <a:lumOff val="80000"/>
                  </a:schemeClr>
                </a:solidFill>
              </a:rPr>
              <a:t>member</a:t>
            </a:r>
            <a:br>
              <a:rPr lang="en-US" sz="1600" i="1" dirty="0">
                <a:solidFill>
                  <a:schemeClr val="tx2">
                    <a:lumMod val="20000"/>
                    <a:lumOff val="80000"/>
                  </a:schemeClr>
                </a:solidFill>
              </a:rPr>
            </a:br>
            <a:r>
              <a:rPr lang="en-US" sz="1600" i="1" dirty="0">
                <a:solidFill>
                  <a:schemeClr val="tx2">
                    <a:lumMod val="20000"/>
                    <a:lumOff val="80000"/>
                  </a:schemeClr>
                </a:solidFill>
              </a:rPr>
              <a:t>of</a:t>
            </a:r>
          </a:p>
        </p:txBody>
      </p:sp>
      <p:sp>
        <p:nvSpPr>
          <p:cNvPr id="15" name="TextBox 14">
            <a:extLst>
              <a:ext uri="{FF2B5EF4-FFF2-40B4-BE49-F238E27FC236}">
                <a16:creationId xmlns:a16="http://schemas.microsoft.com/office/drawing/2014/main" id="{F4FE17A1-6D62-6E6F-96B0-91F34BD15FBF}"/>
              </a:ext>
            </a:extLst>
          </p:cNvPr>
          <p:cNvSpPr txBox="1"/>
          <p:nvPr/>
        </p:nvSpPr>
        <p:spPr>
          <a:xfrm>
            <a:off x="6734851" y="3425662"/>
            <a:ext cx="705642" cy="338554"/>
          </a:xfrm>
          <a:prstGeom prst="rect">
            <a:avLst/>
          </a:prstGeom>
          <a:noFill/>
        </p:spPr>
        <p:txBody>
          <a:bodyPr wrap="none" rtlCol="0">
            <a:spAutoFit/>
          </a:bodyPr>
          <a:lstStyle/>
          <a:p>
            <a:r>
              <a:rPr lang="en-US" sz="1600" i="1" dirty="0">
                <a:solidFill>
                  <a:schemeClr val="tx2">
                    <a:lumMod val="20000"/>
                    <a:lumOff val="80000"/>
                  </a:schemeClr>
                </a:solidFill>
              </a:rPr>
              <a:t>within</a:t>
            </a:r>
          </a:p>
        </p:txBody>
      </p:sp>
      <p:sp>
        <p:nvSpPr>
          <p:cNvPr id="17" name="TextBox 16">
            <a:extLst>
              <a:ext uri="{FF2B5EF4-FFF2-40B4-BE49-F238E27FC236}">
                <a16:creationId xmlns:a16="http://schemas.microsoft.com/office/drawing/2014/main" id="{8BD0328D-03C5-2745-4D12-5E6A3E55F032}"/>
              </a:ext>
            </a:extLst>
          </p:cNvPr>
          <p:cNvSpPr txBox="1"/>
          <p:nvPr/>
        </p:nvSpPr>
        <p:spPr>
          <a:xfrm>
            <a:off x="7440493" y="3004775"/>
            <a:ext cx="1445139" cy="338554"/>
          </a:xfrm>
          <a:prstGeom prst="rect">
            <a:avLst/>
          </a:prstGeom>
          <a:noFill/>
        </p:spPr>
        <p:txBody>
          <a:bodyPr wrap="none" rtlCol="0">
            <a:spAutoFit/>
          </a:bodyPr>
          <a:lstStyle/>
          <a:p>
            <a:r>
              <a:rPr lang="en-US" sz="1600" dirty="0"/>
              <a:t>Royal Academy</a:t>
            </a:r>
          </a:p>
        </p:txBody>
      </p:sp>
      <p:sp>
        <p:nvSpPr>
          <p:cNvPr id="22" name="TextBox 21">
            <a:extLst>
              <a:ext uri="{FF2B5EF4-FFF2-40B4-BE49-F238E27FC236}">
                <a16:creationId xmlns:a16="http://schemas.microsoft.com/office/drawing/2014/main" id="{270EE485-B1D1-09EB-41A9-CC6414F13730}"/>
              </a:ext>
            </a:extLst>
          </p:cNvPr>
          <p:cNvSpPr txBox="1"/>
          <p:nvPr/>
        </p:nvSpPr>
        <p:spPr>
          <a:xfrm>
            <a:off x="7508490" y="4265108"/>
            <a:ext cx="1067921" cy="338554"/>
          </a:xfrm>
          <a:prstGeom prst="rect">
            <a:avLst/>
          </a:prstGeom>
          <a:noFill/>
        </p:spPr>
        <p:txBody>
          <a:bodyPr wrap="none" rtlCol="0">
            <a:spAutoFit/>
          </a:bodyPr>
          <a:lstStyle/>
          <a:p>
            <a:r>
              <a:rPr lang="en-US" sz="1600" dirty="0"/>
              <a:t>Normandy</a:t>
            </a:r>
          </a:p>
        </p:txBody>
      </p:sp>
      <p:sp>
        <p:nvSpPr>
          <p:cNvPr id="27" name="TextBox 26">
            <a:extLst>
              <a:ext uri="{FF2B5EF4-FFF2-40B4-BE49-F238E27FC236}">
                <a16:creationId xmlns:a16="http://schemas.microsoft.com/office/drawing/2014/main" id="{25E09C0C-3719-645E-4411-E230FA7587CC}"/>
              </a:ext>
            </a:extLst>
          </p:cNvPr>
          <p:cNvSpPr txBox="1"/>
          <p:nvPr/>
        </p:nvSpPr>
        <p:spPr>
          <a:xfrm>
            <a:off x="3902516" y="3009980"/>
            <a:ext cx="869149" cy="338554"/>
          </a:xfrm>
          <a:prstGeom prst="rect">
            <a:avLst/>
          </a:prstGeom>
          <a:noFill/>
        </p:spPr>
        <p:txBody>
          <a:bodyPr wrap="none" rtlCol="0">
            <a:spAutoFit/>
          </a:bodyPr>
          <a:lstStyle/>
          <a:p>
            <a:r>
              <a:rPr lang="en-US" sz="1600" dirty="0"/>
              <a:t>B2009.2</a:t>
            </a:r>
          </a:p>
        </p:txBody>
      </p:sp>
      <p:sp>
        <p:nvSpPr>
          <p:cNvPr id="30" name="TextBox 29">
            <a:extLst>
              <a:ext uri="{FF2B5EF4-FFF2-40B4-BE49-F238E27FC236}">
                <a16:creationId xmlns:a16="http://schemas.microsoft.com/office/drawing/2014/main" id="{F5BE6B19-0281-7C95-35FF-593625390AAA}"/>
              </a:ext>
            </a:extLst>
          </p:cNvPr>
          <p:cNvSpPr txBox="1"/>
          <p:nvPr/>
        </p:nvSpPr>
        <p:spPr>
          <a:xfrm>
            <a:off x="4737996" y="2265420"/>
            <a:ext cx="813043" cy="338554"/>
          </a:xfrm>
          <a:prstGeom prst="rect">
            <a:avLst/>
          </a:prstGeom>
          <a:noFill/>
        </p:spPr>
        <p:txBody>
          <a:bodyPr wrap="none" rtlCol="0">
            <a:spAutoFit/>
          </a:bodyPr>
          <a:lstStyle/>
          <a:p>
            <a:pPr algn="ctr"/>
            <a:r>
              <a:rPr lang="en-US" sz="1600" i="1" dirty="0">
                <a:solidFill>
                  <a:schemeClr val="tx2">
                    <a:lumMod val="20000"/>
                    <a:lumOff val="80000"/>
                  </a:schemeClr>
                </a:solidFill>
              </a:rPr>
              <a:t>created</a:t>
            </a:r>
          </a:p>
        </p:txBody>
      </p:sp>
      <p:sp>
        <p:nvSpPr>
          <p:cNvPr id="31" name="TextBox 30">
            <a:extLst>
              <a:ext uri="{FF2B5EF4-FFF2-40B4-BE49-F238E27FC236}">
                <a16:creationId xmlns:a16="http://schemas.microsoft.com/office/drawing/2014/main" id="{0D5AE058-CE07-2C98-E446-8BDCF9BD4AB1}"/>
              </a:ext>
            </a:extLst>
          </p:cNvPr>
          <p:cNvSpPr txBox="1"/>
          <p:nvPr/>
        </p:nvSpPr>
        <p:spPr>
          <a:xfrm>
            <a:off x="6952972" y="1163127"/>
            <a:ext cx="609269" cy="338554"/>
          </a:xfrm>
          <a:prstGeom prst="rect">
            <a:avLst/>
          </a:prstGeom>
          <a:noFill/>
        </p:spPr>
        <p:txBody>
          <a:bodyPr wrap="none" rtlCol="0">
            <a:spAutoFit/>
          </a:bodyPr>
          <a:lstStyle/>
          <a:p>
            <a:r>
              <a:rPr lang="en-US" sz="1600" dirty="0"/>
              <a:t>West</a:t>
            </a:r>
          </a:p>
        </p:txBody>
      </p:sp>
      <p:sp>
        <p:nvSpPr>
          <p:cNvPr id="33" name="TextBox 32">
            <a:extLst>
              <a:ext uri="{FF2B5EF4-FFF2-40B4-BE49-F238E27FC236}">
                <a16:creationId xmlns:a16="http://schemas.microsoft.com/office/drawing/2014/main" id="{36A2182E-3253-632A-4177-58ADE311D6D6}"/>
              </a:ext>
            </a:extLst>
          </p:cNvPr>
          <p:cNvSpPr txBox="1"/>
          <p:nvPr/>
        </p:nvSpPr>
        <p:spPr>
          <a:xfrm>
            <a:off x="6817322" y="1662822"/>
            <a:ext cx="380810" cy="338554"/>
          </a:xfrm>
          <a:prstGeom prst="rect">
            <a:avLst/>
          </a:prstGeom>
          <a:noFill/>
        </p:spPr>
        <p:txBody>
          <a:bodyPr wrap="none" rtlCol="0">
            <a:spAutoFit/>
          </a:bodyPr>
          <a:lstStyle/>
          <a:p>
            <a:r>
              <a:rPr lang="en-US" sz="1600" i="1" dirty="0">
                <a:solidFill>
                  <a:schemeClr val="tx2">
                    <a:lumMod val="20000"/>
                    <a:lumOff val="80000"/>
                  </a:schemeClr>
                </a:solidFill>
              </a:rPr>
              <a:t>by</a:t>
            </a:r>
          </a:p>
        </p:txBody>
      </p:sp>
      <p:sp>
        <p:nvSpPr>
          <p:cNvPr id="34" name="TextBox 33">
            <a:extLst>
              <a:ext uri="{FF2B5EF4-FFF2-40B4-BE49-F238E27FC236}">
                <a16:creationId xmlns:a16="http://schemas.microsoft.com/office/drawing/2014/main" id="{AF27C39D-7B4B-10BC-F6AB-6F3A0A574EED}"/>
              </a:ext>
            </a:extLst>
          </p:cNvPr>
          <p:cNvSpPr txBox="1"/>
          <p:nvPr/>
        </p:nvSpPr>
        <p:spPr>
          <a:xfrm>
            <a:off x="5697092" y="4272791"/>
            <a:ext cx="958917" cy="338554"/>
          </a:xfrm>
          <a:prstGeom prst="rect">
            <a:avLst/>
          </a:prstGeom>
          <a:noFill/>
        </p:spPr>
        <p:txBody>
          <a:bodyPr wrap="none" rtlCol="0">
            <a:spAutoFit/>
          </a:bodyPr>
          <a:lstStyle/>
          <a:p>
            <a:r>
              <a:rPr lang="en-US" sz="1600" dirty="0"/>
              <a:t>La Hogue</a:t>
            </a:r>
          </a:p>
        </p:txBody>
      </p:sp>
      <p:sp>
        <p:nvSpPr>
          <p:cNvPr id="36" name="TextBox 35">
            <a:extLst>
              <a:ext uri="{FF2B5EF4-FFF2-40B4-BE49-F238E27FC236}">
                <a16:creationId xmlns:a16="http://schemas.microsoft.com/office/drawing/2014/main" id="{F9A6173A-BD4A-D8EF-AAD9-DE870622460A}"/>
              </a:ext>
            </a:extLst>
          </p:cNvPr>
          <p:cNvSpPr txBox="1"/>
          <p:nvPr/>
        </p:nvSpPr>
        <p:spPr>
          <a:xfrm>
            <a:off x="5470507" y="3116475"/>
            <a:ext cx="774571" cy="338554"/>
          </a:xfrm>
          <a:prstGeom prst="rect">
            <a:avLst/>
          </a:prstGeom>
          <a:noFill/>
        </p:spPr>
        <p:txBody>
          <a:bodyPr wrap="none" rtlCol="0">
            <a:spAutoFit/>
          </a:bodyPr>
          <a:lstStyle/>
          <a:p>
            <a:r>
              <a:rPr lang="en-US" sz="1600" i="1" dirty="0">
                <a:solidFill>
                  <a:schemeClr val="tx2">
                    <a:lumMod val="20000"/>
                    <a:lumOff val="80000"/>
                  </a:schemeClr>
                </a:solidFill>
              </a:rPr>
              <a:t>depicts</a:t>
            </a:r>
          </a:p>
        </p:txBody>
      </p:sp>
      <p:sp>
        <p:nvSpPr>
          <p:cNvPr id="38" name="TextBox 37">
            <a:extLst>
              <a:ext uri="{FF2B5EF4-FFF2-40B4-BE49-F238E27FC236}">
                <a16:creationId xmlns:a16="http://schemas.microsoft.com/office/drawing/2014/main" id="{76CB6282-01C7-2AD6-0267-EC56F89C66AE}"/>
              </a:ext>
            </a:extLst>
          </p:cNvPr>
          <p:cNvSpPr txBox="1"/>
          <p:nvPr/>
        </p:nvSpPr>
        <p:spPr>
          <a:xfrm>
            <a:off x="3151565" y="2265420"/>
            <a:ext cx="548548" cy="338554"/>
          </a:xfrm>
          <a:prstGeom prst="rect">
            <a:avLst/>
          </a:prstGeom>
          <a:noFill/>
        </p:spPr>
        <p:txBody>
          <a:bodyPr wrap="none" rtlCol="0">
            <a:spAutoFit/>
          </a:bodyPr>
          <a:lstStyle/>
          <a:p>
            <a:r>
              <a:rPr lang="en-US" sz="1600" i="1" dirty="0">
                <a:solidFill>
                  <a:schemeClr val="tx2">
                    <a:lumMod val="20000"/>
                    <a:lumOff val="80000"/>
                  </a:schemeClr>
                </a:solidFill>
              </a:rPr>
              <a:t>type</a:t>
            </a:r>
          </a:p>
        </p:txBody>
      </p:sp>
      <p:sp>
        <p:nvSpPr>
          <p:cNvPr id="43" name="TextBox 42">
            <a:extLst>
              <a:ext uri="{FF2B5EF4-FFF2-40B4-BE49-F238E27FC236}">
                <a16:creationId xmlns:a16="http://schemas.microsoft.com/office/drawing/2014/main" id="{99122503-A43A-C5F3-C0F0-C242C8780AF6}"/>
              </a:ext>
            </a:extLst>
          </p:cNvPr>
          <p:cNvSpPr txBox="1"/>
          <p:nvPr/>
        </p:nvSpPr>
        <p:spPr>
          <a:xfrm>
            <a:off x="1431720" y="3565290"/>
            <a:ext cx="682559" cy="584775"/>
          </a:xfrm>
          <a:prstGeom prst="rect">
            <a:avLst/>
          </a:prstGeom>
          <a:noFill/>
        </p:spPr>
        <p:txBody>
          <a:bodyPr wrap="none" rtlCol="0">
            <a:spAutoFit/>
          </a:bodyPr>
          <a:lstStyle/>
          <a:p>
            <a:r>
              <a:rPr lang="en-US" sz="1600" dirty="0"/>
              <a:t>visual</a:t>
            </a:r>
            <a:br>
              <a:rPr lang="en-US" sz="1600" dirty="0"/>
            </a:br>
            <a:r>
              <a:rPr lang="en-US" sz="1600" dirty="0"/>
              <a:t>works</a:t>
            </a:r>
          </a:p>
        </p:txBody>
      </p:sp>
      <p:sp>
        <p:nvSpPr>
          <p:cNvPr id="44" name="TextBox 43">
            <a:extLst>
              <a:ext uri="{FF2B5EF4-FFF2-40B4-BE49-F238E27FC236}">
                <a16:creationId xmlns:a16="http://schemas.microsoft.com/office/drawing/2014/main" id="{D2E3ABA2-2AC5-1433-D30B-12DBA96A318E}"/>
              </a:ext>
            </a:extLst>
          </p:cNvPr>
          <p:cNvSpPr txBox="1"/>
          <p:nvPr/>
        </p:nvSpPr>
        <p:spPr>
          <a:xfrm>
            <a:off x="2537414" y="3087108"/>
            <a:ext cx="846707" cy="338554"/>
          </a:xfrm>
          <a:prstGeom prst="rect">
            <a:avLst/>
          </a:prstGeom>
          <a:noFill/>
        </p:spPr>
        <p:txBody>
          <a:bodyPr wrap="none" rtlCol="0">
            <a:spAutoFit/>
          </a:bodyPr>
          <a:lstStyle/>
          <a:p>
            <a:r>
              <a:rPr lang="en-US" sz="1600" i="1" dirty="0">
                <a:solidFill>
                  <a:schemeClr val="tx2">
                    <a:lumMod val="20000"/>
                    <a:lumOff val="80000"/>
                  </a:schemeClr>
                </a:solidFill>
              </a:rPr>
              <a:t>broader</a:t>
            </a:r>
          </a:p>
        </p:txBody>
      </p:sp>
      <p:sp>
        <p:nvSpPr>
          <p:cNvPr id="46" name="TextBox 45">
            <a:extLst>
              <a:ext uri="{FF2B5EF4-FFF2-40B4-BE49-F238E27FC236}">
                <a16:creationId xmlns:a16="http://schemas.microsoft.com/office/drawing/2014/main" id="{126564AA-C687-5FAE-5515-543555740C30}"/>
              </a:ext>
            </a:extLst>
          </p:cNvPr>
          <p:cNvSpPr txBox="1"/>
          <p:nvPr/>
        </p:nvSpPr>
        <p:spPr>
          <a:xfrm>
            <a:off x="1334440" y="2356884"/>
            <a:ext cx="860813" cy="338554"/>
          </a:xfrm>
          <a:prstGeom prst="rect">
            <a:avLst/>
          </a:prstGeom>
          <a:noFill/>
        </p:spPr>
        <p:txBody>
          <a:bodyPr wrap="none" rtlCol="0">
            <a:spAutoFit/>
          </a:bodyPr>
          <a:lstStyle/>
          <a:p>
            <a:r>
              <a:rPr lang="en-US" sz="1600" dirty="0"/>
              <a:t>painting</a:t>
            </a:r>
          </a:p>
        </p:txBody>
      </p:sp>
      <p:pic>
        <p:nvPicPr>
          <p:cNvPr id="37" name="Graphic 36">
            <a:extLst>
              <a:ext uri="{FF2B5EF4-FFF2-40B4-BE49-F238E27FC236}">
                <a16:creationId xmlns:a16="http://schemas.microsoft.com/office/drawing/2014/main" id="{E7433489-8604-4C7E-608F-81B0D2C2AE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6652" y="2108406"/>
            <a:ext cx="965303" cy="965303"/>
          </a:xfrm>
          <a:prstGeom prst="rect">
            <a:avLst/>
          </a:prstGeom>
        </p:spPr>
      </p:pic>
      <p:pic>
        <p:nvPicPr>
          <p:cNvPr id="60" name="Graphic 59">
            <a:extLst>
              <a:ext uri="{FF2B5EF4-FFF2-40B4-BE49-F238E27FC236}">
                <a16:creationId xmlns:a16="http://schemas.microsoft.com/office/drawing/2014/main" id="{C9957605-371D-386A-B780-1E64321F9F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0808" y="837626"/>
            <a:ext cx="914400" cy="914400"/>
          </a:xfrm>
          <a:prstGeom prst="rect">
            <a:avLst/>
          </a:prstGeom>
        </p:spPr>
      </p:pic>
      <p:sp>
        <p:nvSpPr>
          <p:cNvPr id="62" name="TextBox 61">
            <a:extLst>
              <a:ext uri="{FF2B5EF4-FFF2-40B4-BE49-F238E27FC236}">
                <a16:creationId xmlns:a16="http://schemas.microsoft.com/office/drawing/2014/main" id="{F5B07496-72A3-75D3-C757-C8DC2C270056}"/>
              </a:ext>
            </a:extLst>
          </p:cNvPr>
          <p:cNvSpPr txBox="1"/>
          <p:nvPr/>
        </p:nvSpPr>
        <p:spPr>
          <a:xfrm>
            <a:off x="5032401" y="1488726"/>
            <a:ext cx="922176" cy="338554"/>
          </a:xfrm>
          <a:prstGeom prst="rect">
            <a:avLst/>
          </a:prstGeom>
          <a:noFill/>
        </p:spPr>
        <p:txBody>
          <a:bodyPr wrap="none" rtlCol="0">
            <a:spAutoFit/>
          </a:bodyPr>
          <a:lstStyle/>
          <a:p>
            <a:r>
              <a:rPr lang="en-US" sz="1600" dirty="0"/>
              <a:t>Trumbull</a:t>
            </a:r>
          </a:p>
        </p:txBody>
      </p:sp>
      <p:cxnSp>
        <p:nvCxnSpPr>
          <p:cNvPr id="63" name="Straight Arrow Connector 62">
            <a:extLst>
              <a:ext uri="{FF2B5EF4-FFF2-40B4-BE49-F238E27FC236}">
                <a16:creationId xmlns:a16="http://schemas.microsoft.com/office/drawing/2014/main" id="{E8A68FA8-70C7-EF82-358C-73E4CA349386}"/>
              </a:ext>
            </a:extLst>
          </p:cNvPr>
          <p:cNvCxnSpPr>
            <a:cxnSpLocks/>
          </p:cNvCxnSpPr>
          <p:nvPr/>
        </p:nvCxnSpPr>
        <p:spPr>
          <a:xfrm flipV="1">
            <a:off x="6695566" y="1671546"/>
            <a:ext cx="1036156" cy="53409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E76C5813-9399-2E7E-5E52-C9F16ED89D03}"/>
              </a:ext>
            </a:extLst>
          </p:cNvPr>
          <p:cNvSpPr txBox="1"/>
          <p:nvPr/>
        </p:nvSpPr>
        <p:spPr>
          <a:xfrm>
            <a:off x="6173464" y="1824883"/>
            <a:ext cx="380810" cy="338554"/>
          </a:xfrm>
          <a:prstGeom prst="rect">
            <a:avLst/>
          </a:prstGeom>
          <a:noFill/>
        </p:spPr>
        <p:txBody>
          <a:bodyPr wrap="none" rtlCol="0">
            <a:spAutoFit/>
          </a:bodyPr>
          <a:lstStyle/>
          <a:p>
            <a:r>
              <a:rPr lang="en-US" sz="1600" i="1" dirty="0">
                <a:solidFill>
                  <a:schemeClr val="tx2">
                    <a:lumMod val="20000"/>
                    <a:lumOff val="80000"/>
                  </a:schemeClr>
                </a:solidFill>
              </a:rPr>
              <a:t>by</a:t>
            </a:r>
          </a:p>
        </p:txBody>
      </p:sp>
      <p:cxnSp>
        <p:nvCxnSpPr>
          <p:cNvPr id="40" name="Straight Arrow Connector 39">
            <a:extLst>
              <a:ext uri="{FF2B5EF4-FFF2-40B4-BE49-F238E27FC236}">
                <a16:creationId xmlns:a16="http://schemas.microsoft.com/office/drawing/2014/main" id="{5A022DF6-C62D-BDD5-E3B6-A92CEDC74FE9}"/>
              </a:ext>
            </a:extLst>
          </p:cNvPr>
          <p:cNvCxnSpPr>
            <a:cxnSpLocks/>
          </p:cNvCxnSpPr>
          <p:nvPr/>
        </p:nvCxnSpPr>
        <p:spPr>
          <a:xfrm>
            <a:off x="8069574" y="1777366"/>
            <a:ext cx="6137" cy="43693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923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178B50-8A18-BEC8-061B-3ECAFFAF5744}"/>
              </a:ext>
            </a:extLst>
          </p:cNvPr>
          <p:cNvSpPr>
            <a:spLocks noGrp="1"/>
          </p:cNvSpPr>
          <p:nvPr>
            <p:ph type="title"/>
          </p:nvPr>
        </p:nvSpPr>
        <p:spPr>
          <a:xfrm>
            <a:off x="1120462" y="-5224"/>
            <a:ext cx="7878556" cy="803151"/>
          </a:xfrm>
        </p:spPr>
        <p:txBody>
          <a:bodyPr/>
          <a:lstStyle/>
          <a:p>
            <a:r>
              <a:rPr lang="en-US" dirty="0"/>
              <a:t>And Non-Hierarchical</a:t>
            </a:r>
          </a:p>
        </p:txBody>
      </p:sp>
      <p:sp>
        <p:nvSpPr>
          <p:cNvPr id="8" name="Rectangle 7">
            <a:extLst>
              <a:ext uri="{FF2B5EF4-FFF2-40B4-BE49-F238E27FC236}">
                <a16:creationId xmlns:a16="http://schemas.microsoft.com/office/drawing/2014/main" id="{5D2EC676-7376-CB3C-B9ED-C60FE733AE5E}"/>
              </a:ext>
            </a:extLst>
          </p:cNvPr>
          <p:cNvSpPr/>
          <p:nvPr/>
        </p:nvSpPr>
        <p:spPr>
          <a:xfrm>
            <a:off x="1096659" y="699127"/>
            <a:ext cx="7826201" cy="3972264"/>
          </a:xfrm>
          <a:prstGeom prst="rect">
            <a:avLst/>
          </a:prstGeom>
          <a:solidFill>
            <a:schemeClr val="bg1"/>
          </a:solidFill>
          <a:ln w="25400">
            <a:solidFill>
              <a:srgbClr val="0AE3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002E6D3-BA0E-C999-6F28-5D38C2017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9414" y="861740"/>
            <a:ext cx="914400" cy="914400"/>
          </a:xfrm>
          <a:prstGeom prst="rect">
            <a:avLst/>
          </a:prstGeom>
        </p:spPr>
      </p:pic>
      <p:pic>
        <p:nvPicPr>
          <p:cNvPr id="14" name="Graphic 13">
            <a:extLst>
              <a:ext uri="{FF2B5EF4-FFF2-40B4-BE49-F238E27FC236}">
                <a16:creationId xmlns:a16="http://schemas.microsoft.com/office/drawing/2014/main" id="{21CE0007-CC1B-D5A1-86BA-608D4C604F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4391" y="3425662"/>
            <a:ext cx="914400" cy="908050"/>
          </a:xfrm>
          <a:prstGeom prst="rect">
            <a:avLst/>
          </a:prstGeom>
        </p:spPr>
      </p:pic>
      <p:pic>
        <p:nvPicPr>
          <p:cNvPr id="16" name="Graphic 15">
            <a:extLst>
              <a:ext uri="{FF2B5EF4-FFF2-40B4-BE49-F238E27FC236}">
                <a16:creationId xmlns:a16="http://schemas.microsoft.com/office/drawing/2014/main" id="{31218760-BAE5-8D65-463A-78ADB382C2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9779" y="2168138"/>
            <a:ext cx="914400" cy="914400"/>
          </a:xfrm>
          <a:prstGeom prst="rect">
            <a:avLst/>
          </a:prstGeom>
        </p:spPr>
      </p:pic>
      <p:pic>
        <p:nvPicPr>
          <p:cNvPr id="18" name="Graphic 17">
            <a:extLst>
              <a:ext uri="{FF2B5EF4-FFF2-40B4-BE49-F238E27FC236}">
                <a16:creationId xmlns:a16="http://schemas.microsoft.com/office/drawing/2014/main" id="{67A3FD6B-EAE3-27FC-F352-827D668347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3282" y="2223371"/>
            <a:ext cx="914400" cy="914400"/>
          </a:xfrm>
          <a:prstGeom prst="rect">
            <a:avLst/>
          </a:prstGeom>
        </p:spPr>
      </p:pic>
      <p:pic>
        <p:nvPicPr>
          <p:cNvPr id="20" name="Graphic 19">
            <a:extLst>
              <a:ext uri="{FF2B5EF4-FFF2-40B4-BE49-F238E27FC236}">
                <a16:creationId xmlns:a16="http://schemas.microsoft.com/office/drawing/2014/main" id="{13B50D7C-F26B-6679-870B-748281FFAF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9216" y="3411119"/>
            <a:ext cx="914400" cy="914400"/>
          </a:xfrm>
          <a:prstGeom prst="rect">
            <a:avLst/>
          </a:prstGeom>
        </p:spPr>
      </p:pic>
      <p:pic>
        <p:nvPicPr>
          <p:cNvPr id="21" name="Graphic 20">
            <a:extLst>
              <a:ext uri="{FF2B5EF4-FFF2-40B4-BE49-F238E27FC236}">
                <a16:creationId xmlns:a16="http://schemas.microsoft.com/office/drawing/2014/main" id="{800AF820-93DC-3702-204E-906BF95D87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6365" y="2141939"/>
            <a:ext cx="914400" cy="914400"/>
          </a:xfrm>
          <a:prstGeom prst="rect">
            <a:avLst/>
          </a:prstGeom>
        </p:spPr>
      </p:pic>
      <p:cxnSp>
        <p:nvCxnSpPr>
          <p:cNvPr id="28" name="Straight Arrow Connector 27">
            <a:extLst>
              <a:ext uri="{FF2B5EF4-FFF2-40B4-BE49-F238E27FC236}">
                <a16:creationId xmlns:a16="http://schemas.microsoft.com/office/drawing/2014/main" id="{230DD4DA-ED65-9B5A-2D28-473BD9AC0B66}"/>
              </a:ext>
            </a:extLst>
          </p:cNvPr>
          <p:cNvCxnSpPr>
            <a:cxnSpLocks/>
          </p:cNvCxnSpPr>
          <p:nvPr/>
        </p:nvCxnSpPr>
        <p:spPr>
          <a:xfrm flipV="1">
            <a:off x="4863727" y="2606885"/>
            <a:ext cx="820434" cy="1182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BB12FA39-9A8E-B8B8-06F5-453AF47DD279}"/>
              </a:ext>
            </a:extLst>
          </p:cNvPr>
          <p:cNvCxnSpPr>
            <a:cxnSpLocks/>
          </p:cNvCxnSpPr>
          <p:nvPr/>
        </p:nvCxnSpPr>
        <p:spPr>
          <a:xfrm>
            <a:off x="4812801" y="3038549"/>
            <a:ext cx="1022186" cy="61230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7C96364-7DAE-408C-0FBF-9D2B2ACDFB20}"/>
              </a:ext>
            </a:extLst>
          </p:cNvPr>
          <p:cNvCxnSpPr>
            <a:cxnSpLocks/>
          </p:cNvCxnSpPr>
          <p:nvPr/>
        </p:nvCxnSpPr>
        <p:spPr>
          <a:xfrm flipH="1">
            <a:off x="3099141" y="2622427"/>
            <a:ext cx="647452"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B0475B93-532F-BECE-ABA5-A4046A79241A}"/>
              </a:ext>
            </a:extLst>
          </p:cNvPr>
          <p:cNvCxnSpPr>
            <a:cxnSpLocks/>
          </p:cNvCxnSpPr>
          <p:nvPr/>
        </p:nvCxnSpPr>
        <p:spPr>
          <a:xfrm flipV="1">
            <a:off x="6162637" y="1820182"/>
            <a:ext cx="0" cy="34795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0A4DC979-2224-6D80-A43F-8A4F1B00A275}"/>
              </a:ext>
            </a:extLst>
          </p:cNvPr>
          <p:cNvCxnSpPr>
            <a:cxnSpLocks/>
          </p:cNvCxnSpPr>
          <p:nvPr/>
        </p:nvCxnSpPr>
        <p:spPr>
          <a:xfrm>
            <a:off x="6572879" y="3740544"/>
            <a:ext cx="1046535"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82997B27-F91B-EAA1-F1F0-EC53779F8CE8}"/>
              </a:ext>
            </a:extLst>
          </p:cNvPr>
          <p:cNvCxnSpPr>
            <a:cxnSpLocks/>
          </p:cNvCxnSpPr>
          <p:nvPr/>
        </p:nvCxnSpPr>
        <p:spPr>
          <a:xfrm>
            <a:off x="2553507" y="3143208"/>
            <a:ext cx="0" cy="3572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1FDCB4CC-B795-AA4E-65AA-B01DF0B54A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932" y="3497605"/>
            <a:ext cx="914400" cy="914400"/>
          </a:xfrm>
          <a:prstGeom prst="rect">
            <a:avLst/>
          </a:prstGeom>
        </p:spPr>
      </p:pic>
      <p:sp>
        <p:nvSpPr>
          <p:cNvPr id="11" name="TextBox 10">
            <a:extLst>
              <a:ext uri="{FF2B5EF4-FFF2-40B4-BE49-F238E27FC236}">
                <a16:creationId xmlns:a16="http://schemas.microsoft.com/office/drawing/2014/main" id="{1570AAF1-EA8F-01AE-43F8-42315BEAA888}"/>
              </a:ext>
            </a:extLst>
          </p:cNvPr>
          <p:cNvSpPr txBox="1"/>
          <p:nvPr/>
        </p:nvSpPr>
        <p:spPr>
          <a:xfrm>
            <a:off x="8080570" y="1654279"/>
            <a:ext cx="880369" cy="584775"/>
          </a:xfrm>
          <a:prstGeom prst="rect">
            <a:avLst/>
          </a:prstGeom>
          <a:noFill/>
        </p:spPr>
        <p:txBody>
          <a:bodyPr wrap="none" rtlCol="0">
            <a:spAutoFit/>
          </a:bodyPr>
          <a:lstStyle/>
          <a:p>
            <a:pPr algn="ctr"/>
            <a:r>
              <a:rPr lang="en-US" sz="1600" i="1" dirty="0">
                <a:solidFill>
                  <a:schemeClr val="tx2">
                    <a:lumMod val="20000"/>
                    <a:lumOff val="80000"/>
                  </a:schemeClr>
                </a:solidFill>
              </a:rPr>
              <a:t>member</a:t>
            </a:r>
            <a:br>
              <a:rPr lang="en-US" sz="1600" i="1" dirty="0">
                <a:solidFill>
                  <a:schemeClr val="tx2">
                    <a:lumMod val="20000"/>
                    <a:lumOff val="80000"/>
                  </a:schemeClr>
                </a:solidFill>
              </a:rPr>
            </a:br>
            <a:r>
              <a:rPr lang="en-US" sz="1600" i="1" dirty="0">
                <a:solidFill>
                  <a:schemeClr val="tx2">
                    <a:lumMod val="20000"/>
                    <a:lumOff val="80000"/>
                  </a:schemeClr>
                </a:solidFill>
              </a:rPr>
              <a:t>of</a:t>
            </a:r>
          </a:p>
        </p:txBody>
      </p:sp>
      <p:sp>
        <p:nvSpPr>
          <p:cNvPr id="15" name="TextBox 14">
            <a:extLst>
              <a:ext uri="{FF2B5EF4-FFF2-40B4-BE49-F238E27FC236}">
                <a16:creationId xmlns:a16="http://schemas.microsoft.com/office/drawing/2014/main" id="{F4FE17A1-6D62-6E6F-96B0-91F34BD15FBF}"/>
              </a:ext>
            </a:extLst>
          </p:cNvPr>
          <p:cNvSpPr txBox="1"/>
          <p:nvPr/>
        </p:nvSpPr>
        <p:spPr>
          <a:xfrm>
            <a:off x="6734851" y="3425662"/>
            <a:ext cx="705642" cy="338554"/>
          </a:xfrm>
          <a:prstGeom prst="rect">
            <a:avLst/>
          </a:prstGeom>
          <a:noFill/>
        </p:spPr>
        <p:txBody>
          <a:bodyPr wrap="none" rtlCol="0">
            <a:spAutoFit/>
          </a:bodyPr>
          <a:lstStyle/>
          <a:p>
            <a:r>
              <a:rPr lang="en-US" sz="1600" i="1" dirty="0">
                <a:solidFill>
                  <a:schemeClr val="tx2">
                    <a:lumMod val="20000"/>
                    <a:lumOff val="80000"/>
                  </a:schemeClr>
                </a:solidFill>
              </a:rPr>
              <a:t>within</a:t>
            </a:r>
          </a:p>
        </p:txBody>
      </p:sp>
      <p:sp>
        <p:nvSpPr>
          <p:cNvPr id="17" name="TextBox 16">
            <a:extLst>
              <a:ext uri="{FF2B5EF4-FFF2-40B4-BE49-F238E27FC236}">
                <a16:creationId xmlns:a16="http://schemas.microsoft.com/office/drawing/2014/main" id="{8BD0328D-03C5-2745-4D12-5E6A3E55F032}"/>
              </a:ext>
            </a:extLst>
          </p:cNvPr>
          <p:cNvSpPr txBox="1"/>
          <p:nvPr/>
        </p:nvSpPr>
        <p:spPr>
          <a:xfrm>
            <a:off x="7440493" y="3004775"/>
            <a:ext cx="1445139" cy="338554"/>
          </a:xfrm>
          <a:prstGeom prst="rect">
            <a:avLst/>
          </a:prstGeom>
          <a:noFill/>
        </p:spPr>
        <p:txBody>
          <a:bodyPr wrap="none" rtlCol="0">
            <a:spAutoFit/>
          </a:bodyPr>
          <a:lstStyle/>
          <a:p>
            <a:r>
              <a:rPr lang="en-US" sz="1600" dirty="0"/>
              <a:t>Royal Academy</a:t>
            </a:r>
          </a:p>
        </p:txBody>
      </p:sp>
      <p:sp>
        <p:nvSpPr>
          <p:cNvPr id="22" name="TextBox 21">
            <a:extLst>
              <a:ext uri="{FF2B5EF4-FFF2-40B4-BE49-F238E27FC236}">
                <a16:creationId xmlns:a16="http://schemas.microsoft.com/office/drawing/2014/main" id="{270EE485-B1D1-09EB-41A9-CC6414F13730}"/>
              </a:ext>
            </a:extLst>
          </p:cNvPr>
          <p:cNvSpPr txBox="1"/>
          <p:nvPr/>
        </p:nvSpPr>
        <p:spPr>
          <a:xfrm>
            <a:off x="7508490" y="4265108"/>
            <a:ext cx="1067921" cy="338554"/>
          </a:xfrm>
          <a:prstGeom prst="rect">
            <a:avLst/>
          </a:prstGeom>
          <a:noFill/>
        </p:spPr>
        <p:txBody>
          <a:bodyPr wrap="none" rtlCol="0">
            <a:spAutoFit/>
          </a:bodyPr>
          <a:lstStyle/>
          <a:p>
            <a:r>
              <a:rPr lang="en-US" sz="1600" dirty="0"/>
              <a:t>Normandy</a:t>
            </a:r>
          </a:p>
        </p:txBody>
      </p:sp>
      <p:sp>
        <p:nvSpPr>
          <p:cNvPr id="27" name="TextBox 26">
            <a:extLst>
              <a:ext uri="{FF2B5EF4-FFF2-40B4-BE49-F238E27FC236}">
                <a16:creationId xmlns:a16="http://schemas.microsoft.com/office/drawing/2014/main" id="{25E09C0C-3719-645E-4411-E230FA7587CC}"/>
              </a:ext>
            </a:extLst>
          </p:cNvPr>
          <p:cNvSpPr txBox="1"/>
          <p:nvPr/>
        </p:nvSpPr>
        <p:spPr>
          <a:xfrm>
            <a:off x="3902516" y="3009980"/>
            <a:ext cx="869149" cy="338554"/>
          </a:xfrm>
          <a:prstGeom prst="rect">
            <a:avLst/>
          </a:prstGeom>
          <a:noFill/>
        </p:spPr>
        <p:txBody>
          <a:bodyPr wrap="none" rtlCol="0">
            <a:spAutoFit/>
          </a:bodyPr>
          <a:lstStyle/>
          <a:p>
            <a:r>
              <a:rPr lang="en-US" sz="1600" dirty="0"/>
              <a:t>B2009.2</a:t>
            </a:r>
          </a:p>
        </p:txBody>
      </p:sp>
      <p:sp>
        <p:nvSpPr>
          <p:cNvPr id="30" name="TextBox 29">
            <a:extLst>
              <a:ext uri="{FF2B5EF4-FFF2-40B4-BE49-F238E27FC236}">
                <a16:creationId xmlns:a16="http://schemas.microsoft.com/office/drawing/2014/main" id="{F5BE6B19-0281-7C95-35FF-593625390AAA}"/>
              </a:ext>
            </a:extLst>
          </p:cNvPr>
          <p:cNvSpPr txBox="1"/>
          <p:nvPr/>
        </p:nvSpPr>
        <p:spPr>
          <a:xfrm>
            <a:off x="4737996" y="2265420"/>
            <a:ext cx="813043" cy="338554"/>
          </a:xfrm>
          <a:prstGeom prst="rect">
            <a:avLst/>
          </a:prstGeom>
          <a:noFill/>
        </p:spPr>
        <p:txBody>
          <a:bodyPr wrap="none" rtlCol="0">
            <a:spAutoFit/>
          </a:bodyPr>
          <a:lstStyle/>
          <a:p>
            <a:pPr algn="ctr"/>
            <a:r>
              <a:rPr lang="en-US" sz="1600" i="1" dirty="0">
                <a:solidFill>
                  <a:schemeClr val="tx2">
                    <a:lumMod val="20000"/>
                    <a:lumOff val="80000"/>
                  </a:schemeClr>
                </a:solidFill>
              </a:rPr>
              <a:t>created</a:t>
            </a:r>
          </a:p>
        </p:txBody>
      </p:sp>
      <p:sp>
        <p:nvSpPr>
          <p:cNvPr id="31" name="TextBox 30">
            <a:extLst>
              <a:ext uri="{FF2B5EF4-FFF2-40B4-BE49-F238E27FC236}">
                <a16:creationId xmlns:a16="http://schemas.microsoft.com/office/drawing/2014/main" id="{0D5AE058-CE07-2C98-E446-8BDCF9BD4AB1}"/>
              </a:ext>
            </a:extLst>
          </p:cNvPr>
          <p:cNvSpPr txBox="1"/>
          <p:nvPr/>
        </p:nvSpPr>
        <p:spPr>
          <a:xfrm>
            <a:off x="6952972" y="1163127"/>
            <a:ext cx="609269" cy="338554"/>
          </a:xfrm>
          <a:prstGeom prst="rect">
            <a:avLst/>
          </a:prstGeom>
          <a:noFill/>
        </p:spPr>
        <p:txBody>
          <a:bodyPr wrap="none" rtlCol="0">
            <a:spAutoFit/>
          </a:bodyPr>
          <a:lstStyle/>
          <a:p>
            <a:r>
              <a:rPr lang="en-US" sz="1600" dirty="0"/>
              <a:t>West</a:t>
            </a:r>
          </a:p>
        </p:txBody>
      </p:sp>
      <p:sp>
        <p:nvSpPr>
          <p:cNvPr id="33" name="TextBox 32">
            <a:extLst>
              <a:ext uri="{FF2B5EF4-FFF2-40B4-BE49-F238E27FC236}">
                <a16:creationId xmlns:a16="http://schemas.microsoft.com/office/drawing/2014/main" id="{36A2182E-3253-632A-4177-58ADE311D6D6}"/>
              </a:ext>
            </a:extLst>
          </p:cNvPr>
          <p:cNvSpPr txBox="1"/>
          <p:nvPr/>
        </p:nvSpPr>
        <p:spPr>
          <a:xfrm>
            <a:off x="6817322" y="1662822"/>
            <a:ext cx="380810" cy="338554"/>
          </a:xfrm>
          <a:prstGeom prst="rect">
            <a:avLst/>
          </a:prstGeom>
          <a:noFill/>
        </p:spPr>
        <p:txBody>
          <a:bodyPr wrap="none" rtlCol="0">
            <a:spAutoFit/>
          </a:bodyPr>
          <a:lstStyle/>
          <a:p>
            <a:r>
              <a:rPr lang="en-US" sz="1600" i="1" dirty="0">
                <a:solidFill>
                  <a:schemeClr val="tx2">
                    <a:lumMod val="20000"/>
                    <a:lumOff val="80000"/>
                  </a:schemeClr>
                </a:solidFill>
              </a:rPr>
              <a:t>by</a:t>
            </a:r>
          </a:p>
        </p:txBody>
      </p:sp>
      <p:sp>
        <p:nvSpPr>
          <p:cNvPr id="34" name="TextBox 33">
            <a:extLst>
              <a:ext uri="{FF2B5EF4-FFF2-40B4-BE49-F238E27FC236}">
                <a16:creationId xmlns:a16="http://schemas.microsoft.com/office/drawing/2014/main" id="{AF27C39D-7B4B-10BC-F6AB-6F3A0A574EED}"/>
              </a:ext>
            </a:extLst>
          </p:cNvPr>
          <p:cNvSpPr txBox="1"/>
          <p:nvPr/>
        </p:nvSpPr>
        <p:spPr>
          <a:xfrm>
            <a:off x="5697092" y="4272791"/>
            <a:ext cx="958917" cy="338554"/>
          </a:xfrm>
          <a:prstGeom prst="rect">
            <a:avLst/>
          </a:prstGeom>
          <a:noFill/>
        </p:spPr>
        <p:txBody>
          <a:bodyPr wrap="none" rtlCol="0">
            <a:spAutoFit/>
          </a:bodyPr>
          <a:lstStyle/>
          <a:p>
            <a:r>
              <a:rPr lang="en-US" sz="1600" dirty="0"/>
              <a:t>La Hogue</a:t>
            </a:r>
          </a:p>
        </p:txBody>
      </p:sp>
      <p:sp>
        <p:nvSpPr>
          <p:cNvPr id="36" name="TextBox 35">
            <a:extLst>
              <a:ext uri="{FF2B5EF4-FFF2-40B4-BE49-F238E27FC236}">
                <a16:creationId xmlns:a16="http://schemas.microsoft.com/office/drawing/2014/main" id="{F9A6173A-BD4A-D8EF-AAD9-DE870622460A}"/>
              </a:ext>
            </a:extLst>
          </p:cNvPr>
          <p:cNvSpPr txBox="1"/>
          <p:nvPr/>
        </p:nvSpPr>
        <p:spPr>
          <a:xfrm>
            <a:off x="5470507" y="3116475"/>
            <a:ext cx="774571" cy="338554"/>
          </a:xfrm>
          <a:prstGeom prst="rect">
            <a:avLst/>
          </a:prstGeom>
          <a:noFill/>
        </p:spPr>
        <p:txBody>
          <a:bodyPr wrap="none" rtlCol="0">
            <a:spAutoFit/>
          </a:bodyPr>
          <a:lstStyle/>
          <a:p>
            <a:r>
              <a:rPr lang="en-US" sz="1600" i="1" dirty="0">
                <a:solidFill>
                  <a:schemeClr val="tx2">
                    <a:lumMod val="20000"/>
                    <a:lumOff val="80000"/>
                  </a:schemeClr>
                </a:solidFill>
              </a:rPr>
              <a:t>depicts</a:t>
            </a:r>
          </a:p>
        </p:txBody>
      </p:sp>
      <p:sp>
        <p:nvSpPr>
          <p:cNvPr id="38" name="TextBox 37">
            <a:extLst>
              <a:ext uri="{FF2B5EF4-FFF2-40B4-BE49-F238E27FC236}">
                <a16:creationId xmlns:a16="http://schemas.microsoft.com/office/drawing/2014/main" id="{76CB6282-01C7-2AD6-0267-EC56F89C66AE}"/>
              </a:ext>
            </a:extLst>
          </p:cNvPr>
          <p:cNvSpPr txBox="1"/>
          <p:nvPr/>
        </p:nvSpPr>
        <p:spPr>
          <a:xfrm>
            <a:off x="3151565" y="2265420"/>
            <a:ext cx="548548" cy="338554"/>
          </a:xfrm>
          <a:prstGeom prst="rect">
            <a:avLst/>
          </a:prstGeom>
          <a:noFill/>
        </p:spPr>
        <p:txBody>
          <a:bodyPr wrap="none" rtlCol="0">
            <a:spAutoFit/>
          </a:bodyPr>
          <a:lstStyle/>
          <a:p>
            <a:r>
              <a:rPr lang="en-US" sz="1600" i="1" dirty="0">
                <a:solidFill>
                  <a:schemeClr val="tx2">
                    <a:lumMod val="20000"/>
                    <a:lumOff val="80000"/>
                  </a:schemeClr>
                </a:solidFill>
              </a:rPr>
              <a:t>type</a:t>
            </a:r>
          </a:p>
        </p:txBody>
      </p:sp>
      <p:sp>
        <p:nvSpPr>
          <p:cNvPr id="43" name="TextBox 42">
            <a:extLst>
              <a:ext uri="{FF2B5EF4-FFF2-40B4-BE49-F238E27FC236}">
                <a16:creationId xmlns:a16="http://schemas.microsoft.com/office/drawing/2014/main" id="{99122503-A43A-C5F3-C0F0-C242C8780AF6}"/>
              </a:ext>
            </a:extLst>
          </p:cNvPr>
          <p:cNvSpPr txBox="1"/>
          <p:nvPr/>
        </p:nvSpPr>
        <p:spPr>
          <a:xfrm>
            <a:off x="1431720" y="3565290"/>
            <a:ext cx="682559" cy="584775"/>
          </a:xfrm>
          <a:prstGeom prst="rect">
            <a:avLst/>
          </a:prstGeom>
          <a:noFill/>
        </p:spPr>
        <p:txBody>
          <a:bodyPr wrap="none" rtlCol="0">
            <a:spAutoFit/>
          </a:bodyPr>
          <a:lstStyle/>
          <a:p>
            <a:r>
              <a:rPr lang="en-US" sz="1600" dirty="0"/>
              <a:t>visual</a:t>
            </a:r>
            <a:br>
              <a:rPr lang="en-US" sz="1600" dirty="0"/>
            </a:br>
            <a:r>
              <a:rPr lang="en-US" sz="1600" dirty="0"/>
              <a:t>works</a:t>
            </a:r>
          </a:p>
        </p:txBody>
      </p:sp>
      <p:sp>
        <p:nvSpPr>
          <p:cNvPr id="44" name="TextBox 43">
            <a:extLst>
              <a:ext uri="{FF2B5EF4-FFF2-40B4-BE49-F238E27FC236}">
                <a16:creationId xmlns:a16="http://schemas.microsoft.com/office/drawing/2014/main" id="{D2E3ABA2-2AC5-1433-D30B-12DBA96A318E}"/>
              </a:ext>
            </a:extLst>
          </p:cNvPr>
          <p:cNvSpPr txBox="1"/>
          <p:nvPr/>
        </p:nvSpPr>
        <p:spPr>
          <a:xfrm>
            <a:off x="2537414" y="3087108"/>
            <a:ext cx="846707" cy="338554"/>
          </a:xfrm>
          <a:prstGeom prst="rect">
            <a:avLst/>
          </a:prstGeom>
          <a:noFill/>
        </p:spPr>
        <p:txBody>
          <a:bodyPr wrap="none" rtlCol="0">
            <a:spAutoFit/>
          </a:bodyPr>
          <a:lstStyle/>
          <a:p>
            <a:r>
              <a:rPr lang="en-US" sz="1600" i="1" dirty="0">
                <a:solidFill>
                  <a:schemeClr val="tx2">
                    <a:lumMod val="20000"/>
                    <a:lumOff val="80000"/>
                  </a:schemeClr>
                </a:solidFill>
              </a:rPr>
              <a:t>broader</a:t>
            </a:r>
          </a:p>
        </p:txBody>
      </p:sp>
      <p:sp>
        <p:nvSpPr>
          <p:cNvPr id="46" name="TextBox 45">
            <a:extLst>
              <a:ext uri="{FF2B5EF4-FFF2-40B4-BE49-F238E27FC236}">
                <a16:creationId xmlns:a16="http://schemas.microsoft.com/office/drawing/2014/main" id="{126564AA-C687-5FAE-5515-543555740C30}"/>
              </a:ext>
            </a:extLst>
          </p:cNvPr>
          <p:cNvSpPr txBox="1"/>
          <p:nvPr/>
        </p:nvSpPr>
        <p:spPr>
          <a:xfrm>
            <a:off x="1334440" y="2356884"/>
            <a:ext cx="860813" cy="338554"/>
          </a:xfrm>
          <a:prstGeom prst="rect">
            <a:avLst/>
          </a:prstGeom>
          <a:noFill/>
        </p:spPr>
        <p:txBody>
          <a:bodyPr wrap="none" rtlCol="0">
            <a:spAutoFit/>
          </a:bodyPr>
          <a:lstStyle/>
          <a:p>
            <a:r>
              <a:rPr lang="en-US" sz="1600" dirty="0"/>
              <a:t>painting</a:t>
            </a:r>
          </a:p>
        </p:txBody>
      </p:sp>
      <p:pic>
        <p:nvPicPr>
          <p:cNvPr id="37" name="Graphic 36">
            <a:extLst>
              <a:ext uri="{FF2B5EF4-FFF2-40B4-BE49-F238E27FC236}">
                <a16:creationId xmlns:a16="http://schemas.microsoft.com/office/drawing/2014/main" id="{E7433489-8604-4C7E-608F-81B0D2C2AE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6652" y="2108406"/>
            <a:ext cx="965303" cy="965303"/>
          </a:xfrm>
          <a:prstGeom prst="rect">
            <a:avLst/>
          </a:prstGeom>
        </p:spPr>
      </p:pic>
      <p:pic>
        <p:nvPicPr>
          <p:cNvPr id="60" name="Graphic 59">
            <a:extLst>
              <a:ext uri="{FF2B5EF4-FFF2-40B4-BE49-F238E27FC236}">
                <a16:creationId xmlns:a16="http://schemas.microsoft.com/office/drawing/2014/main" id="{C9957605-371D-386A-B780-1E64321F9F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0808" y="837626"/>
            <a:ext cx="914400" cy="914400"/>
          </a:xfrm>
          <a:prstGeom prst="rect">
            <a:avLst/>
          </a:prstGeom>
        </p:spPr>
      </p:pic>
      <p:sp>
        <p:nvSpPr>
          <p:cNvPr id="62" name="TextBox 61">
            <a:extLst>
              <a:ext uri="{FF2B5EF4-FFF2-40B4-BE49-F238E27FC236}">
                <a16:creationId xmlns:a16="http://schemas.microsoft.com/office/drawing/2014/main" id="{F5B07496-72A3-75D3-C757-C8DC2C270056}"/>
              </a:ext>
            </a:extLst>
          </p:cNvPr>
          <p:cNvSpPr txBox="1"/>
          <p:nvPr/>
        </p:nvSpPr>
        <p:spPr>
          <a:xfrm>
            <a:off x="5032401" y="1488726"/>
            <a:ext cx="922176" cy="338554"/>
          </a:xfrm>
          <a:prstGeom prst="rect">
            <a:avLst/>
          </a:prstGeom>
          <a:noFill/>
        </p:spPr>
        <p:txBody>
          <a:bodyPr wrap="none" rtlCol="0">
            <a:spAutoFit/>
          </a:bodyPr>
          <a:lstStyle/>
          <a:p>
            <a:r>
              <a:rPr lang="en-US" sz="1600" dirty="0"/>
              <a:t>Trumbull</a:t>
            </a:r>
          </a:p>
        </p:txBody>
      </p:sp>
      <p:cxnSp>
        <p:nvCxnSpPr>
          <p:cNvPr id="63" name="Straight Arrow Connector 62">
            <a:extLst>
              <a:ext uri="{FF2B5EF4-FFF2-40B4-BE49-F238E27FC236}">
                <a16:creationId xmlns:a16="http://schemas.microsoft.com/office/drawing/2014/main" id="{E8A68FA8-70C7-EF82-358C-73E4CA349386}"/>
              </a:ext>
            </a:extLst>
          </p:cNvPr>
          <p:cNvCxnSpPr>
            <a:cxnSpLocks/>
          </p:cNvCxnSpPr>
          <p:nvPr/>
        </p:nvCxnSpPr>
        <p:spPr>
          <a:xfrm flipV="1">
            <a:off x="6695566" y="1671546"/>
            <a:ext cx="1036156" cy="53409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E76C5813-9399-2E7E-5E52-C9F16ED89D03}"/>
              </a:ext>
            </a:extLst>
          </p:cNvPr>
          <p:cNvSpPr txBox="1"/>
          <p:nvPr/>
        </p:nvSpPr>
        <p:spPr>
          <a:xfrm>
            <a:off x="6173464" y="1824883"/>
            <a:ext cx="380810" cy="338554"/>
          </a:xfrm>
          <a:prstGeom prst="rect">
            <a:avLst/>
          </a:prstGeom>
          <a:noFill/>
        </p:spPr>
        <p:txBody>
          <a:bodyPr wrap="none" rtlCol="0">
            <a:spAutoFit/>
          </a:bodyPr>
          <a:lstStyle/>
          <a:p>
            <a:r>
              <a:rPr lang="en-US" sz="1600" i="1" dirty="0">
                <a:solidFill>
                  <a:schemeClr val="tx2">
                    <a:lumMod val="20000"/>
                    <a:lumOff val="80000"/>
                  </a:schemeClr>
                </a:solidFill>
              </a:rPr>
              <a:t>by</a:t>
            </a:r>
          </a:p>
        </p:txBody>
      </p:sp>
      <p:cxnSp>
        <p:nvCxnSpPr>
          <p:cNvPr id="40" name="Straight Arrow Connector 39">
            <a:extLst>
              <a:ext uri="{FF2B5EF4-FFF2-40B4-BE49-F238E27FC236}">
                <a16:creationId xmlns:a16="http://schemas.microsoft.com/office/drawing/2014/main" id="{5A022DF6-C62D-BDD5-E3B6-A92CEDC74FE9}"/>
              </a:ext>
            </a:extLst>
          </p:cNvPr>
          <p:cNvCxnSpPr>
            <a:cxnSpLocks/>
          </p:cNvCxnSpPr>
          <p:nvPr/>
        </p:nvCxnSpPr>
        <p:spPr>
          <a:xfrm>
            <a:off x="8069574" y="1777366"/>
            <a:ext cx="6137" cy="43693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6698FE55-FA83-3C84-F514-E9CF02F7AB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98402" y="3529974"/>
            <a:ext cx="914399" cy="914399"/>
          </a:xfrm>
          <a:prstGeom prst="rect">
            <a:avLst/>
          </a:prstGeom>
        </p:spPr>
      </p:pic>
      <p:cxnSp>
        <p:nvCxnSpPr>
          <p:cNvPr id="4" name="Straight Arrow Connector 3">
            <a:extLst>
              <a:ext uri="{FF2B5EF4-FFF2-40B4-BE49-F238E27FC236}">
                <a16:creationId xmlns:a16="http://schemas.microsoft.com/office/drawing/2014/main" id="{D68539F9-07E0-E4B0-38BC-D0A364286C53}"/>
              </a:ext>
            </a:extLst>
          </p:cNvPr>
          <p:cNvCxnSpPr>
            <a:cxnSpLocks/>
          </p:cNvCxnSpPr>
          <p:nvPr/>
        </p:nvCxnSpPr>
        <p:spPr>
          <a:xfrm flipV="1">
            <a:off x="4343217" y="3268394"/>
            <a:ext cx="0" cy="34795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1D86424-F59A-01E1-AE55-F8EB719EDB8F}"/>
              </a:ext>
            </a:extLst>
          </p:cNvPr>
          <p:cNvSpPr txBox="1"/>
          <p:nvPr/>
        </p:nvSpPr>
        <p:spPr>
          <a:xfrm>
            <a:off x="3628497" y="3289731"/>
            <a:ext cx="676788" cy="338554"/>
          </a:xfrm>
          <a:prstGeom prst="rect">
            <a:avLst/>
          </a:prstGeom>
          <a:noFill/>
        </p:spPr>
        <p:txBody>
          <a:bodyPr wrap="none" rtlCol="0">
            <a:spAutoFit/>
          </a:bodyPr>
          <a:lstStyle/>
          <a:p>
            <a:r>
              <a:rPr lang="en-US" sz="1600" i="1" dirty="0">
                <a:solidFill>
                  <a:schemeClr val="tx2">
                    <a:lumMod val="20000"/>
                    <a:lumOff val="80000"/>
                  </a:schemeClr>
                </a:solidFill>
              </a:rPr>
              <a:t>about</a:t>
            </a:r>
          </a:p>
        </p:txBody>
      </p:sp>
      <p:sp>
        <p:nvSpPr>
          <p:cNvPr id="7" name="TextBox 6">
            <a:extLst>
              <a:ext uri="{FF2B5EF4-FFF2-40B4-BE49-F238E27FC236}">
                <a16:creationId xmlns:a16="http://schemas.microsoft.com/office/drawing/2014/main" id="{5881FF19-9A7B-57CF-A051-03662E6424F6}"/>
              </a:ext>
            </a:extLst>
          </p:cNvPr>
          <p:cNvSpPr txBox="1"/>
          <p:nvPr/>
        </p:nvSpPr>
        <p:spPr>
          <a:xfrm>
            <a:off x="3648210" y="4282087"/>
            <a:ext cx="1496307" cy="338554"/>
          </a:xfrm>
          <a:prstGeom prst="rect">
            <a:avLst/>
          </a:prstGeom>
          <a:noFill/>
        </p:spPr>
        <p:txBody>
          <a:bodyPr wrap="none" rtlCol="0">
            <a:spAutoFit/>
          </a:bodyPr>
          <a:lstStyle/>
          <a:p>
            <a:r>
              <a:rPr lang="en-US" sz="1600" dirty="0"/>
              <a:t>Auction Catalog</a:t>
            </a:r>
          </a:p>
        </p:txBody>
      </p:sp>
    </p:spTree>
    <p:extLst>
      <p:ext uri="{BB962C8B-B14F-4D97-AF65-F5344CB8AC3E}">
        <p14:creationId xmlns:p14="http://schemas.microsoft.com/office/powerpoint/2010/main" val="238323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178B50-8A18-BEC8-061B-3ECAFFAF5744}"/>
              </a:ext>
            </a:extLst>
          </p:cNvPr>
          <p:cNvSpPr>
            <a:spLocks noGrp="1"/>
          </p:cNvSpPr>
          <p:nvPr>
            <p:ph type="title"/>
          </p:nvPr>
        </p:nvSpPr>
        <p:spPr>
          <a:xfrm>
            <a:off x="1120462" y="-5224"/>
            <a:ext cx="7878556" cy="803151"/>
          </a:xfrm>
        </p:spPr>
        <p:txBody>
          <a:bodyPr/>
          <a:lstStyle/>
          <a:p>
            <a:r>
              <a:rPr lang="en-US" dirty="0"/>
              <a:t>Knowledge Graph!</a:t>
            </a:r>
          </a:p>
        </p:txBody>
      </p:sp>
      <p:sp>
        <p:nvSpPr>
          <p:cNvPr id="8" name="Rectangle 7">
            <a:extLst>
              <a:ext uri="{FF2B5EF4-FFF2-40B4-BE49-F238E27FC236}">
                <a16:creationId xmlns:a16="http://schemas.microsoft.com/office/drawing/2014/main" id="{5D2EC676-7376-CB3C-B9ED-C60FE733AE5E}"/>
              </a:ext>
            </a:extLst>
          </p:cNvPr>
          <p:cNvSpPr/>
          <p:nvPr/>
        </p:nvSpPr>
        <p:spPr>
          <a:xfrm>
            <a:off x="1096659" y="699127"/>
            <a:ext cx="7826201" cy="3972264"/>
          </a:xfrm>
          <a:prstGeom prst="rect">
            <a:avLst/>
          </a:prstGeom>
          <a:solidFill>
            <a:schemeClr val="bg1"/>
          </a:solidFill>
          <a:ln w="25400">
            <a:solidFill>
              <a:srgbClr val="0AE3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002E6D3-BA0E-C999-6F28-5D38C2017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9414" y="861740"/>
            <a:ext cx="914400" cy="914400"/>
          </a:xfrm>
          <a:prstGeom prst="rect">
            <a:avLst/>
          </a:prstGeom>
        </p:spPr>
      </p:pic>
      <p:pic>
        <p:nvPicPr>
          <p:cNvPr id="14" name="Graphic 13">
            <a:extLst>
              <a:ext uri="{FF2B5EF4-FFF2-40B4-BE49-F238E27FC236}">
                <a16:creationId xmlns:a16="http://schemas.microsoft.com/office/drawing/2014/main" id="{21CE0007-CC1B-D5A1-86BA-608D4C604F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4391" y="3425662"/>
            <a:ext cx="914400" cy="908050"/>
          </a:xfrm>
          <a:prstGeom prst="rect">
            <a:avLst/>
          </a:prstGeom>
        </p:spPr>
      </p:pic>
      <p:pic>
        <p:nvPicPr>
          <p:cNvPr id="16" name="Graphic 15">
            <a:extLst>
              <a:ext uri="{FF2B5EF4-FFF2-40B4-BE49-F238E27FC236}">
                <a16:creationId xmlns:a16="http://schemas.microsoft.com/office/drawing/2014/main" id="{31218760-BAE5-8D65-463A-78ADB382C2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9779" y="2168138"/>
            <a:ext cx="914400" cy="914400"/>
          </a:xfrm>
          <a:prstGeom prst="rect">
            <a:avLst/>
          </a:prstGeom>
        </p:spPr>
      </p:pic>
      <p:pic>
        <p:nvPicPr>
          <p:cNvPr id="18" name="Graphic 17">
            <a:extLst>
              <a:ext uri="{FF2B5EF4-FFF2-40B4-BE49-F238E27FC236}">
                <a16:creationId xmlns:a16="http://schemas.microsoft.com/office/drawing/2014/main" id="{67A3FD6B-EAE3-27FC-F352-827D668347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3282" y="2223371"/>
            <a:ext cx="914400" cy="914400"/>
          </a:xfrm>
          <a:prstGeom prst="rect">
            <a:avLst/>
          </a:prstGeom>
        </p:spPr>
      </p:pic>
      <p:pic>
        <p:nvPicPr>
          <p:cNvPr id="20" name="Graphic 19">
            <a:extLst>
              <a:ext uri="{FF2B5EF4-FFF2-40B4-BE49-F238E27FC236}">
                <a16:creationId xmlns:a16="http://schemas.microsoft.com/office/drawing/2014/main" id="{13B50D7C-F26B-6679-870B-748281FFAF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9216" y="3411119"/>
            <a:ext cx="914400" cy="914400"/>
          </a:xfrm>
          <a:prstGeom prst="rect">
            <a:avLst/>
          </a:prstGeom>
        </p:spPr>
      </p:pic>
      <p:pic>
        <p:nvPicPr>
          <p:cNvPr id="21" name="Graphic 20">
            <a:extLst>
              <a:ext uri="{FF2B5EF4-FFF2-40B4-BE49-F238E27FC236}">
                <a16:creationId xmlns:a16="http://schemas.microsoft.com/office/drawing/2014/main" id="{800AF820-93DC-3702-204E-906BF95D87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6365" y="2141939"/>
            <a:ext cx="914400" cy="914400"/>
          </a:xfrm>
          <a:prstGeom prst="rect">
            <a:avLst/>
          </a:prstGeom>
        </p:spPr>
      </p:pic>
      <p:pic>
        <p:nvPicPr>
          <p:cNvPr id="23" name="Graphic 22">
            <a:extLst>
              <a:ext uri="{FF2B5EF4-FFF2-40B4-BE49-F238E27FC236}">
                <a16:creationId xmlns:a16="http://schemas.microsoft.com/office/drawing/2014/main" id="{133D11AF-690F-1820-398D-7D7F1F3854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77236" y="876960"/>
            <a:ext cx="914400" cy="914400"/>
          </a:xfrm>
          <a:prstGeom prst="rect">
            <a:avLst/>
          </a:prstGeom>
        </p:spPr>
      </p:pic>
      <p:pic>
        <p:nvPicPr>
          <p:cNvPr id="25" name="Graphic 24">
            <a:extLst>
              <a:ext uri="{FF2B5EF4-FFF2-40B4-BE49-F238E27FC236}">
                <a16:creationId xmlns:a16="http://schemas.microsoft.com/office/drawing/2014/main" id="{42C17313-19D7-8F48-61B4-12FA3D94D8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98402" y="3529974"/>
            <a:ext cx="914399" cy="914399"/>
          </a:xfrm>
          <a:prstGeom prst="rect">
            <a:avLst/>
          </a:prstGeom>
        </p:spPr>
      </p:pic>
      <p:cxnSp>
        <p:nvCxnSpPr>
          <p:cNvPr id="28" name="Straight Arrow Connector 27">
            <a:extLst>
              <a:ext uri="{FF2B5EF4-FFF2-40B4-BE49-F238E27FC236}">
                <a16:creationId xmlns:a16="http://schemas.microsoft.com/office/drawing/2014/main" id="{230DD4DA-ED65-9B5A-2D28-473BD9AC0B66}"/>
              </a:ext>
            </a:extLst>
          </p:cNvPr>
          <p:cNvCxnSpPr>
            <a:cxnSpLocks/>
          </p:cNvCxnSpPr>
          <p:nvPr/>
        </p:nvCxnSpPr>
        <p:spPr>
          <a:xfrm flipV="1">
            <a:off x="4863727" y="2606885"/>
            <a:ext cx="820434" cy="1182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BB12FA39-9A8E-B8B8-06F5-453AF47DD279}"/>
              </a:ext>
            </a:extLst>
          </p:cNvPr>
          <p:cNvCxnSpPr>
            <a:cxnSpLocks/>
          </p:cNvCxnSpPr>
          <p:nvPr/>
        </p:nvCxnSpPr>
        <p:spPr>
          <a:xfrm>
            <a:off x="4812801" y="3038549"/>
            <a:ext cx="1022186" cy="61230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7C96364-7DAE-408C-0FBF-9D2B2ACDFB20}"/>
              </a:ext>
            </a:extLst>
          </p:cNvPr>
          <p:cNvCxnSpPr>
            <a:cxnSpLocks/>
          </p:cNvCxnSpPr>
          <p:nvPr/>
        </p:nvCxnSpPr>
        <p:spPr>
          <a:xfrm flipH="1">
            <a:off x="3099141" y="2622427"/>
            <a:ext cx="647452"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B0475B93-532F-BECE-ABA5-A4046A79241A}"/>
              </a:ext>
            </a:extLst>
          </p:cNvPr>
          <p:cNvCxnSpPr>
            <a:cxnSpLocks/>
          </p:cNvCxnSpPr>
          <p:nvPr/>
        </p:nvCxnSpPr>
        <p:spPr>
          <a:xfrm flipV="1">
            <a:off x="6162637" y="1820182"/>
            <a:ext cx="0" cy="34795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0A4DC979-2224-6D80-A43F-8A4F1B00A275}"/>
              </a:ext>
            </a:extLst>
          </p:cNvPr>
          <p:cNvCxnSpPr>
            <a:cxnSpLocks/>
          </p:cNvCxnSpPr>
          <p:nvPr/>
        </p:nvCxnSpPr>
        <p:spPr>
          <a:xfrm>
            <a:off x="6572879" y="3740544"/>
            <a:ext cx="1046535"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82997B27-F91B-EAA1-F1F0-EC53779F8CE8}"/>
              </a:ext>
            </a:extLst>
          </p:cNvPr>
          <p:cNvCxnSpPr>
            <a:cxnSpLocks/>
          </p:cNvCxnSpPr>
          <p:nvPr/>
        </p:nvCxnSpPr>
        <p:spPr>
          <a:xfrm>
            <a:off x="2553507" y="3143208"/>
            <a:ext cx="0" cy="3572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2" name="Graphic 1">
            <a:extLst>
              <a:ext uri="{FF2B5EF4-FFF2-40B4-BE49-F238E27FC236}">
                <a16:creationId xmlns:a16="http://schemas.microsoft.com/office/drawing/2014/main" id="{1FDCB4CC-B795-AA4E-65AA-B01DF0B54A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932" y="3497605"/>
            <a:ext cx="914400" cy="914400"/>
          </a:xfrm>
          <a:prstGeom prst="rect">
            <a:avLst/>
          </a:prstGeom>
        </p:spPr>
      </p:pic>
      <p:cxnSp>
        <p:nvCxnSpPr>
          <p:cNvPr id="3" name="Straight Arrow Connector 2">
            <a:extLst>
              <a:ext uri="{FF2B5EF4-FFF2-40B4-BE49-F238E27FC236}">
                <a16:creationId xmlns:a16="http://schemas.microsoft.com/office/drawing/2014/main" id="{E24087E0-3D70-AB3E-3803-9D7751C47F0B}"/>
              </a:ext>
            </a:extLst>
          </p:cNvPr>
          <p:cNvCxnSpPr>
            <a:cxnSpLocks/>
          </p:cNvCxnSpPr>
          <p:nvPr/>
        </p:nvCxnSpPr>
        <p:spPr>
          <a:xfrm>
            <a:off x="2544345" y="1740886"/>
            <a:ext cx="6137" cy="43693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FE9CF68-F7D9-7A93-86D7-3A3E23DE976B}"/>
              </a:ext>
            </a:extLst>
          </p:cNvPr>
          <p:cNvSpPr txBox="1"/>
          <p:nvPr/>
        </p:nvSpPr>
        <p:spPr>
          <a:xfrm>
            <a:off x="2569175" y="1726516"/>
            <a:ext cx="676788" cy="338554"/>
          </a:xfrm>
          <a:prstGeom prst="rect">
            <a:avLst/>
          </a:prstGeom>
          <a:noFill/>
        </p:spPr>
        <p:txBody>
          <a:bodyPr wrap="none" rtlCol="0">
            <a:spAutoFit/>
          </a:bodyPr>
          <a:lstStyle/>
          <a:p>
            <a:r>
              <a:rPr lang="en-US" sz="1600" i="1" dirty="0">
                <a:solidFill>
                  <a:schemeClr val="tx2">
                    <a:lumMod val="20000"/>
                    <a:lumOff val="80000"/>
                  </a:schemeClr>
                </a:solidFill>
              </a:rPr>
              <a:t>about</a:t>
            </a:r>
          </a:p>
        </p:txBody>
      </p:sp>
      <p:sp>
        <p:nvSpPr>
          <p:cNvPr id="5" name="TextBox 4">
            <a:extLst>
              <a:ext uri="{FF2B5EF4-FFF2-40B4-BE49-F238E27FC236}">
                <a16:creationId xmlns:a16="http://schemas.microsoft.com/office/drawing/2014/main" id="{1C611B98-676C-1B9B-A326-6705F4315770}"/>
              </a:ext>
            </a:extLst>
          </p:cNvPr>
          <p:cNvSpPr txBox="1"/>
          <p:nvPr/>
        </p:nvSpPr>
        <p:spPr>
          <a:xfrm>
            <a:off x="3648210" y="4282087"/>
            <a:ext cx="1496307" cy="338554"/>
          </a:xfrm>
          <a:prstGeom prst="rect">
            <a:avLst/>
          </a:prstGeom>
          <a:noFill/>
        </p:spPr>
        <p:txBody>
          <a:bodyPr wrap="none" rtlCol="0">
            <a:spAutoFit/>
          </a:bodyPr>
          <a:lstStyle/>
          <a:p>
            <a:r>
              <a:rPr lang="en-US" sz="1600" dirty="0"/>
              <a:t>Auction Catalog</a:t>
            </a:r>
          </a:p>
        </p:txBody>
      </p:sp>
      <p:sp>
        <p:nvSpPr>
          <p:cNvPr id="9" name="TextBox 8">
            <a:extLst>
              <a:ext uri="{FF2B5EF4-FFF2-40B4-BE49-F238E27FC236}">
                <a16:creationId xmlns:a16="http://schemas.microsoft.com/office/drawing/2014/main" id="{D97C65BB-EB75-6A71-D4D9-53C379E77362}"/>
              </a:ext>
            </a:extLst>
          </p:cNvPr>
          <p:cNvSpPr txBox="1"/>
          <p:nvPr/>
        </p:nvSpPr>
        <p:spPr>
          <a:xfrm>
            <a:off x="1284204" y="1047190"/>
            <a:ext cx="922176" cy="584775"/>
          </a:xfrm>
          <a:prstGeom prst="rect">
            <a:avLst/>
          </a:prstGeom>
          <a:noFill/>
        </p:spPr>
        <p:txBody>
          <a:bodyPr wrap="none" rtlCol="0">
            <a:spAutoFit/>
          </a:bodyPr>
          <a:lstStyle/>
          <a:p>
            <a:r>
              <a:rPr lang="en-US" sz="1600" dirty="0"/>
              <a:t>Trumbull</a:t>
            </a:r>
            <a:br>
              <a:rPr lang="en-US" sz="1600" dirty="0"/>
            </a:br>
            <a:r>
              <a:rPr lang="en-US" sz="1600" dirty="0"/>
              <a:t>Archive</a:t>
            </a:r>
          </a:p>
        </p:txBody>
      </p:sp>
      <p:sp>
        <p:nvSpPr>
          <p:cNvPr id="11" name="TextBox 10">
            <a:extLst>
              <a:ext uri="{FF2B5EF4-FFF2-40B4-BE49-F238E27FC236}">
                <a16:creationId xmlns:a16="http://schemas.microsoft.com/office/drawing/2014/main" id="{1570AAF1-EA8F-01AE-43F8-42315BEAA888}"/>
              </a:ext>
            </a:extLst>
          </p:cNvPr>
          <p:cNvSpPr txBox="1"/>
          <p:nvPr/>
        </p:nvSpPr>
        <p:spPr>
          <a:xfrm>
            <a:off x="8080570" y="1654279"/>
            <a:ext cx="880369" cy="584775"/>
          </a:xfrm>
          <a:prstGeom prst="rect">
            <a:avLst/>
          </a:prstGeom>
          <a:noFill/>
        </p:spPr>
        <p:txBody>
          <a:bodyPr wrap="none" rtlCol="0">
            <a:spAutoFit/>
          </a:bodyPr>
          <a:lstStyle/>
          <a:p>
            <a:pPr algn="ctr"/>
            <a:r>
              <a:rPr lang="en-US" sz="1600" i="1" dirty="0">
                <a:solidFill>
                  <a:schemeClr val="tx2">
                    <a:lumMod val="20000"/>
                    <a:lumOff val="80000"/>
                  </a:schemeClr>
                </a:solidFill>
              </a:rPr>
              <a:t>member</a:t>
            </a:r>
            <a:br>
              <a:rPr lang="en-US" sz="1600" i="1" dirty="0">
                <a:solidFill>
                  <a:schemeClr val="tx2">
                    <a:lumMod val="20000"/>
                    <a:lumOff val="80000"/>
                  </a:schemeClr>
                </a:solidFill>
              </a:rPr>
            </a:br>
            <a:r>
              <a:rPr lang="en-US" sz="1600" i="1" dirty="0">
                <a:solidFill>
                  <a:schemeClr val="tx2">
                    <a:lumMod val="20000"/>
                    <a:lumOff val="80000"/>
                  </a:schemeClr>
                </a:solidFill>
              </a:rPr>
              <a:t>of</a:t>
            </a:r>
          </a:p>
        </p:txBody>
      </p:sp>
      <p:sp>
        <p:nvSpPr>
          <p:cNvPr id="15" name="TextBox 14">
            <a:extLst>
              <a:ext uri="{FF2B5EF4-FFF2-40B4-BE49-F238E27FC236}">
                <a16:creationId xmlns:a16="http://schemas.microsoft.com/office/drawing/2014/main" id="{F4FE17A1-6D62-6E6F-96B0-91F34BD15FBF}"/>
              </a:ext>
            </a:extLst>
          </p:cNvPr>
          <p:cNvSpPr txBox="1"/>
          <p:nvPr/>
        </p:nvSpPr>
        <p:spPr>
          <a:xfrm>
            <a:off x="6734851" y="3425662"/>
            <a:ext cx="705642" cy="338554"/>
          </a:xfrm>
          <a:prstGeom prst="rect">
            <a:avLst/>
          </a:prstGeom>
          <a:noFill/>
        </p:spPr>
        <p:txBody>
          <a:bodyPr wrap="none" rtlCol="0">
            <a:spAutoFit/>
          </a:bodyPr>
          <a:lstStyle/>
          <a:p>
            <a:r>
              <a:rPr lang="en-US" sz="1600" i="1" dirty="0">
                <a:solidFill>
                  <a:schemeClr val="tx2">
                    <a:lumMod val="20000"/>
                    <a:lumOff val="80000"/>
                  </a:schemeClr>
                </a:solidFill>
              </a:rPr>
              <a:t>within</a:t>
            </a:r>
          </a:p>
        </p:txBody>
      </p:sp>
      <p:sp>
        <p:nvSpPr>
          <p:cNvPr id="17" name="TextBox 16">
            <a:extLst>
              <a:ext uri="{FF2B5EF4-FFF2-40B4-BE49-F238E27FC236}">
                <a16:creationId xmlns:a16="http://schemas.microsoft.com/office/drawing/2014/main" id="{8BD0328D-03C5-2745-4D12-5E6A3E55F032}"/>
              </a:ext>
            </a:extLst>
          </p:cNvPr>
          <p:cNvSpPr txBox="1"/>
          <p:nvPr/>
        </p:nvSpPr>
        <p:spPr>
          <a:xfrm>
            <a:off x="7440493" y="3004775"/>
            <a:ext cx="1445139" cy="338554"/>
          </a:xfrm>
          <a:prstGeom prst="rect">
            <a:avLst/>
          </a:prstGeom>
          <a:noFill/>
        </p:spPr>
        <p:txBody>
          <a:bodyPr wrap="none" rtlCol="0">
            <a:spAutoFit/>
          </a:bodyPr>
          <a:lstStyle/>
          <a:p>
            <a:r>
              <a:rPr lang="en-US" sz="1600" dirty="0"/>
              <a:t>Royal Academy</a:t>
            </a:r>
          </a:p>
        </p:txBody>
      </p:sp>
      <p:sp>
        <p:nvSpPr>
          <p:cNvPr id="22" name="TextBox 21">
            <a:extLst>
              <a:ext uri="{FF2B5EF4-FFF2-40B4-BE49-F238E27FC236}">
                <a16:creationId xmlns:a16="http://schemas.microsoft.com/office/drawing/2014/main" id="{270EE485-B1D1-09EB-41A9-CC6414F13730}"/>
              </a:ext>
            </a:extLst>
          </p:cNvPr>
          <p:cNvSpPr txBox="1"/>
          <p:nvPr/>
        </p:nvSpPr>
        <p:spPr>
          <a:xfrm>
            <a:off x="7508490" y="4265108"/>
            <a:ext cx="1067921" cy="338554"/>
          </a:xfrm>
          <a:prstGeom prst="rect">
            <a:avLst/>
          </a:prstGeom>
          <a:noFill/>
        </p:spPr>
        <p:txBody>
          <a:bodyPr wrap="none" rtlCol="0">
            <a:spAutoFit/>
          </a:bodyPr>
          <a:lstStyle/>
          <a:p>
            <a:r>
              <a:rPr lang="en-US" sz="1600" dirty="0"/>
              <a:t>Normandy</a:t>
            </a:r>
          </a:p>
        </p:txBody>
      </p:sp>
      <p:sp>
        <p:nvSpPr>
          <p:cNvPr id="27" name="TextBox 26">
            <a:extLst>
              <a:ext uri="{FF2B5EF4-FFF2-40B4-BE49-F238E27FC236}">
                <a16:creationId xmlns:a16="http://schemas.microsoft.com/office/drawing/2014/main" id="{25E09C0C-3719-645E-4411-E230FA7587CC}"/>
              </a:ext>
            </a:extLst>
          </p:cNvPr>
          <p:cNvSpPr txBox="1"/>
          <p:nvPr/>
        </p:nvSpPr>
        <p:spPr>
          <a:xfrm>
            <a:off x="3902516" y="3009980"/>
            <a:ext cx="869149" cy="338554"/>
          </a:xfrm>
          <a:prstGeom prst="rect">
            <a:avLst/>
          </a:prstGeom>
          <a:noFill/>
        </p:spPr>
        <p:txBody>
          <a:bodyPr wrap="none" rtlCol="0">
            <a:spAutoFit/>
          </a:bodyPr>
          <a:lstStyle/>
          <a:p>
            <a:r>
              <a:rPr lang="en-US" sz="1600" dirty="0"/>
              <a:t>B2009.2</a:t>
            </a:r>
          </a:p>
        </p:txBody>
      </p:sp>
      <p:sp>
        <p:nvSpPr>
          <p:cNvPr id="30" name="TextBox 29">
            <a:extLst>
              <a:ext uri="{FF2B5EF4-FFF2-40B4-BE49-F238E27FC236}">
                <a16:creationId xmlns:a16="http://schemas.microsoft.com/office/drawing/2014/main" id="{F5BE6B19-0281-7C95-35FF-593625390AAA}"/>
              </a:ext>
            </a:extLst>
          </p:cNvPr>
          <p:cNvSpPr txBox="1"/>
          <p:nvPr/>
        </p:nvSpPr>
        <p:spPr>
          <a:xfrm>
            <a:off x="4737996" y="2265420"/>
            <a:ext cx="813043" cy="338554"/>
          </a:xfrm>
          <a:prstGeom prst="rect">
            <a:avLst/>
          </a:prstGeom>
          <a:noFill/>
        </p:spPr>
        <p:txBody>
          <a:bodyPr wrap="none" rtlCol="0">
            <a:spAutoFit/>
          </a:bodyPr>
          <a:lstStyle/>
          <a:p>
            <a:pPr algn="ctr"/>
            <a:r>
              <a:rPr lang="en-US" sz="1600" i="1" dirty="0">
                <a:solidFill>
                  <a:schemeClr val="tx2">
                    <a:lumMod val="20000"/>
                    <a:lumOff val="80000"/>
                  </a:schemeClr>
                </a:solidFill>
              </a:rPr>
              <a:t>created</a:t>
            </a:r>
          </a:p>
        </p:txBody>
      </p:sp>
      <p:sp>
        <p:nvSpPr>
          <p:cNvPr id="31" name="TextBox 30">
            <a:extLst>
              <a:ext uri="{FF2B5EF4-FFF2-40B4-BE49-F238E27FC236}">
                <a16:creationId xmlns:a16="http://schemas.microsoft.com/office/drawing/2014/main" id="{0D5AE058-CE07-2C98-E446-8BDCF9BD4AB1}"/>
              </a:ext>
            </a:extLst>
          </p:cNvPr>
          <p:cNvSpPr txBox="1"/>
          <p:nvPr/>
        </p:nvSpPr>
        <p:spPr>
          <a:xfrm>
            <a:off x="6952972" y="1163127"/>
            <a:ext cx="609269" cy="338554"/>
          </a:xfrm>
          <a:prstGeom prst="rect">
            <a:avLst/>
          </a:prstGeom>
          <a:noFill/>
        </p:spPr>
        <p:txBody>
          <a:bodyPr wrap="none" rtlCol="0">
            <a:spAutoFit/>
          </a:bodyPr>
          <a:lstStyle/>
          <a:p>
            <a:r>
              <a:rPr lang="en-US" sz="1600" dirty="0"/>
              <a:t>West</a:t>
            </a:r>
          </a:p>
        </p:txBody>
      </p:sp>
      <p:sp>
        <p:nvSpPr>
          <p:cNvPr id="33" name="TextBox 32">
            <a:extLst>
              <a:ext uri="{FF2B5EF4-FFF2-40B4-BE49-F238E27FC236}">
                <a16:creationId xmlns:a16="http://schemas.microsoft.com/office/drawing/2014/main" id="{36A2182E-3253-632A-4177-58ADE311D6D6}"/>
              </a:ext>
            </a:extLst>
          </p:cNvPr>
          <p:cNvSpPr txBox="1"/>
          <p:nvPr/>
        </p:nvSpPr>
        <p:spPr>
          <a:xfrm>
            <a:off x="6817322" y="1662822"/>
            <a:ext cx="380810" cy="338554"/>
          </a:xfrm>
          <a:prstGeom prst="rect">
            <a:avLst/>
          </a:prstGeom>
          <a:noFill/>
        </p:spPr>
        <p:txBody>
          <a:bodyPr wrap="none" rtlCol="0">
            <a:spAutoFit/>
          </a:bodyPr>
          <a:lstStyle/>
          <a:p>
            <a:r>
              <a:rPr lang="en-US" sz="1600" i="1" dirty="0">
                <a:solidFill>
                  <a:schemeClr val="tx2">
                    <a:lumMod val="20000"/>
                    <a:lumOff val="80000"/>
                  </a:schemeClr>
                </a:solidFill>
              </a:rPr>
              <a:t>by</a:t>
            </a:r>
          </a:p>
        </p:txBody>
      </p:sp>
      <p:sp>
        <p:nvSpPr>
          <p:cNvPr id="34" name="TextBox 33">
            <a:extLst>
              <a:ext uri="{FF2B5EF4-FFF2-40B4-BE49-F238E27FC236}">
                <a16:creationId xmlns:a16="http://schemas.microsoft.com/office/drawing/2014/main" id="{AF27C39D-7B4B-10BC-F6AB-6F3A0A574EED}"/>
              </a:ext>
            </a:extLst>
          </p:cNvPr>
          <p:cNvSpPr txBox="1"/>
          <p:nvPr/>
        </p:nvSpPr>
        <p:spPr>
          <a:xfrm>
            <a:off x="5697092" y="4272791"/>
            <a:ext cx="958917" cy="338554"/>
          </a:xfrm>
          <a:prstGeom prst="rect">
            <a:avLst/>
          </a:prstGeom>
          <a:noFill/>
        </p:spPr>
        <p:txBody>
          <a:bodyPr wrap="none" rtlCol="0">
            <a:spAutoFit/>
          </a:bodyPr>
          <a:lstStyle/>
          <a:p>
            <a:r>
              <a:rPr lang="en-US" sz="1600" dirty="0"/>
              <a:t>La Hogue</a:t>
            </a:r>
          </a:p>
        </p:txBody>
      </p:sp>
      <p:sp>
        <p:nvSpPr>
          <p:cNvPr id="36" name="TextBox 35">
            <a:extLst>
              <a:ext uri="{FF2B5EF4-FFF2-40B4-BE49-F238E27FC236}">
                <a16:creationId xmlns:a16="http://schemas.microsoft.com/office/drawing/2014/main" id="{F9A6173A-BD4A-D8EF-AAD9-DE870622460A}"/>
              </a:ext>
            </a:extLst>
          </p:cNvPr>
          <p:cNvSpPr txBox="1"/>
          <p:nvPr/>
        </p:nvSpPr>
        <p:spPr>
          <a:xfrm>
            <a:off x="5470507" y="3116475"/>
            <a:ext cx="774571" cy="338554"/>
          </a:xfrm>
          <a:prstGeom prst="rect">
            <a:avLst/>
          </a:prstGeom>
          <a:noFill/>
        </p:spPr>
        <p:txBody>
          <a:bodyPr wrap="none" rtlCol="0">
            <a:spAutoFit/>
          </a:bodyPr>
          <a:lstStyle/>
          <a:p>
            <a:r>
              <a:rPr lang="en-US" sz="1600" i="1" dirty="0">
                <a:solidFill>
                  <a:schemeClr val="tx2">
                    <a:lumMod val="20000"/>
                    <a:lumOff val="80000"/>
                  </a:schemeClr>
                </a:solidFill>
              </a:rPr>
              <a:t>depicts</a:t>
            </a:r>
          </a:p>
        </p:txBody>
      </p:sp>
      <p:sp>
        <p:nvSpPr>
          <p:cNvPr id="38" name="TextBox 37">
            <a:extLst>
              <a:ext uri="{FF2B5EF4-FFF2-40B4-BE49-F238E27FC236}">
                <a16:creationId xmlns:a16="http://schemas.microsoft.com/office/drawing/2014/main" id="{76CB6282-01C7-2AD6-0267-EC56F89C66AE}"/>
              </a:ext>
            </a:extLst>
          </p:cNvPr>
          <p:cNvSpPr txBox="1"/>
          <p:nvPr/>
        </p:nvSpPr>
        <p:spPr>
          <a:xfrm>
            <a:off x="3151565" y="2265420"/>
            <a:ext cx="548548" cy="338554"/>
          </a:xfrm>
          <a:prstGeom prst="rect">
            <a:avLst/>
          </a:prstGeom>
          <a:noFill/>
        </p:spPr>
        <p:txBody>
          <a:bodyPr wrap="none" rtlCol="0">
            <a:spAutoFit/>
          </a:bodyPr>
          <a:lstStyle/>
          <a:p>
            <a:r>
              <a:rPr lang="en-US" sz="1600" i="1" dirty="0">
                <a:solidFill>
                  <a:schemeClr val="tx2">
                    <a:lumMod val="20000"/>
                    <a:lumOff val="80000"/>
                  </a:schemeClr>
                </a:solidFill>
              </a:rPr>
              <a:t>type</a:t>
            </a:r>
          </a:p>
        </p:txBody>
      </p:sp>
      <p:sp>
        <p:nvSpPr>
          <p:cNvPr id="43" name="TextBox 42">
            <a:extLst>
              <a:ext uri="{FF2B5EF4-FFF2-40B4-BE49-F238E27FC236}">
                <a16:creationId xmlns:a16="http://schemas.microsoft.com/office/drawing/2014/main" id="{99122503-A43A-C5F3-C0F0-C242C8780AF6}"/>
              </a:ext>
            </a:extLst>
          </p:cNvPr>
          <p:cNvSpPr txBox="1"/>
          <p:nvPr/>
        </p:nvSpPr>
        <p:spPr>
          <a:xfrm>
            <a:off x="1431720" y="3565290"/>
            <a:ext cx="682559" cy="584775"/>
          </a:xfrm>
          <a:prstGeom prst="rect">
            <a:avLst/>
          </a:prstGeom>
          <a:noFill/>
        </p:spPr>
        <p:txBody>
          <a:bodyPr wrap="none" rtlCol="0">
            <a:spAutoFit/>
          </a:bodyPr>
          <a:lstStyle/>
          <a:p>
            <a:r>
              <a:rPr lang="en-US" sz="1600" dirty="0"/>
              <a:t>visual</a:t>
            </a:r>
            <a:br>
              <a:rPr lang="en-US" sz="1600" dirty="0"/>
            </a:br>
            <a:r>
              <a:rPr lang="en-US" sz="1600" dirty="0"/>
              <a:t>works</a:t>
            </a:r>
          </a:p>
        </p:txBody>
      </p:sp>
      <p:sp>
        <p:nvSpPr>
          <p:cNvPr id="44" name="TextBox 43">
            <a:extLst>
              <a:ext uri="{FF2B5EF4-FFF2-40B4-BE49-F238E27FC236}">
                <a16:creationId xmlns:a16="http://schemas.microsoft.com/office/drawing/2014/main" id="{D2E3ABA2-2AC5-1433-D30B-12DBA96A318E}"/>
              </a:ext>
            </a:extLst>
          </p:cNvPr>
          <p:cNvSpPr txBox="1"/>
          <p:nvPr/>
        </p:nvSpPr>
        <p:spPr>
          <a:xfrm>
            <a:off x="2537414" y="3087108"/>
            <a:ext cx="846707" cy="338554"/>
          </a:xfrm>
          <a:prstGeom prst="rect">
            <a:avLst/>
          </a:prstGeom>
          <a:noFill/>
        </p:spPr>
        <p:txBody>
          <a:bodyPr wrap="none" rtlCol="0">
            <a:spAutoFit/>
          </a:bodyPr>
          <a:lstStyle/>
          <a:p>
            <a:r>
              <a:rPr lang="en-US" sz="1600" i="1" dirty="0">
                <a:solidFill>
                  <a:schemeClr val="tx2">
                    <a:lumMod val="20000"/>
                    <a:lumOff val="80000"/>
                  </a:schemeClr>
                </a:solidFill>
              </a:rPr>
              <a:t>broader</a:t>
            </a:r>
          </a:p>
        </p:txBody>
      </p:sp>
      <p:sp>
        <p:nvSpPr>
          <p:cNvPr id="46" name="TextBox 45">
            <a:extLst>
              <a:ext uri="{FF2B5EF4-FFF2-40B4-BE49-F238E27FC236}">
                <a16:creationId xmlns:a16="http://schemas.microsoft.com/office/drawing/2014/main" id="{126564AA-C687-5FAE-5515-543555740C30}"/>
              </a:ext>
            </a:extLst>
          </p:cNvPr>
          <p:cNvSpPr txBox="1"/>
          <p:nvPr/>
        </p:nvSpPr>
        <p:spPr>
          <a:xfrm>
            <a:off x="1334440" y="2356884"/>
            <a:ext cx="860813" cy="338554"/>
          </a:xfrm>
          <a:prstGeom prst="rect">
            <a:avLst/>
          </a:prstGeom>
          <a:noFill/>
        </p:spPr>
        <p:txBody>
          <a:bodyPr wrap="none" rtlCol="0">
            <a:spAutoFit/>
          </a:bodyPr>
          <a:lstStyle/>
          <a:p>
            <a:r>
              <a:rPr lang="en-US" sz="1600" dirty="0"/>
              <a:t>painting</a:t>
            </a:r>
          </a:p>
        </p:txBody>
      </p:sp>
      <p:pic>
        <p:nvPicPr>
          <p:cNvPr id="37" name="Graphic 36">
            <a:extLst>
              <a:ext uri="{FF2B5EF4-FFF2-40B4-BE49-F238E27FC236}">
                <a16:creationId xmlns:a16="http://schemas.microsoft.com/office/drawing/2014/main" id="{E7433489-8604-4C7E-608F-81B0D2C2AE5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26652" y="2108406"/>
            <a:ext cx="965303" cy="965303"/>
          </a:xfrm>
          <a:prstGeom prst="rect">
            <a:avLst/>
          </a:prstGeom>
        </p:spPr>
      </p:pic>
      <p:cxnSp>
        <p:nvCxnSpPr>
          <p:cNvPr id="56" name="Straight Arrow Connector 55">
            <a:extLst>
              <a:ext uri="{FF2B5EF4-FFF2-40B4-BE49-F238E27FC236}">
                <a16:creationId xmlns:a16="http://schemas.microsoft.com/office/drawing/2014/main" id="{FC6845E7-6D47-448D-A59D-D3FB11BCBB4B}"/>
              </a:ext>
            </a:extLst>
          </p:cNvPr>
          <p:cNvCxnSpPr>
            <a:cxnSpLocks/>
          </p:cNvCxnSpPr>
          <p:nvPr/>
        </p:nvCxnSpPr>
        <p:spPr>
          <a:xfrm flipV="1">
            <a:off x="4343217" y="3268394"/>
            <a:ext cx="0" cy="34795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4279C001-F747-9D01-EDC6-4ED311B698CA}"/>
              </a:ext>
            </a:extLst>
          </p:cNvPr>
          <p:cNvSpPr txBox="1"/>
          <p:nvPr/>
        </p:nvSpPr>
        <p:spPr>
          <a:xfrm>
            <a:off x="3628497" y="3289731"/>
            <a:ext cx="676788" cy="338554"/>
          </a:xfrm>
          <a:prstGeom prst="rect">
            <a:avLst/>
          </a:prstGeom>
          <a:noFill/>
        </p:spPr>
        <p:txBody>
          <a:bodyPr wrap="none" rtlCol="0">
            <a:spAutoFit/>
          </a:bodyPr>
          <a:lstStyle/>
          <a:p>
            <a:r>
              <a:rPr lang="en-US" sz="1600" i="1" dirty="0">
                <a:solidFill>
                  <a:schemeClr val="tx2">
                    <a:lumMod val="20000"/>
                    <a:lumOff val="80000"/>
                  </a:schemeClr>
                </a:solidFill>
              </a:rPr>
              <a:t>about</a:t>
            </a:r>
          </a:p>
        </p:txBody>
      </p:sp>
      <p:pic>
        <p:nvPicPr>
          <p:cNvPr id="60" name="Graphic 59">
            <a:extLst>
              <a:ext uri="{FF2B5EF4-FFF2-40B4-BE49-F238E27FC236}">
                <a16:creationId xmlns:a16="http://schemas.microsoft.com/office/drawing/2014/main" id="{C9957605-371D-386A-B780-1E64321F9F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0808" y="837626"/>
            <a:ext cx="914400" cy="914400"/>
          </a:xfrm>
          <a:prstGeom prst="rect">
            <a:avLst/>
          </a:prstGeom>
        </p:spPr>
      </p:pic>
      <p:sp>
        <p:nvSpPr>
          <p:cNvPr id="62" name="TextBox 61">
            <a:extLst>
              <a:ext uri="{FF2B5EF4-FFF2-40B4-BE49-F238E27FC236}">
                <a16:creationId xmlns:a16="http://schemas.microsoft.com/office/drawing/2014/main" id="{F5B07496-72A3-75D3-C757-C8DC2C270056}"/>
              </a:ext>
            </a:extLst>
          </p:cNvPr>
          <p:cNvSpPr txBox="1"/>
          <p:nvPr/>
        </p:nvSpPr>
        <p:spPr>
          <a:xfrm>
            <a:off x="5032401" y="1488726"/>
            <a:ext cx="922176" cy="338554"/>
          </a:xfrm>
          <a:prstGeom prst="rect">
            <a:avLst/>
          </a:prstGeom>
          <a:noFill/>
        </p:spPr>
        <p:txBody>
          <a:bodyPr wrap="none" rtlCol="0">
            <a:spAutoFit/>
          </a:bodyPr>
          <a:lstStyle/>
          <a:p>
            <a:r>
              <a:rPr lang="en-US" sz="1600" dirty="0"/>
              <a:t>Trumbull</a:t>
            </a:r>
          </a:p>
        </p:txBody>
      </p:sp>
      <p:cxnSp>
        <p:nvCxnSpPr>
          <p:cNvPr id="63" name="Straight Arrow Connector 62">
            <a:extLst>
              <a:ext uri="{FF2B5EF4-FFF2-40B4-BE49-F238E27FC236}">
                <a16:creationId xmlns:a16="http://schemas.microsoft.com/office/drawing/2014/main" id="{E8A68FA8-70C7-EF82-358C-73E4CA349386}"/>
              </a:ext>
            </a:extLst>
          </p:cNvPr>
          <p:cNvCxnSpPr>
            <a:cxnSpLocks/>
          </p:cNvCxnSpPr>
          <p:nvPr/>
        </p:nvCxnSpPr>
        <p:spPr>
          <a:xfrm flipV="1">
            <a:off x="6695566" y="1671546"/>
            <a:ext cx="1036156" cy="53409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FB321DAB-3D45-BDDD-2749-0F84B96DDBD5}"/>
              </a:ext>
            </a:extLst>
          </p:cNvPr>
          <p:cNvCxnSpPr>
            <a:cxnSpLocks/>
          </p:cNvCxnSpPr>
          <p:nvPr/>
        </p:nvCxnSpPr>
        <p:spPr>
          <a:xfrm flipV="1">
            <a:off x="2951962" y="1348694"/>
            <a:ext cx="890205" cy="378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E76C5813-9399-2E7E-5E52-C9F16ED89D03}"/>
              </a:ext>
            </a:extLst>
          </p:cNvPr>
          <p:cNvSpPr txBox="1"/>
          <p:nvPr/>
        </p:nvSpPr>
        <p:spPr>
          <a:xfrm>
            <a:off x="6173464" y="1824883"/>
            <a:ext cx="380810" cy="338554"/>
          </a:xfrm>
          <a:prstGeom prst="rect">
            <a:avLst/>
          </a:prstGeom>
          <a:noFill/>
        </p:spPr>
        <p:txBody>
          <a:bodyPr wrap="none" rtlCol="0">
            <a:spAutoFit/>
          </a:bodyPr>
          <a:lstStyle/>
          <a:p>
            <a:r>
              <a:rPr lang="en-US" sz="1600" i="1" dirty="0">
                <a:solidFill>
                  <a:schemeClr val="tx2">
                    <a:lumMod val="20000"/>
                    <a:lumOff val="80000"/>
                  </a:schemeClr>
                </a:solidFill>
              </a:rPr>
              <a:t>by</a:t>
            </a:r>
          </a:p>
        </p:txBody>
      </p:sp>
      <p:sp>
        <p:nvSpPr>
          <p:cNvPr id="68" name="TextBox 67">
            <a:extLst>
              <a:ext uri="{FF2B5EF4-FFF2-40B4-BE49-F238E27FC236}">
                <a16:creationId xmlns:a16="http://schemas.microsoft.com/office/drawing/2014/main" id="{FD5389E0-C8CC-E3A1-1198-8C8C71DBC24C}"/>
              </a:ext>
            </a:extLst>
          </p:cNvPr>
          <p:cNvSpPr txBox="1"/>
          <p:nvPr/>
        </p:nvSpPr>
        <p:spPr>
          <a:xfrm>
            <a:off x="2951962" y="1050930"/>
            <a:ext cx="814069" cy="338554"/>
          </a:xfrm>
          <a:prstGeom prst="rect">
            <a:avLst/>
          </a:prstGeom>
          <a:noFill/>
        </p:spPr>
        <p:txBody>
          <a:bodyPr wrap="none" rtlCol="0">
            <a:spAutoFit/>
          </a:bodyPr>
          <a:lstStyle/>
          <a:p>
            <a:r>
              <a:rPr lang="en-US" sz="1600" i="1" dirty="0">
                <a:solidFill>
                  <a:schemeClr val="tx2">
                    <a:lumMod val="20000"/>
                    <a:lumOff val="80000"/>
                  </a:schemeClr>
                </a:solidFill>
              </a:rPr>
              <a:t>created</a:t>
            </a:r>
          </a:p>
        </p:txBody>
      </p:sp>
      <p:sp>
        <p:nvSpPr>
          <p:cNvPr id="72" name="Arc 71">
            <a:extLst>
              <a:ext uri="{FF2B5EF4-FFF2-40B4-BE49-F238E27FC236}">
                <a16:creationId xmlns:a16="http://schemas.microsoft.com/office/drawing/2014/main" id="{9E4D3D8D-AD09-85AB-D624-6737B4386D74}"/>
              </a:ext>
            </a:extLst>
          </p:cNvPr>
          <p:cNvSpPr/>
          <p:nvPr/>
        </p:nvSpPr>
        <p:spPr>
          <a:xfrm>
            <a:off x="2999411" y="731440"/>
            <a:ext cx="4741119" cy="718507"/>
          </a:xfrm>
          <a:prstGeom prst="arc">
            <a:avLst>
              <a:gd name="adj1" fmla="val 10876167"/>
              <a:gd name="adj2" fmla="val 21422292"/>
            </a:avLst>
          </a:prstGeom>
          <a:ln w="38100">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a:extLst>
              <a:ext uri="{FF2B5EF4-FFF2-40B4-BE49-F238E27FC236}">
                <a16:creationId xmlns:a16="http://schemas.microsoft.com/office/drawing/2014/main" id="{41B6B3CB-631A-5709-4E10-0DFC1C1D7B35}"/>
              </a:ext>
            </a:extLst>
          </p:cNvPr>
          <p:cNvSpPr txBox="1"/>
          <p:nvPr/>
        </p:nvSpPr>
        <p:spPr>
          <a:xfrm>
            <a:off x="2569175" y="650306"/>
            <a:ext cx="676788" cy="338554"/>
          </a:xfrm>
          <a:prstGeom prst="rect">
            <a:avLst/>
          </a:prstGeom>
          <a:noFill/>
        </p:spPr>
        <p:txBody>
          <a:bodyPr wrap="none" rtlCol="0">
            <a:spAutoFit/>
          </a:bodyPr>
          <a:lstStyle/>
          <a:p>
            <a:r>
              <a:rPr lang="en-US" sz="1600" i="1" dirty="0">
                <a:solidFill>
                  <a:schemeClr val="tx2">
                    <a:lumMod val="20000"/>
                    <a:lumOff val="80000"/>
                  </a:schemeClr>
                </a:solidFill>
              </a:rPr>
              <a:t>about</a:t>
            </a:r>
          </a:p>
        </p:txBody>
      </p:sp>
      <p:cxnSp>
        <p:nvCxnSpPr>
          <p:cNvPr id="40" name="Straight Arrow Connector 39">
            <a:extLst>
              <a:ext uri="{FF2B5EF4-FFF2-40B4-BE49-F238E27FC236}">
                <a16:creationId xmlns:a16="http://schemas.microsoft.com/office/drawing/2014/main" id="{5A022DF6-C62D-BDD5-E3B6-A92CEDC74FE9}"/>
              </a:ext>
            </a:extLst>
          </p:cNvPr>
          <p:cNvCxnSpPr>
            <a:cxnSpLocks/>
          </p:cNvCxnSpPr>
          <p:nvPr/>
        </p:nvCxnSpPr>
        <p:spPr>
          <a:xfrm>
            <a:off x="8069574" y="1777366"/>
            <a:ext cx="6137" cy="43693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48" name="Graphic 47">
            <a:extLst>
              <a:ext uri="{FF2B5EF4-FFF2-40B4-BE49-F238E27FC236}">
                <a16:creationId xmlns:a16="http://schemas.microsoft.com/office/drawing/2014/main" id="{E2F75955-A793-99FC-2397-0EAF3677ED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7284" y="860355"/>
            <a:ext cx="914400" cy="914400"/>
          </a:xfrm>
          <a:prstGeom prst="rect">
            <a:avLst/>
          </a:prstGeom>
        </p:spPr>
      </p:pic>
      <p:cxnSp>
        <p:nvCxnSpPr>
          <p:cNvPr id="51" name="Straight Arrow Connector 50">
            <a:extLst>
              <a:ext uri="{FF2B5EF4-FFF2-40B4-BE49-F238E27FC236}">
                <a16:creationId xmlns:a16="http://schemas.microsoft.com/office/drawing/2014/main" id="{9198596A-2506-D9F7-43D8-D928D920E6F1}"/>
              </a:ext>
            </a:extLst>
          </p:cNvPr>
          <p:cNvCxnSpPr>
            <a:cxnSpLocks/>
          </p:cNvCxnSpPr>
          <p:nvPr/>
        </p:nvCxnSpPr>
        <p:spPr>
          <a:xfrm flipV="1">
            <a:off x="4836366" y="1342472"/>
            <a:ext cx="820434" cy="1182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37A17639-B6ED-AF59-1E74-89B02920E953}"/>
              </a:ext>
            </a:extLst>
          </p:cNvPr>
          <p:cNvSpPr txBox="1"/>
          <p:nvPr/>
        </p:nvSpPr>
        <p:spPr>
          <a:xfrm>
            <a:off x="5023300" y="1016764"/>
            <a:ext cx="380810" cy="338554"/>
          </a:xfrm>
          <a:prstGeom prst="rect">
            <a:avLst/>
          </a:prstGeom>
          <a:noFill/>
        </p:spPr>
        <p:txBody>
          <a:bodyPr wrap="none" rtlCol="0">
            <a:spAutoFit/>
          </a:bodyPr>
          <a:lstStyle/>
          <a:p>
            <a:pPr algn="ctr"/>
            <a:r>
              <a:rPr lang="en-US" sz="1600" i="1" dirty="0">
                <a:solidFill>
                  <a:schemeClr val="tx2">
                    <a:lumMod val="20000"/>
                    <a:lumOff val="80000"/>
                  </a:schemeClr>
                </a:solidFill>
              </a:rPr>
              <a:t>by</a:t>
            </a:r>
          </a:p>
        </p:txBody>
      </p:sp>
    </p:spTree>
    <p:extLst>
      <p:ext uri="{BB962C8B-B14F-4D97-AF65-F5344CB8AC3E}">
        <p14:creationId xmlns:p14="http://schemas.microsoft.com/office/powerpoint/2010/main" val="3715378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959C-B7EA-8763-C629-533FFD82706C}"/>
              </a:ext>
            </a:extLst>
          </p:cNvPr>
          <p:cNvSpPr>
            <a:spLocks noGrp="1"/>
          </p:cNvSpPr>
          <p:nvPr>
            <p:ph type="title"/>
          </p:nvPr>
        </p:nvSpPr>
        <p:spPr/>
        <p:txBody>
          <a:bodyPr/>
          <a:lstStyle/>
          <a:p>
            <a:r>
              <a:rPr lang="en-US" dirty="0"/>
              <a:t>Why Even Attempt This?</a:t>
            </a:r>
          </a:p>
        </p:txBody>
      </p:sp>
      <p:sp>
        <p:nvSpPr>
          <p:cNvPr id="3" name="Content Placeholder 2">
            <a:extLst>
              <a:ext uri="{FF2B5EF4-FFF2-40B4-BE49-F238E27FC236}">
                <a16:creationId xmlns:a16="http://schemas.microsoft.com/office/drawing/2014/main" id="{57F0827B-9E3C-34D5-F93A-DD8358710053}"/>
              </a:ext>
            </a:extLst>
          </p:cNvPr>
          <p:cNvSpPr>
            <a:spLocks noGrp="1"/>
          </p:cNvSpPr>
          <p:nvPr>
            <p:ph idx="1"/>
          </p:nvPr>
        </p:nvSpPr>
        <p:spPr>
          <a:xfrm>
            <a:off x="1212139" y="794814"/>
            <a:ext cx="7734322" cy="3967890"/>
          </a:xfrm>
        </p:spPr>
        <p:txBody>
          <a:bodyPr>
            <a:normAutofit/>
          </a:bodyPr>
          <a:lstStyle/>
          <a:p>
            <a:pPr marL="0" indent="0" algn="ctr">
              <a:buNone/>
            </a:pPr>
            <a:r>
              <a:rPr lang="en-US" dirty="0"/>
              <a:t>Users do not, and should not, need to know all of the different systems in which they would need to search to collect together this information!</a:t>
            </a:r>
          </a:p>
        </p:txBody>
      </p:sp>
      <p:pic>
        <p:nvPicPr>
          <p:cNvPr id="5" name="Picture 4" descr="A screenshot of a computer&#10;&#10;Description automatically generated">
            <a:extLst>
              <a:ext uri="{FF2B5EF4-FFF2-40B4-BE49-F238E27FC236}">
                <a16:creationId xmlns:a16="http://schemas.microsoft.com/office/drawing/2014/main" id="{F5A46653-0C9C-016E-44DB-531E0858194F}"/>
              </a:ext>
            </a:extLst>
          </p:cNvPr>
          <p:cNvPicPr>
            <a:picLocks noChangeAspect="1"/>
          </p:cNvPicPr>
          <p:nvPr/>
        </p:nvPicPr>
        <p:blipFill>
          <a:blip r:embed="rId3"/>
          <a:stretch>
            <a:fillRect/>
          </a:stretch>
        </p:blipFill>
        <p:spPr>
          <a:xfrm>
            <a:off x="1094028" y="1597965"/>
            <a:ext cx="3659954" cy="2319515"/>
          </a:xfrm>
          <a:prstGeom prst="rect">
            <a:avLst/>
          </a:prstGeom>
        </p:spPr>
      </p:pic>
      <p:pic>
        <p:nvPicPr>
          <p:cNvPr id="7" name="Picture 6" descr="A screenshot of a website&#10;&#10;Description automatically generated">
            <a:extLst>
              <a:ext uri="{FF2B5EF4-FFF2-40B4-BE49-F238E27FC236}">
                <a16:creationId xmlns:a16="http://schemas.microsoft.com/office/drawing/2014/main" id="{C9B12563-AFEB-1513-8721-D85075EAB36D}"/>
              </a:ext>
            </a:extLst>
          </p:cNvPr>
          <p:cNvPicPr>
            <a:picLocks noChangeAspect="1"/>
          </p:cNvPicPr>
          <p:nvPr/>
        </p:nvPicPr>
        <p:blipFill>
          <a:blip r:embed="rId4"/>
          <a:stretch>
            <a:fillRect/>
          </a:stretch>
        </p:blipFill>
        <p:spPr>
          <a:xfrm>
            <a:off x="1791623" y="2217173"/>
            <a:ext cx="3919709" cy="2696200"/>
          </a:xfrm>
          <a:prstGeom prst="rect">
            <a:avLst/>
          </a:prstGeom>
        </p:spPr>
      </p:pic>
      <p:pic>
        <p:nvPicPr>
          <p:cNvPr id="9" name="Picture 8" descr="A screenshot of a search box&#10;&#10;Description automatically generated">
            <a:extLst>
              <a:ext uri="{FF2B5EF4-FFF2-40B4-BE49-F238E27FC236}">
                <a16:creationId xmlns:a16="http://schemas.microsoft.com/office/drawing/2014/main" id="{3E44847C-00EE-1AFA-80B2-7777DB751377}"/>
              </a:ext>
            </a:extLst>
          </p:cNvPr>
          <p:cNvPicPr>
            <a:picLocks noChangeAspect="1"/>
          </p:cNvPicPr>
          <p:nvPr/>
        </p:nvPicPr>
        <p:blipFill>
          <a:blip r:embed="rId5"/>
          <a:stretch>
            <a:fillRect/>
          </a:stretch>
        </p:blipFill>
        <p:spPr>
          <a:xfrm>
            <a:off x="5275134" y="2844791"/>
            <a:ext cx="3697605" cy="2242563"/>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14066595-0F85-D90B-0D80-396FBF8BEB5C}"/>
              </a:ext>
            </a:extLst>
          </p:cNvPr>
          <p:cNvPicPr>
            <a:picLocks noChangeAspect="1"/>
          </p:cNvPicPr>
          <p:nvPr/>
        </p:nvPicPr>
        <p:blipFill>
          <a:blip r:embed="rId6"/>
          <a:stretch>
            <a:fillRect/>
          </a:stretch>
        </p:blipFill>
        <p:spPr>
          <a:xfrm>
            <a:off x="1477277" y="224316"/>
            <a:ext cx="4115351" cy="1934091"/>
          </a:xfrm>
          <a:prstGeom prst="rect">
            <a:avLst/>
          </a:prstGeom>
        </p:spPr>
      </p:pic>
      <p:pic>
        <p:nvPicPr>
          <p:cNvPr id="11" name="Picture 10" descr="A screenshot of a search engine&#10;&#10;Description automatically generated">
            <a:extLst>
              <a:ext uri="{FF2B5EF4-FFF2-40B4-BE49-F238E27FC236}">
                <a16:creationId xmlns:a16="http://schemas.microsoft.com/office/drawing/2014/main" id="{25621CD6-9DAD-0010-57EF-1551427496F9}"/>
              </a:ext>
            </a:extLst>
          </p:cNvPr>
          <p:cNvPicPr>
            <a:picLocks noChangeAspect="1"/>
          </p:cNvPicPr>
          <p:nvPr/>
        </p:nvPicPr>
        <p:blipFill>
          <a:blip r:embed="rId7"/>
          <a:stretch>
            <a:fillRect/>
          </a:stretch>
        </p:blipFill>
        <p:spPr>
          <a:xfrm>
            <a:off x="4788366" y="446897"/>
            <a:ext cx="4313378" cy="2571750"/>
          </a:xfrm>
          <a:prstGeom prst="rect">
            <a:avLst/>
          </a:prstGeom>
        </p:spPr>
      </p:pic>
      <p:sp>
        <p:nvSpPr>
          <p:cNvPr id="14" name="TextBox 13">
            <a:extLst>
              <a:ext uri="{FF2B5EF4-FFF2-40B4-BE49-F238E27FC236}">
                <a16:creationId xmlns:a16="http://schemas.microsoft.com/office/drawing/2014/main" id="{779B2063-0952-A5E3-F95D-A428ECF1053F}"/>
              </a:ext>
            </a:extLst>
          </p:cNvPr>
          <p:cNvSpPr txBox="1"/>
          <p:nvPr/>
        </p:nvSpPr>
        <p:spPr>
          <a:xfrm>
            <a:off x="3777107" y="1655374"/>
            <a:ext cx="1980029" cy="1938992"/>
          </a:xfrm>
          <a:prstGeom prst="rect">
            <a:avLst/>
          </a:prstGeom>
          <a:noFill/>
        </p:spPr>
        <p:txBody>
          <a:bodyPr wrap="square" rtlCol="0">
            <a:spAutoFit/>
          </a:bodyPr>
          <a:lstStyle/>
          <a:p>
            <a:r>
              <a:rPr lang="en-US" sz="12000" dirty="0"/>
              <a:t>😱</a:t>
            </a:r>
          </a:p>
        </p:txBody>
      </p:sp>
    </p:spTree>
    <p:extLst>
      <p:ext uri="{BB962C8B-B14F-4D97-AF65-F5344CB8AC3E}">
        <p14:creationId xmlns:p14="http://schemas.microsoft.com/office/powerpoint/2010/main" val="265158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p:tgtEl>
                                          <p:spTgt spid="7"/>
                                        </p:tgtEl>
                                        <p:attrNameLst>
                                          <p:attrName>ppt_y</p:attrName>
                                        </p:attrNameLst>
                                      </p:cBhvr>
                                      <p:tavLst>
                                        <p:tav tm="0">
                                          <p:val>
                                            <p:strVal val="#ppt_y+#ppt_h*1.125000"/>
                                          </p:val>
                                        </p:tav>
                                        <p:tav tm="100000">
                                          <p:val>
                                            <p:strVal val="#ppt_y"/>
                                          </p:val>
                                        </p:tav>
                                      </p:tavLst>
                                    </p:anim>
                                    <p:animEffect transition="in" filter="wipe(up)">
                                      <p:cBhvr>
                                        <p:cTn id="13" dur="1000"/>
                                        <p:tgtEl>
                                          <p:spTgt spid="7"/>
                                        </p:tgtEl>
                                      </p:cBhvr>
                                    </p:animEffect>
                                  </p:childTnLst>
                                </p:cTn>
                              </p:par>
                            </p:childTnLst>
                          </p:cTn>
                        </p:par>
                        <p:par>
                          <p:cTn id="14" fill="hold">
                            <p:stCondLst>
                              <p:cond delay="2500"/>
                            </p:stCondLst>
                            <p:childTnLst>
                              <p:par>
                                <p:cTn id="15" presetID="43" presetClass="entr" presetSubtype="0" fill="hold" nodeType="after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
                                        <p:tgtEl>
                                          <p:spTgt spid="13"/>
                                        </p:tgtEl>
                                      </p:cBhvr>
                                    </p:animEffect>
                                    <p:anim calcmode="lin" valueType="num">
                                      <p:cBhvr>
                                        <p:cTn id="18" dur="400" fill="hold"/>
                                        <p:tgtEl>
                                          <p:spTgt spid="13"/>
                                        </p:tgtEl>
                                        <p:attrNameLst>
                                          <p:attrName>ppt_x</p:attrName>
                                        </p:attrNameLst>
                                      </p:cBhvr>
                                      <p:tavLst>
                                        <p:tav tm="0">
                                          <p:val>
                                            <p:strVal val="#ppt_x"/>
                                          </p:val>
                                        </p:tav>
                                        <p:tav tm="100000">
                                          <p:val>
                                            <p:strVal val="#ppt_x"/>
                                          </p:val>
                                        </p:tav>
                                      </p:tavLst>
                                    </p:anim>
                                    <p:anim calcmode="lin" valueType="num">
                                      <p:cBhvr>
                                        <p:cTn id="19" dur="400" fill="hold"/>
                                        <p:tgtEl>
                                          <p:spTgt spid="13"/>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2" fill="hold">
                            <p:stCondLst>
                              <p:cond delay="4500"/>
                            </p:stCondLst>
                            <p:childTnLst>
                              <p:par>
                                <p:cTn id="23" presetID="26" presetClass="entr" presetSubtype="0" fill="hold" nodeType="afterEffect">
                                  <p:stCondLst>
                                    <p:cond delay="100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290">
                                          <p:stCondLst>
                                            <p:cond delay="0"/>
                                          </p:stCondLst>
                                        </p:cTn>
                                        <p:tgtEl>
                                          <p:spTgt spid="9"/>
                                        </p:tgtEl>
                                      </p:cBhvr>
                                    </p:animEffect>
                                    <p:anim calcmode="lin" valueType="num">
                                      <p:cBhvr>
                                        <p:cTn id="26"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31" dur="13">
                                          <p:stCondLst>
                                            <p:cond delay="325"/>
                                          </p:stCondLst>
                                        </p:cTn>
                                        <p:tgtEl>
                                          <p:spTgt spid="9"/>
                                        </p:tgtEl>
                                      </p:cBhvr>
                                      <p:to x="100000" y="60000"/>
                                    </p:animScale>
                                    <p:animScale>
                                      <p:cBhvr>
                                        <p:cTn id="32" dur="83" decel="50000">
                                          <p:stCondLst>
                                            <p:cond delay="338"/>
                                          </p:stCondLst>
                                        </p:cTn>
                                        <p:tgtEl>
                                          <p:spTgt spid="9"/>
                                        </p:tgtEl>
                                      </p:cBhvr>
                                      <p:to x="100000" y="100000"/>
                                    </p:animScale>
                                    <p:animScale>
                                      <p:cBhvr>
                                        <p:cTn id="33" dur="13">
                                          <p:stCondLst>
                                            <p:cond delay="656"/>
                                          </p:stCondLst>
                                        </p:cTn>
                                        <p:tgtEl>
                                          <p:spTgt spid="9"/>
                                        </p:tgtEl>
                                      </p:cBhvr>
                                      <p:to x="100000" y="80000"/>
                                    </p:animScale>
                                    <p:animScale>
                                      <p:cBhvr>
                                        <p:cTn id="34" dur="83" decel="50000">
                                          <p:stCondLst>
                                            <p:cond delay="669"/>
                                          </p:stCondLst>
                                        </p:cTn>
                                        <p:tgtEl>
                                          <p:spTgt spid="9"/>
                                        </p:tgtEl>
                                      </p:cBhvr>
                                      <p:to x="100000" y="100000"/>
                                    </p:animScale>
                                    <p:animScale>
                                      <p:cBhvr>
                                        <p:cTn id="35" dur="13">
                                          <p:stCondLst>
                                            <p:cond delay="821"/>
                                          </p:stCondLst>
                                        </p:cTn>
                                        <p:tgtEl>
                                          <p:spTgt spid="9"/>
                                        </p:tgtEl>
                                      </p:cBhvr>
                                      <p:to x="100000" y="90000"/>
                                    </p:animScale>
                                    <p:animScale>
                                      <p:cBhvr>
                                        <p:cTn id="36" dur="83" decel="50000">
                                          <p:stCondLst>
                                            <p:cond delay="834"/>
                                          </p:stCondLst>
                                        </p:cTn>
                                        <p:tgtEl>
                                          <p:spTgt spid="9"/>
                                        </p:tgtEl>
                                      </p:cBhvr>
                                      <p:to x="100000" y="100000"/>
                                    </p:animScale>
                                    <p:animScale>
                                      <p:cBhvr>
                                        <p:cTn id="37" dur="13">
                                          <p:stCondLst>
                                            <p:cond delay="904"/>
                                          </p:stCondLst>
                                        </p:cTn>
                                        <p:tgtEl>
                                          <p:spTgt spid="9"/>
                                        </p:tgtEl>
                                      </p:cBhvr>
                                      <p:to x="100000" y="95000"/>
                                    </p:animScale>
                                    <p:animScale>
                                      <p:cBhvr>
                                        <p:cTn id="38" dur="83" decel="50000">
                                          <p:stCondLst>
                                            <p:cond delay="917"/>
                                          </p:stCondLst>
                                        </p:cTn>
                                        <p:tgtEl>
                                          <p:spTgt spid="9"/>
                                        </p:tgtEl>
                                      </p:cBhvr>
                                      <p:to x="100000" y="100000"/>
                                    </p:animScale>
                                  </p:childTnLst>
                                </p:cTn>
                              </p:par>
                            </p:childTnLst>
                          </p:cTn>
                        </p:par>
                        <p:par>
                          <p:cTn id="39" fill="hold">
                            <p:stCondLst>
                              <p:cond delay="6500"/>
                            </p:stCondLst>
                            <p:childTnLst>
                              <p:par>
                                <p:cTn id="40" presetID="25" presetClass="entr" presetSubtype="0" fill="hold" nodeType="afterEffect">
                                  <p:stCondLst>
                                    <p:cond delay="100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5" dur="1000" fill="hold"/>
                                        <p:tgtEl>
                                          <p:spTgt spid="11"/>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1"/>
                                        </p:tgtEl>
                                      </p:cBhvr>
                                    </p:animEffect>
                                  </p:childTnLst>
                                </p:cTn>
                              </p:par>
                            </p:childTnLst>
                          </p:cTn>
                        </p:par>
                        <p:par>
                          <p:cTn id="50" fill="hold">
                            <p:stCondLst>
                              <p:cond delay="8500"/>
                            </p:stCondLst>
                            <p:childTnLst>
                              <p:par>
                                <p:cTn id="51" presetID="1" presetClass="entr" presetSubtype="0" fill="hold" grpId="0" nodeType="afterEffect">
                                  <p:stCondLst>
                                    <p:cond delay="100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959C-B7EA-8763-C629-533FFD82706C}"/>
              </a:ext>
            </a:extLst>
          </p:cNvPr>
          <p:cNvSpPr>
            <a:spLocks noGrp="1"/>
          </p:cNvSpPr>
          <p:nvPr>
            <p:ph type="title"/>
          </p:nvPr>
        </p:nvSpPr>
        <p:spPr/>
        <p:txBody>
          <a:bodyPr>
            <a:normAutofit/>
          </a:bodyPr>
          <a:lstStyle/>
          <a:p>
            <a:pPr marL="0" indent="0">
              <a:buNone/>
            </a:pPr>
            <a:r>
              <a:rPr lang="en-US" dirty="0"/>
              <a:t>Mission Critical Functions</a:t>
            </a:r>
          </a:p>
        </p:txBody>
      </p:sp>
      <p:sp>
        <p:nvSpPr>
          <p:cNvPr id="3" name="Content Placeholder 2">
            <a:extLst>
              <a:ext uri="{FF2B5EF4-FFF2-40B4-BE49-F238E27FC236}">
                <a16:creationId xmlns:a16="http://schemas.microsoft.com/office/drawing/2014/main" id="{57F0827B-9E3C-34D5-F93A-DD8358710053}"/>
              </a:ext>
            </a:extLst>
          </p:cNvPr>
          <p:cNvSpPr>
            <a:spLocks noGrp="1"/>
          </p:cNvSpPr>
          <p:nvPr>
            <p:ph idx="1"/>
          </p:nvPr>
        </p:nvSpPr>
        <p:spPr>
          <a:xfrm>
            <a:off x="1212139" y="829044"/>
            <a:ext cx="7734322" cy="3967890"/>
          </a:xfrm>
        </p:spPr>
        <p:txBody>
          <a:bodyPr>
            <a:normAutofit/>
          </a:bodyPr>
          <a:lstStyle/>
          <a:p>
            <a:pPr marL="0" indent="0">
              <a:buNone/>
            </a:pPr>
            <a:r>
              <a:rPr lang="en-US" dirty="0"/>
              <a:t>LUX directly advances the </a:t>
            </a:r>
            <a:r>
              <a:rPr lang="en-US" dirty="0">
                <a:solidFill>
                  <a:srgbClr val="0AE3FC"/>
                </a:solidFill>
              </a:rPr>
              <a:t>mission of the University</a:t>
            </a:r>
            <a:r>
              <a:rPr lang="en-US" dirty="0"/>
              <a:t>:</a:t>
            </a:r>
          </a:p>
          <a:p>
            <a:pPr lvl="1"/>
            <a:r>
              <a:rPr lang="en-US" sz="2000" dirty="0"/>
              <a:t>Excellence in teaching and learning</a:t>
            </a:r>
          </a:p>
          <a:p>
            <a:pPr lvl="1"/>
            <a:r>
              <a:rPr lang="en-US" sz="2000" dirty="0"/>
              <a:t>Excellence in research</a:t>
            </a:r>
          </a:p>
          <a:p>
            <a:pPr lvl="1"/>
            <a:r>
              <a:rPr lang="en-US" sz="2000" dirty="0"/>
              <a:t>Prepare our students to be leaders</a:t>
            </a:r>
            <a:br>
              <a:rPr lang="en-US" sz="2000" dirty="0"/>
            </a:br>
            <a:endParaRPr lang="en-US" sz="2000" dirty="0"/>
          </a:p>
          <a:p>
            <a:pPr marL="0" indent="0">
              <a:buNone/>
            </a:pPr>
            <a:r>
              <a:rPr lang="en-US" dirty="0"/>
              <a:t>LUX directly advances the </a:t>
            </a:r>
            <a:r>
              <a:rPr lang="en-US" dirty="0">
                <a:solidFill>
                  <a:srgbClr val="0AE3FC"/>
                </a:solidFill>
              </a:rPr>
              <a:t>goals of the heritage division</a:t>
            </a:r>
            <a:r>
              <a:rPr lang="en-US" dirty="0"/>
              <a:t>:</a:t>
            </a:r>
          </a:p>
          <a:p>
            <a:pPr lvl="1"/>
            <a:r>
              <a:rPr lang="en-US" sz="2000" dirty="0"/>
              <a:t>Preserve our collections </a:t>
            </a:r>
            <a:r>
              <a:rPr lang="en-US" sz="2000" i="1" dirty="0"/>
              <a:t>and</a:t>
            </a:r>
            <a:r>
              <a:rPr lang="en-US" sz="2000" dirty="0"/>
              <a:t> make them accessible</a:t>
            </a:r>
          </a:p>
          <a:p>
            <a:pPr lvl="1"/>
            <a:r>
              <a:rPr lang="en-US" sz="2000" dirty="0"/>
              <a:t>Improve our decision making and efficiency through well-managed knowledge</a:t>
            </a:r>
          </a:p>
        </p:txBody>
      </p:sp>
    </p:spTree>
    <p:extLst>
      <p:ext uri="{BB962C8B-B14F-4D97-AF65-F5344CB8AC3E}">
        <p14:creationId xmlns:p14="http://schemas.microsoft.com/office/powerpoint/2010/main" val="1557725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81027-9BF3-0119-ABA9-458A9CEF0E56}"/>
              </a:ext>
            </a:extLst>
          </p:cNvPr>
          <p:cNvSpPr>
            <a:spLocks noGrp="1"/>
          </p:cNvSpPr>
          <p:nvPr>
            <p:ph type="ctrTitle"/>
          </p:nvPr>
        </p:nvSpPr>
        <p:spPr>
          <a:xfrm>
            <a:off x="1134686" y="1396538"/>
            <a:ext cx="7851371" cy="2009017"/>
          </a:xfrm>
        </p:spPr>
        <p:txBody>
          <a:bodyPr>
            <a:noAutofit/>
          </a:bodyPr>
          <a:lstStyle/>
          <a:p>
            <a:r>
              <a:rPr lang="en-US" sz="6000" dirty="0"/>
              <a:t>Demo!</a:t>
            </a:r>
            <a:br>
              <a:rPr lang="en-US" sz="6000" dirty="0">
                <a:solidFill>
                  <a:srgbClr val="DDFFFF"/>
                </a:solidFill>
              </a:rPr>
            </a:br>
            <a:r>
              <a:rPr lang="en-US" sz="2000" dirty="0">
                <a:solidFill>
                  <a:srgbClr val="DDFFFF"/>
                </a:solidFill>
              </a:rPr>
              <a:t> </a:t>
            </a:r>
            <a:br>
              <a:rPr lang="en-US" sz="6000" dirty="0">
                <a:solidFill>
                  <a:srgbClr val="DDFFFF"/>
                </a:solidFill>
              </a:rPr>
            </a:br>
            <a:r>
              <a:rPr lang="en-US" sz="4000" dirty="0">
                <a:solidFill>
                  <a:srgbClr val="DDFFFF"/>
                </a:solidFill>
              </a:rPr>
              <a:t>https://</a:t>
            </a:r>
            <a:r>
              <a:rPr lang="en-US" sz="4000" dirty="0" err="1">
                <a:solidFill>
                  <a:srgbClr val="DDFFFF"/>
                </a:solidFill>
              </a:rPr>
              <a:t>lux.collections.yale.edu</a:t>
            </a:r>
            <a:r>
              <a:rPr lang="en-US" sz="4000" dirty="0">
                <a:solidFill>
                  <a:srgbClr val="DDFFFF"/>
                </a:solidFill>
              </a:rPr>
              <a:t>/</a:t>
            </a:r>
            <a:endParaRPr lang="en-US" sz="6000" dirty="0">
              <a:solidFill>
                <a:srgbClr val="DDFFFF"/>
              </a:solidFill>
            </a:endParaRPr>
          </a:p>
        </p:txBody>
      </p:sp>
      <p:sp>
        <p:nvSpPr>
          <p:cNvPr id="4" name="Rectangle 3">
            <a:hlinkClick r:id="rId3"/>
            <a:extLst>
              <a:ext uri="{FF2B5EF4-FFF2-40B4-BE49-F238E27FC236}">
                <a16:creationId xmlns:a16="http://schemas.microsoft.com/office/drawing/2014/main" id="{8217DBBD-BD3F-0C32-D3EF-B7A22BDAAD39}"/>
              </a:ext>
            </a:extLst>
          </p:cNvPr>
          <p:cNvSpPr/>
          <p:nvPr/>
        </p:nvSpPr>
        <p:spPr>
          <a:xfrm>
            <a:off x="1604356" y="2701636"/>
            <a:ext cx="6882939" cy="76477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523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27A4-C41C-4900-A8F3-505EA5920D26}"/>
              </a:ext>
            </a:extLst>
          </p:cNvPr>
          <p:cNvSpPr>
            <a:spLocks noGrp="1"/>
          </p:cNvSpPr>
          <p:nvPr>
            <p:ph type="title"/>
          </p:nvPr>
        </p:nvSpPr>
        <p:spPr/>
        <p:txBody>
          <a:bodyPr/>
          <a:lstStyle/>
          <a:p>
            <a:r>
              <a:rPr lang="en-US" dirty="0"/>
              <a:t>How Did We Do This?</a:t>
            </a:r>
          </a:p>
        </p:txBody>
      </p:sp>
      <p:sp>
        <p:nvSpPr>
          <p:cNvPr id="3" name="Content Placeholder 2">
            <a:extLst>
              <a:ext uri="{FF2B5EF4-FFF2-40B4-BE49-F238E27FC236}">
                <a16:creationId xmlns:a16="http://schemas.microsoft.com/office/drawing/2014/main" id="{7BDA3D3C-1EC3-188D-B637-B93E5F056C6B}"/>
              </a:ext>
            </a:extLst>
          </p:cNvPr>
          <p:cNvSpPr>
            <a:spLocks noGrp="1"/>
          </p:cNvSpPr>
          <p:nvPr>
            <p:ph idx="1"/>
          </p:nvPr>
        </p:nvSpPr>
        <p:spPr>
          <a:xfrm>
            <a:off x="1058449" y="929148"/>
            <a:ext cx="4442621" cy="3707588"/>
          </a:xfrm>
        </p:spPr>
        <p:txBody>
          <a:bodyPr>
            <a:normAutofit/>
          </a:bodyPr>
          <a:lstStyle/>
          <a:p>
            <a:pPr>
              <a:spcAft>
                <a:spcPts val="600"/>
              </a:spcAft>
            </a:pPr>
            <a:r>
              <a:rPr lang="en-US" dirty="0">
                <a:solidFill>
                  <a:srgbClr val="DDFFFF"/>
                </a:solidFill>
              </a:rPr>
              <a:t>Collaboration!</a:t>
            </a:r>
          </a:p>
          <a:p>
            <a:pPr lvl="1">
              <a:spcAft>
                <a:spcPts val="600"/>
              </a:spcAft>
            </a:pPr>
            <a:r>
              <a:rPr lang="en-US" sz="2000" dirty="0"/>
              <a:t>Trust and cultural transformation has led to generosity, accountability and excellence</a:t>
            </a:r>
          </a:p>
          <a:p>
            <a:pPr lvl="1">
              <a:spcAft>
                <a:spcPts val="600"/>
              </a:spcAft>
            </a:pPr>
            <a:r>
              <a:rPr lang="en-US" sz="2000" dirty="0"/>
              <a:t>With Progress / </a:t>
            </a:r>
            <a:r>
              <a:rPr lang="en-US" sz="2000" dirty="0" err="1"/>
              <a:t>MarkLogic</a:t>
            </a:r>
            <a:br>
              <a:rPr lang="en-US" sz="2000" dirty="0"/>
            </a:br>
            <a:endParaRPr lang="en-US" sz="2000" dirty="0"/>
          </a:p>
          <a:p>
            <a:pPr>
              <a:spcAft>
                <a:spcPts val="600"/>
              </a:spcAft>
            </a:pPr>
            <a:r>
              <a:rPr lang="en-US" dirty="0">
                <a:solidFill>
                  <a:srgbClr val="DDFFFF"/>
                </a:solidFill>
              </a:rPr>
              <a:t>Hard Work over Several Years</a:t>
            </a:r>
          </a:p>
          <a:p>
            <a:pPr lvl="1">
              <a:spcAft>
                <a:spcPts val="600"/>
              </a:spcAft>
            </a:pPr>
            <a:r>
              <a:rPr lang="en-US" sz="2000" dirty="0"/>
              <a:t>By more than 100 people</a:t>
            </a:r>
          </a:p>
          <a:p>
            <a:pPr lvl="1">
              <a:spcAft>
                <a:spcPts val="600"/>
              </a:spcAft>
            </a:pPr>
            <a:r>
              <a:rPr lang="en-US" sz="2000" dirty="0"/>
              <a:t>Core team of 7</a:t>
            </a:r>
          </a:p>
        </p:txBody>
      </p:sp>
      <p:pic>
        <p:nvPicPr>
          <p:cNvPr id="4" name="Picture 3">
            <a:extLst>
              <a:ext uri="{FF2B5EF4-FFF2-40B4-BE49-F238E27FC236}">
                <a16:creationId xmlns:a16="http://schemas.microsoft.com/office/drawing/2014/main" id="{D627EB03-B4AC-7F34-0A0D-A722BD641F45}"/>
              </a:ext>
            </a:extLst>
          </p:cNvPr>
          <p:cNvPicPr>
            <a:picLocks noChangeAspect="1"/>
          </p:cNvPicPr>
          <p:nvPr/>
        </p:nvPicPr>
        <p:blipFill>
          <a:blip r:embed="rId3"/>
          <a:stretch>
            <a:fillRect/>
          </a:stretch>
        </p:blipFill>
        <p:spPr>
          <a:xfrm>
            <a:off x="5828688" y="664880"/>
            <a:ext cx="2855839" cy="4067664"/>
          </a:xfrm>
          <a:prstGeom prst="rect">
            <a:avLst/>
          </a:prstGeom>
        </p:spPr>
      </p:pic>
      <p:sp>
        <p:nvSpPr>
          <p:cNvPr id="5" name="TextBox 4">
            <a:extLst>
              <a:ext uri="{FF2B5EF4-FFF2-40B4-BE49-F238E27FC236}">
                <a16:creationId xmlns:a16="http://schemas.microsoft.com/office/drawing/2014/main" id="{E0514D7A-D18F-746F-6239-7E34CEF28B2E}"/>
              </a:ext>
            </a:extLst>
          </p:cNvPr>
          <p:cNvSpPr txBox="1"/>
          <p:nvPr/>
        </p:nvSpPr>
        <p:spPr>
          <a:xfrm>
            <a:off x="4825286" y="4759891"/>
            <a:ext cx="3310522" cy="261610"/>
          </a:xfrm>
          <a:prstGeom prst="rect">
            <a:avLst/>
          </a:prstGeom>
          <a:noFill/>
        </p:spPr>
        <p:txBody>
          <a:bodyPr wrap="none" rtlCol="0">
            <a:spAutoFit/>
          </a:bodyPr>
          <a:lstStyle/>
          <a:p>
            <a:r>
              <a:rPr lang="en-US" sz="1100">
                <a:solidFill>
                  <a:schemeClr val="bg1">
                    <a:lumMod val="85000"/>
                  </a:schemeClr>
                </a:solidFill>
              </a:rPr>
              <a:t>https://</a:t>
            </a:r>
            <a:r>
              <a:rPr lang="en-US" sz="1100" err="1">
                <a:solidFill>
                  <a:schemeClr val="bg1">
                    <a:lumMod val="85000"/>
                  </a:schemeClr>
                </a:solidFill>
              </a:rPr>
              <a:t>artgallery.yale.edu</a:t>
            </a:r>
            <a:r>
              <a:rPr lang="en-US" sz="1100">
                <a:solidFill>
                  <a:schemeClr val="bg1">
                    <a:lumMod val="85000"/>
                  </a:schemeClr>
                </a:solidFill>
              </a:rPr>
              <a:t>/collections/objects/164129</a:t>
            </a:r>
          </a:p>
        </p:txBody>
      </p:sp>
    </p:spTree>
    <p:extLst>
      <p:ext uri="{BB962C8B-B14F-4D97-AF65-F5344CB8AC3E}">
        <p14:creationId xmlns:p14="http://schemas.microsoft.com/office/powerpoint/2010/main" val="4227743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00990C-990D-3F28-E864-105047BE1333}"/>
              </a:ext>
            </a:extLst>
          </p:cNvPr>
          <p:cNvSpPr>
            <a:spLocks noGrp="1"/>
          </p:cNvSpPr>
          <p:nvPr>
            <p:ph idx="1"/>
          </p:nvPr>
        </p:nvSpPr>
        <p:spPr>
          <a:xfrm>
            <a:off x="1271899" y="1327123"/>
            <a:ext cx="5072520" cy="3417612"/>
          </a:xfrm>
        </p:spPr>
        <p:txBody>
          <a:bodyPr>
            <a:normAutofit/>
          </a:bodyPr>
          <a:lstStyle/>
          <a:p>
            <a:pPr marL="0" indent="0" algn="ctr">
              <a:buNone/>
            </a:pPr>
            <a:r>
              <a:rPr lang="en-US" sz="3200" dirty="0"/>
              <a:t>A ground-breaking discovery and research platform, providing </a:t>
            </a:r>
            <a:r>
              <a:rPr lang="en-US" sz="3200" dirty="0">
                <a:solidFill>
                  <a:srgbClr val="0AE3FC"/>
                </a:solidFill>
              </a:rPr>
              <a:t>unified</a:t>
            </a:r>
            <a:r>
              <a:rPr lang="en-US" sz="3200" dirty="0"/>
              <a:t> digital access to the </a:t>
            </a:r>
            <a:r>
              <a:rPr lang="en-US" sz="3200" dirty="0">
                <a:solidFill>
                  <a:srgbClr val="C2FFC4"/>
                </a:solidFill>
              </a:rPr>
              <a:t>collections</a:t>
            </a:r>
            <a:r>
              <a:rPr lang="en-US" sz="3200" dirty="0"/>
              <a:t> of our museums, libraries and archives</a:t>
            </a:r>
          </a:p>
        </p:txBody>
      </p:sp>
      <p:sp>
        <p:nvSpPr>
          <p:cNvPr id="4" name="Title 1">
            <a:extLst>
              <a:ext uri="{FF2B5EF4-FFF2-40B4-BE49-F238E27FC236}">
                <a16:creationId xmlns:a16="http://schemas.microsoft.com/office/drawing/2014/main" id="{F32BD58E-4100-0467-C689-F4123E4845BA}"/>
              </a:ext>
            </a:extLst>
          </p:cNvPr>
          <p:cNvSpPr txBox="1">
            <a:spLocks/>
          </p:cNvSpPr>
          <p:nvPr/>
        </p:nvSpPr>
        <p:spPr>
          <a:xfrm>
            <a:off x="1112150" y="100122"/>
            <a:ext cx="5505166" cy="681273"/>
          </a:xfrm>
          <a:prstGeom prst="rect">
            <a:avLst/>
          </a:prstGeom>
        </p:spPr>
        <p:txBody>
          <a:bodyPr vert="horz" lIns="91440" tIns="45720" rIns="91440" bIns="45720" rtlCol="0" anchor="b">
            <a:normAutofit fontScale="92500" lnSpcReduction="10000"/>
          </a:bodyPr>
          <a:lstStyle>
            <a:lvl1pPr algn="ctr" defTabSz="342900" rtl="0" eaLnBrk="1" latinLnBrk="0" hangingPunct="1">
              <a:spcBef>
                <a:spcPct val="0"/>
              </a:spcBef>
              <a:buNone/>
              <a:defRPr sz="4500" b="0" i="0" kern="1200">
                <a:solidFill>
                  <a:schemeClr val="bg1"/>
                </a:solidFill>
                <a:latin typeface="YaleNew" panose="02000602050000020003" pitchFamily="2" charset="77"/>
                <a:ea typeface="+mj-ea"/>
                <a:cs typeface="+mj-cs"/>
              </a:defRPr>
            </a:lvl1pPr>
          </a:lstStyle>
          <a:p>
            <a:r>
              <a:rPr lang="en-US" dirty="0"/>
              <a:t>What is LUX?</a:t>
            </a:r>
          </a:p>
        </p:txBody>
      </p:sp>
      <p:pic>
        <p:nvPicPr>
          <p:cNvPr id="7" name="Picture 6" descr="A screenshot of a phone&#10;&#10;Description automatically generated">
            <a:extLst>
              <a:ext uri="{FF2B5EF4-FFF2-40B4-BE49-F238E27FC236}">
                <a16:creationId xmlns:a16="http://schemas.microsoft.com/office/drawing/2014/main" id="{D699E619-6BCF-B9D1-BA2F-C46EFD5149AB}"/>
              </a:ext>
            </a:extLst>
          </p:cNvPr>
          <p:cNvPicPr>
            <a:picLocks noChangeAspect="1"/>
          </p:cNvPicPr>
          <p:nvPr/>
        </p:nvPicPr>
        <p:blipFill>
          <a:blip r:embed="rId3"/>
          <a:stretch>
            <a:fillRect/>
          </a:stretch>
        </p:blipFill>
        <p:spPr>
          <a:xfrm>
            <a:off x="6617318" y="1"/>
            <a:ext cx="2520051" cy="2664512"/>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1BD34B9F-A57C-63B7-535E-2BDFCE9CAEE7}"/>
              </a:ext>
            </a:extLst>
          </p:cNvPr>
          <p:cNvPicPr>
            <a:picLocks noChangeAspect="1"/>
          </p:cNvPicPr>
          <p:nvPr/>
        </p:nvPicPr>
        <p:blipFill>
          <a:blip r:embed="rId4"/>
          <a:stretch>
            <a:fillRect/>
          </a:stretch>
        </p:blipFill>
        <p:spPr>
          <a:xfrm>
            <a:off x="6617319" y="2625163"/>
            <a:ext cx="2520052" cy="2525291"/>
          </a:xfrm>
          <a:prstGeom prst="rect">
            <a:avLst/>
          </a:prstGeom>
        </p:spPr>
      </p:pic>
    </p:spTree>
    <p:extLst>
      <p:ext uri="{BB962C8B-B14F-4D97-AF65-F5344CB8AC3E}">
        <p14:creationId xmlns:p14="http://schemas.microsoft.com/office/powerpoint/2010/main" val="4172503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27A4-C41C-4900-A8F3-505EA5920D26}"/>
              </a:ext>
            </a:extLst>
          </p:cNvPr>
          <p:cNvSpPr>
            <a:spLocks noGrp="1"/>
          </p:cNvSpPr>
          <p:nvPr>
            <p:ph type="title"/>
          </p:nvPr>
        </p:nvSpPr>
        <p:spPr/>
        <p:txBody>
          <a:bodyPr/>
          <a:lstStyle/>
          <a:p>
            <a:r>
              <a:rPr lang="en-US" dirty="0"/>
              <a:t>Political Requirements</a:t>
            </a:r>
          </a:p>
        </p:txBody>
      </p:sp>
      <p:sp>
        <p:nvSpPr>
          <p:cNvPr id="3" name="Content Placeholder 2">
            <a:extLst>
              <a:ext uri="{FF2B5EF4-FFF2-40B4-BE49-F238E27FC236}">
                <a16:creationId xmlns:a16="http://schemas.microsoft.com/office/drawing/2014/main" id="{7BDA3D3C-1EC3-188D-B637-B93E5F056C6B}"/>
              </a:ext>
            </a:extLst>
          </p:cNvPr>
          <p:cNvSpPr>
            <a:spLocks noGrp="1"/>
          </p:cNvSpPr>
          <p:nvPr>
            <p:ph idx="1"/>
          </p:nvPr>
        </p:nvSpPr>
        <p:spPr>
          <a:xfrm>
            <a:off x="1058449" y="883428"/>
            <a:ext cx="7940569" cy="3707588"/>
          </a:xfrm>
        </p:spPr>
        <p:txBody>
          <a:bodyPr>
            <a:normAutofit/>
          </a:bodyPr>
          <a:lstStyle/>
          <a:p>
            <a:pPr marL="0" indent="0">
              <a:spcAft>
                <a:spcPts val="600"/>
              </a:spcAft>
              <a:buNone/>
            </a:pPr>
            <a:r>
              <a:rPr lang="en-US" dirty="0"/>
              <a:t>Several non-technical requirements:</a:t>
            </a:r>
          </a:p>
          <a:p>
            <a:pPr>
              <a:spcBef>
                <a:spcPts val="0"/>
              </a:spcBef>
            </a:pPr>
            <a:r>
              <a:rPr lang="en-US" dirty="0">
                <a:solidFill>
                  <a:srgbClr val="0AE3FC"/>
                </a:solidFill>
              </a:rPr>
              <a:t>No New Systems of Record</a:t>
            </a:r>
          </a:p>
          <a:p>
            <a:pPr lvl="1">
              <a:spcBef>
                <a:spcPts val="0"/>
              </a:spcBef>
            </a:pPr>
            <a:r>
              <a:rPr lang="en-US" sz="2000" dirty="0"/>
              <a:t>Must be rebuildable from code only</a:t>
            </a:r>
          </a:p>
          <a:p>
            <a:pPr lvl="1">
              <a:spcBef>
                <a:spcPts val="0"/>
              </a:spcBef>
            </a:pPr>
            <a:r>
              <a:rPr lang="en-US" sz="2000" dirty="0"/>
              <a:t>No editing interface / custom persistence (*)</a:t>
            </a:r>
          </a:p>
          <a:p>
            <a:pPr lvl="1">
              <a:spcBef>
                <a:spcPts val="0"/>
              </a:spcBef>
            </a:pPr>
            <a:r>
              <a:rPr lang="en-US" sz="2000" dirty="0"/>
              <a:t>Not replacing existing system, providing discovery interface only</a:t>
            </a:r>
            <a:br>
              <a:rPr lang="en-US" sz="2000" dirty="0"/>
            </a:br>
            <a:endParaRPr lang="en-US" sz="2000" dirty="0"/>
          </a:p>
          <a:p>
            <a:pPr>
              <a:spcBef>
                <a:spcPts val="0"/>
              </a:spcBef>
            </a:pPr>
            <a:r>
              <a:rPr lang="en-US" dirty="0">
                <a:solidFill>
                  <a:srgbClr val="0AE3FC"/>
                </a:solidFill>
              </a:rPr>
              <a:t>Everyone is Welcome</a:t>
            </a:r>
          </a:p>
          <a:p>
            <a:pPr lvl="1">
              <a:spcBef>
                <a:spcPts val="0"/>
              </a:spcBef>
            </a:pPr>
            <a:r>
              <a:rPr lang="en-US" sz="2000" dirty="0"/>
              <a:t>Must enable </a:t>
            </a:r>
            <a:r>
              <a:rPr lang="en-US" sz="2000" u="sng" dirty="0"/>
              <a:t>cross-domain</a:t>
            </a:r>
            <a:r>
              <a:rPr lang="en-US" sz="2000" dirty="0"/>
              <a:t> discovery</a:t>
            </a:r>
          </a:p>
          <a:p>
            <a:pPr lvl="1">
              <a:spcBef>
                <a:spcPts val="0"/>
              </a:spcBef>
            </a:pPr>
            <a:r>
              <a:rPr lang="en-US" sz="2000" dirty="0"/>
              <a:t>Must be easy and enjoyable to participate</a:t>
            </a:r>
          </a:p>
          <a:p>
            <a:pPr lvl="1">
              <a:spcBef>
                <a:spcPts val="0"/>
              </a:spcBef>
            </a:pPr>
            <a:r>
              <a:rPr lang="en-US" sz="2000" dirty="0"/>
              <a:t>Work process as well as technical product must scale</a:t>
            </a:r>
            <a:endParaRPr lang="en-US" dirty="0"/>
          </a:p>
        </p:txBody>
      </p:sp>
      <p:sp>
        <p:nvSpPr>
          <p:cNvPr id="4" name="TextBox 3">
            <a:extLst>
              <a:ext uri="{FF2B5EF4-FFF2-40B4-BE49-F238E27FC236}">
                <a16:creationId xmlns:a16="http://schemas.microsoft.com/office/drawing/2014/main" id="{1A0FD0BE-F261-8507-FF90-EABE6D0E2CB7}"/>
              </a:ext>
            </a:extLst>
          </p:cNvPr>
          <p:cNvSpPr txBox="1"/>
          <p:nvPr/>
        </p:nvSpPr>
        <p:spPr>
          <a:xfrm>
            <a:off x="1058449" y="4718022"/>
            <a:ext cx="6889211" cy="369332"/>
          </a:xfrm>
          <a:prstGeom prst="rect">
            <a:avLst/>
          </a:prstGeom>
          <a:noFill/>
        </p:spPr>
        <p:txBody>
          <a:bodyPr wrap="square" rtlCol="0">
            <a:spAutoFit/>
          </a:bodyPr>
          <a:lstStyle/>
          <a:p>
            <a:r>
              <a:rPr lang="en-US" dirty="0">
                <a:solidFill>
                  <a:schemeClr val="bg1">
                    <a:lumMod val="85000"/>
                  </a:schemeClr>
                </a:solidFill>
              </a:rPr>
              <a:t>* We do have a few 100 rows in custom spreadsheets 😅</a:t>
            </a:r>
          </a:p>
        </p:txBody>
      </p:sp>
    </p:spTree>
    <p:extLst>
      <p:ext uri="{BB962C8B-B14F-4D97-AF65-F5344CB8AC3E}">
        <p14:creationId xmlns:p14="http://schemas.microsoft.com/office/powerpoint/2010/main" val="963049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27A4-C41C-4900-A8F3-505EA5920D26}"/>
              </a:ext>
            </a:extLst>
          </p:cNvPr>
          <p:cNvSpPr>
            <a:spLocks noGrp="1"/>
          </p:cNvSpPr>
          <p:nvPr>
            <p:ph type="title"/>
          </p:nvPr>
        </p:nvSpPr>
        <p:spPr/>
        <p:txBody>
          <a:bodyPr/>
          <a:lstStyle/>
          <a:p>
            <a:r>
              <a:rPr lang="en-US" dirty="0"/>
              <a:t>Records are a Necessary Construct</a:t>
            </a:r>
          </a:p>
        </p:txBody>
      </p:sp>
      <p:sp>
        <p:nvSpPr>
          <p:cNvPr id="3" name="Content Placeholder 2">
            <a:extLst>
              <a:ext uri="{FF2B5EF4-FFF2-40B4-BE49-F238E27FC236}">
                <a16:creationId xmlns:a16="http://schemas.microsoft.com/office/drawing/2014/main" id="{7BDA3D3C-1EC3-188D-B637-B93E5F056C6B}"/>
              </a:ext>
            </a:extLst>
          </p:cNvPr>
          <p:cNvSpPr>
            <a:spLocks noGrp="1"/>
          </p:cNvSpPr>
          <p:nvPr>
            <p:ph idx="1"/>
          </p:nvPr>
        </p:nvSpPr>
        <p:spPr>
          <a:xfrm>
            <a:off x="1058449" y="929148"/>
            <a:ext cx="7940569" cy="3707588"/>
          </a:xfrm>
        </p:spPr>
        <p:txBody>
          <a:bodyPr>
            <a:normAutofit lnSpcReduction="10000"/>
          </a:bodyPr>
          <a:lstStyle/>
          <a:p>
            <a:pPr marL="0" indent="0">
              <a:buNone/>
            </a:pPr>
            <a:r>
              <a:rPr lang="en-US" dirty="0"/>
              <a:t>“The Graph” is not comprehensible. To anyone.</a:t>
            </a:r>
            <a:br>
              <a:rPr lang="en-US" dirty="0"/>
            </a:br>
            <a:r>
              <a:rPr lang="en-US" dirty="0"/>
              <a:t>Constructing records from a graph at run-time is </a:t>
            </a:r>
            <a:r>
              <a:rPr lang="en-US" b="1" dirty="0"/>
              <a:t>hard</a:t>
            </a:r>
            <a:r>
              <a:rPr lang="en-US" dirty="0"/>
              <a:t>.</a:t>
            </a:r>
            <a:br>
              <a:rPr lang="en-US" dirty="0"/>
            </a:br>
            <a:br>
              <a:rPr lang="en-US" dirty="0"/>
            </a:br>
            <a:r>
              <a:rPr lang="en-US" dirty="0"/>
              <a:t>We need records for all requirements:</a:t>
            </a:r>
            <a:endParaRPr lang="en-US" dirty="0">
              <a:solidFill>
                <a:srgbClr val="92D050"/>
              </a:solidFill>
            </a:endParaRPr>
          </a:p>
          <a:p>
            <a:pPr lvl="1"/>
            <a:r>
              <a:rPr lang="en-US" dirty="0">
                <a:solidFill>
                  <a:srgbClr val="0AE3FC"/>
                </a:solidFill>
              </a:rPr>
              <a:t>Unified: </a:t>
            </a:r>
            <a:r>
              <a:rPr lang="en-US" dirty="0"/>
              <a:t> Need something to link to/from; an “anchor”</a:t>
            </a:r>
            <a:endParaRPr lang="en-US" dirty="0">
              <a:solidFill>
                <a:srgbClr val="92D050"/>
              </a:solidFill>
            </a:endParaRPr>
          </a:p>
          <a:p>
            <a:pPr lvl="1"/>
            <a:r>
              <a:rPr lang="en-US" dirty="0">
                <a:solidFill>
                  <a:srgbClr val="0AE3FC"/>
                </a:solidFill>
              </a:rPr>
              <a:t>Usable: </a:t>
            </a:r>
            <a:r>
              <a:rPr lang="en-US" dirty="0"/>
              <a:t>Graphs are not easy to understand; unit of search</a:t>
            </a:r>
            <a:endParaRPr lang="en-US" dirty="0">
              <a:solidFill>
                <a:srgbClr val="92D050"/>
              </a:solidFill>
            </a:endParaRPr>
          </a:p>
          <a:p>
            <a:pPr lvl="1"/>
            <a:r>
              <a:rPr lang="en-US" dirty="0">
                <a:solidFill>
                  <a:srgbClr val="0AE3FC"/>
                </a:solidFill>
              </a:rPr>
              <a:t>Performant:</a:t>
            </a:r>
            <a:r>
              <a:rPr lang="en-US" dirty="0"/>
              <a:t> Semantic facets, view construction expensive</a:t>
            </a:r>
          </a:p>
          <a:p>
            <a:pPr lvl="1"/>
            <a:r>
              <a:rPr lang="en-US" dirty="0">
                <a:solidFill>
                  <a:srgbClr val="0AE3FC"/>
                </a:solidFill>
              </a:rPr>
              <a:t>Implementable:</a:t>
            </a:r>
            <a:r>
              <a:rPr lang="en-US" dirty="0">
                <a:solidFill>
                  <a:srgbClr val="92D050"/>
                </a:solidFill>
              </a:rPr>
              <a:t> </a:t>
            </a:r>
            <a:r>
              <a:rPr lang="en-US" dirty="0"/>
              <a:t>Graphs are hard to work with as data</a:t>
            </a:r>
          </a:p>
          <a:p>
            <a:pPr lvl="1"/>
            <a:r>
              <a:rPr lang="en-US" dirty="0">
                <a:solidFill>
                  <a:srgbClr val="0AE3FC"/>
                </a:solidFill>
              </a:rPr>
              <a:t>Open: </a:t>
            </a:r>
            <a:r>
              <a:rPr lang="en-US" dirty="0"/>
              <a:t>Allow others to use our data in their system</a:t>
            </a:r>
          </a:p>
        </p:txBody>
      </p:sp>
    </p:spTree>
    <p:extLst>
      <p:ext uri="{BB962C8B-B14F-4D97-AF65-F5344CB8AC3E}">
        <p14:creationId xmlns:p14="http://schemas.microsoft.com/office/powerpoint/2010/main" val="1412388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FA87E5-E1CC-10BA-5F38-BB02F6891432}"/>
              </a:ext>
            </a:extLst>
          </p:cNvPr>
          <p:cNvSpPr/>
          <p:nvPr/>
        </p:nvSpPr>
        <p:spPr>
          <a:xfrm>
            <a:off x="1053679" y="713984"/>
            <a:ext cx="8084265" cy="44355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F727A4-C41C-4900-A8F3-505EA5920D26}"/>
              </a:ext>
            </a:extLst>
          </p:cNvPr>
          <p:cNvSpPr>
            <a:spLocks noGrp="1"/>
          </p:cNvSpPr>
          <p:nvPr>
            <p:ph type="title"/>
          </p:nvPr>
        </p:nvSpPr>
        <p:spPr>
          <a:xfrm>
            <a:off x="1120462" y="6042"/>
            <a:ext cx="7878556" cy="803151"/>
          </a:xfrm>
        </p:spPr>
        <p:txBody>
          <a:bodyPr/>
          <a:lstStyle/>
          <a:p>
            <a:r>
              <a:rPr lang="en-US" dirty="0"/>
              <a:t>LUX Architecture</a:t>
            </a:r>
          </a:p>
        </p:txBody>
      </p:sp>
      <p:pic>
        <p:nvPicPr>
          <p:cNvPr id="6" name="Picture 5" descr="A diagram of a network diagram&#10;&#10;Description automatically generated">
            <a:extLst>
              <a:ext uri="{FF2B5EF4-FFF2-40B4-BE49-F238E27FC236}">
                <a16:creationId xmlns:a16="http://schemas.microsoft.com/office/drawing/2014/main" id="{3BA9CFB2-63DC-86A8-E10B-46C960736772}"/>
              </a:ext>
            </a:extLst>
          </p:cNvPr>
          <p:cNvPicPr>
            <a:picLocks noChangeAspect="1"/>
          </p:cNvPicPr>
          <p:nvPr/>
        </p:nvPicPr>
        <p:blipFill>
          <a:blip r:embed="rId3"/>
          <a:stretch>
            <a:fillRect/>
          </a:stretch>
        </p:blipFill>
        <p:spPr>
          <a:xfrm>
            <a:off x="1283918" y="774595"/>
            <a:ext cx="7622087" cy="4340272"/>
          </a:xfrm>
          <a:prstGeom prst="rect">
            <a:avLst/>
          </a:prstGeom>
        </p:spPr>
      </p:pic>
    </p:spTree>
    <p:extLst>
      <p:ext uri="{BB962C8B-B14F-4D97-AF65-F5344CB8AC3E}">
        <p14:creationId xmlns:p14="http://schemas.microsoft.com/office/powerpoint/2010/main" val="3319158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27A4-C41C-4900-A8F3-505EA5920D26}"/>
              </a:ext>
            </a:extLst>
          </p:cNvPr>
          <p:cNvSpPr>
            <a:spLocks noGrp="1"/>
          </p:cNvSpPr>
          <p:nvPr>
            <p:ph type="title"/>
          </p:nvPr>
        </p:nvSpPr>
        <p:spPr/>
        <p:txBody>
          <a:bodyPr/>
          <a:lstStyle/>
          <a:p>
            <a:r>
              <a:rPr lang="en-US" dirty="0"/>
              <a:t>Continuous Improvement</a:t>
            </a:r>
          </a:p>
        </p:txBody>
      </p:sp>
      <p:sp>
        <p:nvSpPr>
          <p:cNvPr id="3" name="Content Placeholder 2">
            <a:extLst>
              <a:ext uri="{FF2B5EF4-FFF2-40B4-BE49-F238E27FC236}">
                <a16:creationId xmlns:a16="http://schemas.microsoft.com/office/drawing/2014/main" id="{7BDA3D3C-1EC3-188D-B637-B93E5F056C6B}"/>
              </a:ext>
            </a:extLst>
          </p:cNvPr>
          <p:cNvSpPr>
            <a:spLocks noGrp="1"/>
          </p:cNvSpPr>
          <p:nvPr>
            <p:ph idx="1"/>
          </p:nvPr>
        </p:nvSpPr>
        <p:spPr>
          <a:xfrm>
            <a:off x="1058449" y="883428"/>
            <a:ext cx="7940569" cy="3707588"/>
          </a:xfrm>
        </p:spPr>
        <p:txBody>
          <a:bodyPr>
            <a:normAutofit/>
          </a:bodyPr>
          <a:lstStyle/>
          <a:p>
            <a:pPr>
              <a:spcBef>
                <a:spcPts val="0"/>
              </a:spcBef>
            </a:pPr>
            <a:r>
              <a:rPr lang="en-US" dirty="0">
                <a:solidFill>
                  <a:srgbClr val="0AE3FC"/>
                </a:solidFill>
              </a:rPr>
              <a:t>Knowledge Graph</a:t>
            </a:r>
          </a:p>
          <a:p>
            <a:pPr lvl="1">
              <a:spcBef>
                <a:spcPts val="0"/>
              </a:spcBef>
            </a:pPr>
            <a:r>
              <a:rPr lang="en-US" sz="2000" dirty="0"/>
              <a:t>More collections, more external data for enrichment</a:t>
            </a:r>
          </a:p>
          <a:p>
            <a:pPr lvl="1">
              <a:spcBef>
                <a:spcPts val="0"/>
              </a:spcBef>
            </a:pPr>
            <a:r>
              <a:rPr lang="en-US" sz="2000" dirty="0"/>
              <a:t>More detailed modeling (</a:t>
            </a:r>
            <a:r>
              <a:rPr lang="en-US" sz="2000" dirty="0" err="1"/>
              <a:t>eg</a:t>
            </a:r>
            <a:r>
              <a:rPr lang="en-US" sz="2000" dirty="0"/>
              <a:t> stratigraphic layers for dinosaurs)</a:t>
            </a:r>
          </a:p>
          <a:p>
            <a:pPr lvl="1">
              <a:spcBef>
                <a:spcPts val="0"/>
              </a:spcBef>
            </a:pPr>
            <a:r>
              <a:rPr lang="en-US" sz="2000" dirty="0"/>
              <a:t>Increased alignment with standards</a:t>
            </a:r>
            <a:br>
              <a:rPr lang="en-US" sz="2000" dirty="0"/>
            </a:br>
            <a:endParaRPr lang="en-US" sz="2000" dirty="0"/>
          </a:p>
          <a:p>
            <a:pPr>
              <a:spcBef>
                <a:spcPts val="0"/>
              </a:spcBef>
            </a:pPr>
            <a:r>
              <a:rPr lang="en-US" dirty="0">
                <a:solidFill>
                  <a:srgbClr val="0AE3FC"/>
                </a:solidFill>
              </a:rPr>
              <a:t>System</a:t>
            </a:r>
          </a:p>
          <a:p>
            <a:pPr lvl="1">
              <a:spcBef>
                <a:spcPts val="0"/>
              </a:spcBef>
            </a:pPr>
            <a:r>
              <a:rPr lang="en-US" sz="2000" dirty="0"/>
              <a:t>AI-powered natural language queries</a:t>
            </a:r>
          </a:p>
          <a:p>
            <a:pPr lvl="1">
              <a:spcBef>
                <a:spcPts val="0"/>
              </a:spcBef>
            </a:pPr>
            <a:r>
              <a:rPr lang="en-US" sz="2000" dirty="0"/>
              <a:t>Transitive queries for hierarchies (e.g. anywhere within)</a:t>
            </a:r>
          </a:p>
          <a:p>
            <a:pPr lvl="1">
              <a:spcBef>
                <a:spcPts val="0"/>
              </a:spcBef>
            </a:pPr>
            <a:r>
              <a:rPr lang="en-US" sz="2000" dirty="0"/>
              <a:t>Geospatial queries</a:t>
            </a:r>
          </a:p>
          <a:p>
            <a:pPr lvl="1">
              <a:spcBef>
                <a:spcPts val="0"/>
              </a:spcBef>
            </a:pPr>
            <a:r>
              <a:rPr lang="en-US" sz="2000" dirty="0"/>
              <a:t>Personal saved collections</a:t>
            </a:r>
          </a:p>
          <a:p>
            <a:pPr lvl="1">
              <a:spcBef>
                <a:spcPts val="0"/>
              </a:spcBef>
            </a:pPr>
            <a:r>
              <a:rPr lang="en-US" sz="2000" dirty="0"/>
              <a:t>Additional Visualizations</a:t>
            </a:r>
          </a:p>
        </p:txBody>
      </p:sp>
    </p:spTree>
    <p:extLst>
      <p:ext uri="{BB962C8B-B14F-4D97-AF65-F5344CB8AC3E}">
        <p14:creationId xmlns:p14="http://schemas.microsoft.com/office/powerpoint/2010/main" val="3621284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51964" y="203574"/>
            <a:ext cx="8092036" cy="4536066"/>
          </a:xfrm>
        </p:spPr>
        <p:txBody>
          <a:bodyPr>
            <a:normAutofit lnSpcReduction="10000"/>
          </a:bodyPr>
          <a:lstStyle/>
          <a:p>
            <a:pPr marL="0" indent="0">
              <a:buNone/>
            </a:pPr>
            <a:endParaRPr lang="en-US" dirty="0">
              <a:solidFill>
                <a:schemeClr val="tx2">
                  <a:lumMod val="40000"/>
                  <a:lumOff val="60000"/>
                </a:schemeClr>
              </a:solidFill>
              <a:latin typeface="YaleNew" panose="02000602050000020003" pitchFamily="2" charset="77"/>
            </a:endParaRPr>
          </a:p>
          <a:p>
            <a:pPr marL="0" indent="0" algn="ctr">
              <a:buNone/>
            </a:pPr>
            <a:r>
              <a:rPr lang="en-US" sz="5400" dirty="0">
                <a:latin typeface="YaleNew" panose="02000602050000020003" pitchFamily="2" charset="77"/>
              </a:rPr>
              <a:t>Thank You!</a:t>
            </a:r>
          </a:p>
          <a:p>
            <a:pPr marL="0" indent="0" algn="ctr">
              <a:buNone/>
            </a:pPr>
            <a:r>
              <a:rPr lang="en-US" sz="5400" dirty="0">
                <a:latin typeface="YaleNew" panose="02000602050000020003" pitchFamily="2" charset="77"/>
              </a:rPr>
              <a:t>Discuss!</a:t>
            </a:r>
            <a:br>
              <a:rPr lang="en-US" sz="4400" dirty="0">
                <a:latin typeface="YaleNew" panose="02000602050000020003" pitchFamily="2" charset="77"/>
              </a:rPr>
            </a:br>
            <a:endParaRPr lang="en-US" sz="5400" dirty="0">
              <a:latin typeface="YaleNew" panose="02000602050000020003" pitchFamily="2" charset="77"/>
            </a:endParaRPr>
          </a:p>
          <a:p>
            <a:pPr marL="0" indent="0" algn="ctr">
              <a:buNone/>
            </a:pPr>
            <a:r>
              <a:rPr lang="en-US" sz="4000" dirty="0">
                <a:latin typeface="YaleNew" panose="02000602050000020003" pitchFamily="2" charset="77"/>
              </a:rPr>
              <a:t>https://</a:t>
            </a:r>
            <a:r>
              <a:rPr lang="en-US" sz="4000" dirty="0" err="1">
                <a:latin typeface="YaleNew" panose="02000602050000020003" pitchFamily="2" charset="77"/>
              </a:rPr>
              <a:t>lux.collections.yale.edu</a:t>
            </a:r>
            <a:r>
              <a:rPr lang="en-US" sz="4000" dirty="0">
                <a:latin typeface="YaleNew" panose="02000602050000020003" pitchFamily="2" charset="77"/>
              </a:rPr>
              <a:t>/</a:t>
            </a:r>
          </a:p>
          <a:p>
            <a:pPr marL="0" indent="0" algn="ctr">
              <a:buNone/>
            </a:pPr>
            <a:r>
              <a:rPr lang="en-US" sz="3200" dirty="0">
                <a:latin typeface="YaleNew" panose="02000602050000020003" pitchFamily="2" charset="77"/>
              </a:rPr>
              <a:t>https://</a:t>
            </a:r>
            <a:r>
              <a:rPr lang="en-US" sz="3200" dirty="0" err="1">
                <a:latin typeface="YaleNew" panose="02000602050000020003" pitchFamily="2" charset="77"/>
              </a:rPr>
              <a:t>github.com</a:t>
            </a:r>
            <a:r>
              <a:rPr lang="en-US" sz="3200" dirty="0">
                <a:latin typeface="YaleNew" panose="02000602050000020003" pitchFamily="2" charset="77"/>
              </a:rPr>
              <a:t>/project-lux/</a:t>
            </a:r>
          </a:p>
          <a:p>
            <a:endParaRPr lang="en-US" dirty="0">
              <a:solidFill>
                <a:schemeClr val="tx2">
                  <a:lumMod val="40000"/>
                  <a:lumOff val="60000"/>
                </a:schemeClr>
              </a:solidFill>
              <a:latin typeface="YaleNew" panose="02000602050000020003" pitchFamily="2" charset="77"/>
            </a:endParaRPr>
          </a:p>
        </p:txBody>
      </p:sp>
    </p:spTree>
    <p:extLst>
      <p:ext uri="{BB962C8B-B14F-4D97-AF65-F5344CB8AC3E}">
        <p14:creationId xmlns:p14="http://schemas.microsoft.com/office/powerpoint/2010/main" val="2886903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yale center british art">
            <a:extLst>
              <a:ext uri="{FF2B5EF4-FFF2-40B4-BE49-F238E27FC236}">
                <a16:creationId xmlns:a16="http://schemas.microsoft.com/office/drawing/2014/main" id="{DAFD98AE-6257-5C3A-FD31-FBEF683A6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649" y="655362"/>
            <a:ext cx="2900226" cy="1920240"/>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descr="Image result for beinecke rare book &amp; manuscript library">
            <a:extLst>
              <a:ext uri="{FF2B5EF4-FFF2-40B4-BE49-F238E27FC236}">
                <a16:creationId xmlns:a16="http://schemas.microsoft.com/office/drawing/2014/main" id="{B0EF1328-8E34-D4A4-4791-959918DD2D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1" t="14203" b="26282"/>
          <a:stretch/>
        </p:blipFill>
        <p:spPr bwMode="auto">
          <a:xfrm>
            <a:off x="5642616" y="2876138"/>
            <a:ext cx="2912259" cy="1920240"/>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8" descr="Image result for yale peabody dinosaur">
            <a:extLst>
              <a:ext uri="{FF2B5EF4-FFF2-40B4-BE49-F238E27FC236}">
                <a16:creationId xmlns:a16="http://schemas.microsoft.com/office/drawing/2014/main" id="{8B2EECF2-7F3E-C129-11CD-18C7DA0FFD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23" t="5910" r="21429" b="4279"/>
          <a:stretch/>
        </p:blipFill>
        <p:spPr bwMode="auto">
          <a:xfrm>
            <a:off x="1248910" y="655362"/>
            <a:ext cx="2900226" cy="1920240"/>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DB059CE-CD58-7785-EFF4-A0B2C1EE6C41}"/>
              </a:ext>
            </a:extLst>
          </p:cNvPr>
          <p:cNvSpPr txBox="1"/>
          <p:nvPr/>
        </p:nvSpPr>
        <p:spPr>
          <a:xfrm>
            <a:off x="1803479" y="4824829"/>
            <a:ext cx="1803122" cy="276999"/>
          </a:xfrm>
          <a:prstGeom prst="rect">
            <a:avLst/>
          </a:prstGeom>
          <a:noFill/>
        </p:spPr>
        <p:txBody>
          <a:bodyPr wrap="none" rtlCol="0">
            <a:spAutoFit/>
          </a:bodyPr>
          <a:lstStyle/>
          <a:p>
            <a:pPr algn="ctr"/>
            <a:r>
              <a:rPr lang="en-US" sz="1200" dirty="0">
                <a:solidFill>
                  <a:schemeClr val="bg1"/>
                </a:solidFill>
              </a:rPr>
              <a:t>Yale University Art Gallery</a:t>
            </a:r>
          </a:p>
        </p:txBody>
      </p:sp>
      <p:sp>
        <p:nvSpPr>
          <p:cNvPr id="9" name="TextBox 8">
            <a:extLst>
              <a:ext uri="{FF2B5EF4-FFF2-40B4-BE49-F238E27FC236}">
                <a16:creationId xmlns:a16="http://schemas.microsoft.com/office/drawing/2014/main" id="{F4FE9AFA-39CB-EF7D-5AC5-9234F3CD4E50}"/>
              </a:ext>
            </a:extLst>
          </p:cNvPr>
          <p:cNvSpPr txBox="1"/>
          <p:nvPr/>
        </p:nvSpPr>
        <p:spPr>
          <a:xfrm>
            <a:off x="6254709" y="2599554"/>
            <a:ext cx="1764907" cy="276999"/>
          </a:xfrm>
          <a:prstGeom prst="rect">
            <a:avLst/>
          </a:prstGeom>
          <a:noFill/>
        </p:spPr>
        <p:txBody>
          <a:bodyPr wrap="none" rtlCol="0">
            <a:spAutoFit/>
          </a:bodyPr>
          <a:lstStyle/>
          <a:p>
            <a:pPr algn="ctr"/>
            <a:r>
              <a:rPr lang="en-US" sz="1200" dirty="0">
                <a:solidFill>
                  <a:schemeClr val="bg1"/>
                </a:solidFill>
              </a:rPr>
              <a:t>Yale Center for British Art</a:t>
            </a:r>
          </a:p>
        </p:txBody>
      </p:sp>
      <p:sp>
        <p:nvSpPr>
          <p:cNvPr id="10" name="TextBox 9">
            <a:extLst>
              <a:ext uri="{FF2B5EF4-FFF2-40B4-BE49-F238E27FC236}">
                <a16:creationId xmlns:a16="http://schemas.microsoft.com/office/drawing/2014/main" id="{1973917E-A154-B30D-9D47-3C66C66A8F3E}"/>
              </a:ext>
            </a:extLst>
          </p:cNvPr>
          <p:cNvSpPr txBox="1"/>
          <p:nvPr/>
        </p:nvSpPr>
        <p:spPr>
          <a:xfrm>
            <a:off x="1899924" y="2587840"/>
            <a:ext cx="1598194" cy="276999"/>
          </a:xfrm>
          <a:prstGeom prst="rect">
            <a:avLst/>
          </a:prstGeom>
          <a:noFill/>
        </p:spPr>
        <p:txBody>
          <a:bodyPr wrap="none" rtlCol="0">
            <a:spAutoFit/>
          </a:bodyPr>
          <a:lstStyle/>
          <a:p>
            <a:pPr algn="ctr"/>
            <a:r>
              <a:rPr lang="en-US" sz="1200" dirty="0">
                <a:solidFill>
                  <a:schemeClr val="bg1"/>
                </a:solidFill>
              </a:rPr>
              <a:t>Yale Peabody Museum</a:t>
            </a:r>
          </a:p>
        </p:txBody>
      </p:sp>
      <p:sp>
        <p:nvSpPr>
          <p:cNvPr id="12" name="TextBox 11">
            <a:extLst>
              <a:ext uri="{FF2B5EF4-FFF2-40B4-BE49-F238E27FC236}">
                <a16:creationId xmlns:a16="http://schemas.microsoft.com/office/drawing/2014/main" id="{DF298E82-2FBA-18C8-D19A-04B9E50F8DED}"/>
              </a:ext>
            </a:extLst>
          </p:cNvPr>
          <p:cNvSpPr txBox="1"/>
          <p:nvPr/>
        </p:nvSpPr>
        <p:spPr>
          <a:xfrm>
            <a:off x="6324605" y="4822285"/>
            <a:ext cx="1557927" cy="276999"/>
          </a:xfrm>
          <a:prstGeom prst="rect">
            <a:avLst/>
          </a:prstGeom>
          <a:noFill/>
        </p:spPr>
        <p:txBody>
          <a:bodyPr wrap="none" rtlCol="0">
            <a:spAutoFit/>
          </a:bodyPr>
          <a:lstStyle/>
          <a:p>
            <a:pPr algn="ctr"/>
            <a:r>
              <a:rPr lang="en-US" sz="1200" dirty="0">
                <a:solidFill>
                  <a:schemeClr val="bg1"/>
                </a:solidFill>
              </a:rPr>
              <a:t>Yale University Library</a:t>
            </a:r>
          </a:p>
        </p:txBody>
      </p:sp>
      <p:pic>
        <p:nvPicPr>
          <p:cNvPr id="13" name="Picture 4" descr="Image result for yale university art gallery">
            <a:extLst>
              <a:ext uri="{FF2B5EF4-FFF2-40B4-BE49-F238E27FC236}">
                <a16:creationId xmlns:a16="http://schemas.microsoft.com/office/drawing/2014/main" id="{9AD35807-51E7-1386-715A-1DA16AEE03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95" b="13884"/>
          <a:stretch/>
        </p:blipFill>
        <p:spPr bwMode="auto">
          <a:xfrm>
            <a:off x="1248910" y="2876138"/>
            <a:ext cx="2912259" cy="1920240"/>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fossil of a fish&#10;&#10;Description automatically generated with low confidence">
            <a:extLst>
              <a:ext uri="{FF2B5EF4-FFF2-40B4-BE49-F238E27FC236}">
                <a16:creationId xmlns:a16="http://schemas.microsoft.com/office/drawing/2014/main" id="{EBB3FCD0-71A0-0636-C658-4183784834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9642" y="636827"/>
            <a:ext cx="2921527" cy="1960280"/>
          </a:xfrm>
          <a:prstGeom prst="rect">
            <a:avLst/>
          </a:prstGeom>
        </p:spPr>
      </p:pic>
      <p:pic>
        <p:nvPicPr>
          <p:cNvPr id="14" name="Picture 13" descr="A close-up of a letter&#10;&#10;Description automatically generated with medium confidence">
            <a:extLst>
              <a:ext uri="{FF2B5EF4-FFF2-40B4-BE49-F238E27FC236}">
                <a16:creationId xmlns:a16="http://schemas.microsoft.com/office/drawing/2014/main" id="{6ADC3508-3EED-CC6D-0A63-C88F7229A5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3159" y="2866870"/>
            <a:ext cx="2994947" cy="1936880"/>
          </a:xfrm>
          <a:prstGeom prst="rect">
            <a:avLst/>
          </a:prstGeom>
        </p:spPr>
      </p:pic>
      <p:pic>
        <p:nvPicPr>
          <p:cNvPr id="15" name="Picture 14" descr="A drawing of a person&#10;&#10;Description automatically generated with medium confidence">
            <a:extLst>
              <a:ext uri="{FF2B5EF4-FFF2-40B4-BE49-F238E27FC236}">
                <a16:creationId xmlns:a16="http://schemas.microsoft.com/office/drawing/2014/main" id="{FB955911-23D9-8A75-20CA-5E0F26864A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1106" y="2863260"/>
            <a:ext cx="3009320" cy="1940489"/>
          </a:xfrm>
          <a:prstGeom prst="rect">
            <a:avLst/>
          </a:prstGeom>
        </p:spPr>
      </p:pic>
      <p:pic>
        <p:nvPicPr>
          <p:cNvPr id="16" name="Picture 15" descr="A picture containing mythology, art, visual arts, painting&#10;&#10;Description automatically generated">
            <a:extLst>
              <a:ext uri="{FF2B5EF4-FFF2-40B4-BE49-F238E27FC236}">
                <a16:creationId xmlns:a16="http://schemas.microsoft.com/office/drawing/2014/main" id="{22CC1A6E-67D3-C4F2-37CD-CFA3D50C7D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3159" y="658318"/>
            <a:ext cx="2968925" cy="1912150"/>
          </a:xfrm>
          <a:prstGeom prst="rect">
            <a:avLst/>
          </a:prstGeom>
        </p:spPr>
      </p:pic>
      <p:cxnSp>
        <p:nvCxnSpPr>
          <p:cNvPr id="18" name="Straight Arrow Connector 17">
            <a:extLst>
              <a:ext uri="{FF2B5EF4-FFF2-40B4-BE49-F238E27FC236}">
                <a16:creationId xmlns:a16="http://schemas.microsoft.com/office/drawing/2014/main" id="{01E2C7D8-C8C2-DB8A-2600-1A32DBB9CB99}"/>
              </a:ext>
            </a:extLst>
          </p:cNvPr>
          <p:cNvCxnSpPr>
            <a:cxnSpLocks/>
          </p:cNvCxnSpPr>
          <p:nvPr/>
        </p:nvCxnSpPr>
        <p:spPr>
          <a:xfrm>
            <a:off x="3583309" y="1955457"/>
            <a:ext cx="2468413" cy="1482811"/>
          </a:xfrm>
          <a:prstGeom prst="straightConnector1">
            <a:avLst/>
          </a:prstGeom>
          <a:ln w="76200">
            <a:solidFill>
              <a:srgbClr val="63AA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C34F58C-8AA4-F167-A3C3-53885D8AA645}"/>
              </a:ext>
            </a:extLst>
          </p:cNvPr>
          <p:cNvCxnSpPr>
            <a:cxnSpLocks/>
          </p:cNvCxnSpPr>
          <p:nvPr/>
        </p:nvCxnSpPr>
        <p:spPr>
          <a:xfrm flipH="1">
            <a:off x="3651422" y="3846041"/>
            <a:ext cx="2400300" cy="0"/>
          </a:xfrm>
          <a:prstGeom prst="straightConnector1">
            <a:avLst/>
          </a:prstGeom>
          <a:ln w="76200">
            <a:solidFill>
              <a:srgbClr val="63AA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A31BF5D-C7D0-4CA2-A4F7-B05C9BE216A4}"/>
              </a:ext>
            </a:extLst>
          </p:cNvPr>
          <p:cNvCxnSpPr>
            <a:cxnSpLocks/>
          </p:cNvCxnSpPr>
          <p:nvPr/>
        </p:nvCxnSpPr>
        <p:spPr>
          <a:xfrm flipV="1">
            <a:off x="3725562" y="1909328"/>
            <a:ext cx="2326160" cy="1482811"/>
          </a:xfrm>
          <a:prstGeom prst="straightConnector1">
            <a:avLst/>
          </a:prstGeom>
          <a:ln w="76200">
            <a:solidFill>
              <a:srgbClr val="63AAFF"/>
            </a:solidFill>
            <a:tailEnd type="triangle"/>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EFE29E12-396D-6FFE-A16C-C15474CABA76}"/>
              </a:ext>
            </a:extLst>
          </p:cNvPr>
          <p:cNvSpPr txBox="1">
            <a:spLocks/>
          </p:cNvSpPr>
          <p:nvPr/>
        </p:nvSpPr>
        <p:spPr>
          <a:xfrm>
            <a:off x="1120462" y="4528"/>
            <a:ext cx="7878556" cy="681273"/>
          </a:xfrm>
          <a:prstGeom prst="rect">
            <a:avLst/>
          </a:prstGeom>
        </p:spPr>
        <p:txBody>
          <a:bodyPr vert="horz" lIns="91440" tIns="45720" rIns="91440" bIns="45720" rtlCol="0" anchor="b">
            <a:normAutofit fontScale="85000" lnSpcReduction="10000"/>
          </a:bodyPr>
          <a:lstStyle>
            <a:lvl1pPr algn="ctr" defTabSz="342900" rtl="0" eaLnBrk="1" latinLnBrk="0" hangingPunct="1">
              <a:spcBef>
                <a:spcPct val="0"/>
              </a:spcBef>
              <a:buNone/>
              <a:defRPr sz="4500" b="0" i="0" kern="1200">
                <a:solidFill>
                  <a:schemeClr val="bg1"/>
                </a:solidFill>
                <a:latin typeface="YaleNew" panose="02000602050000020003" pitchFamily="2" charset="77"/>
                <a:ea typeface="+mj-ea"/>
                <a:cs typeface="+mj-cs"/>
              </a:defRPr>
            </a:lvl1pPr>
          </a:lstStyle>
          <a:p>
            <a:r>
              <a:rPr lang="en-US" dirty="0"/>
              <a:t>Cultural &amp; Natural History Collections</a:t>
            </a:r>
          </a:p>
        </p:txBody>
      </p:sp>
    </p:spTree>
    <p:extLst>
      <p:ext uri="{BB962C8B-B14F-4D97-AF65-F5344CB8AC3E}">
        <p14:creationId xmlns:p14="http://schemas.microsoft.com/office/powerpoint/2010/main" val="375129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62380A57-E8A3-C659-4A5B-B2BF399133F3}"/>
              </a:ext>
            </a:extLst>
          </p:cNvPr>
          <p:cNvPicPr>
            <a:picLocks noChangeAspect="1"/>
          </p:cNvPicPr>
          <p:nvPr/>
        </p:nvPicPr>
        <p:blipFill>
          <a:blip r:embed="rId3"/>
          <a:stretch>
            <a:fillRect/>
          </a:stretch>
        </p:blipFill>
        <p:spPr>
          <a:xfrm>
            <a:off x="1112149" y="1790286"/>
            <a:ext cx="5850749" cy="3273203"/>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BFC88C95-7B85-38CE-ADAD-9D62805F0102}"/>
              </a:ext>
            </a:extLst>
          </p:cNvPr>
          <p:cNvPicPr>
            <a:picLocks noChangeAspect="1"/>
          </p:cNvPicPr>
          <p:nvPr/>
        </p:nvPicPr>
        <p:blipFill>
          <a:blip r:embed="rId4"/>
          <a:stretch>
            <a:fillRect/>
          </a:stretch>
        </p:blipFill>
        <p:spPr>
          <a:xfrm>
            <a:off x="7179122" y="1789967"/>
            <a:ext cx="1811584" cy="3273203"/>
          </a:xfrm>
          <a:prstGeom prst="rect">
            <a:avLst/>
          </a:prstGeom>
        </p:spPr>
      </p:pic>
      <p:sp>
        <p:nvSpPr>
          <p:cNvPr id="4" name="Title 1">
            <a:extLst>
              <a:ext uri="{FF2B5EF4-FFF2-40B4-BE49-F238E27FC236}">
                <a16:creationId xmlns:a16="http://schemas.microsoft.com/office/drawing/2014/main" id="{F32BD58E-4100-0467-C689-F4123E4845BA}"/>
              </a:ext>
            </a:extLst>
          </p:cNvPr>
          <p:cNvSpPr txBox="1">
            <a:spLocks/>
          </p:cNvSpPr>
          <p:nvPr/>
        </p:nvSpPr>
        <p:spPr>
          <a:xfrm>
            <a:off x="1112150" y="100122"/>
            <a:ext cx="7878556" cy="681273"/>
          </a:xfrm>
          <a:prstGeom prst="rect">
            <a:avLst/>
          </a:prstGeom>
        </p:spPr>
        <p:txBody>
          <a:bodyPr vert="horz" lIns="91440" tIns="45720" rIns="91440" bIns="45720" rtlCol="0" anchor="b">
            <a:normAutofit fontScale="92500" lnSpcReduction="10000"/>
          </a:bodyPr>
          <a:lstStyle>
            <a:lvl1pPr algn="ctr" defTabSz="342900" rtl="0" eaLnBrk="1" latinLnBrk="0" hangingPunct="1">
              <a:spcBef>
                <a:spcPct val="0"/>
              </a:spcBef>
              <a:buNone/>
              <a:defRPr sz="4500" b="0" i="0" kern="1200">
                <a:solidFill>
                  <a:schemeClr val="bg1"/>
                </a:solidFill>
                <a:latin typeface="YaleNew" panose="02000602050000020003" pitchFamily="2" charset="77"/>
                <a:ea typeface="+mj-ea"/>
                <a:cs typeface="+mj-cs"/>
              </a:defRPr>
            </a:lvl1pPr>
          </a:lstStyle>
          <a:p>
            <a:r>
              <a:rPr lang="en-US" dirty="0"/>
              <a:t>Unified?</a:t>
            </a:r>
          </a:p>
        </p:txBody>
      </p:sp>
      <p:sp>
        <p:nvSpPr>
          <p:cNvPr id="11" name="Content Placeholder 2">
            <a:extLst>
              <a:ext uri="{FF2B5EF4-FFF2-40B4-BE49-F238E27FC236}">
                <a16:creationId xmlns:a16="http://schemas.microsoft.com/office/drawing/2014/main" id="{6D5BAE39-5242-2FDD-FB07-DBD01423B174}"/>
              </a:ext>
            </a:extLst>
          </p:cNvPr>
          <p:cNvSpPr>
            <a:spLocks noGrp="1"/>
          </p:cNvSpPr>
          <p:nvPr>
            <p:ph idx="1"/>
          </p:nvPr>
        </p:nvSpPr>
        <p:spPr>
          <a:xfrm>
            <a:off x="1311654" y="796440"/>
            <a:ext cx="7454659" cy="1840744"/>
          </a:xfrm>
        </p:spPr>
        <p:txBody>
          <a:bodyPr>
            <a:normAutofit/>
          </a:bodyPr>
          <a:lstStyle/>
          <a:p>
            <a:pPr marL="0" indent="0" algn="ctr">
              <a:buNone/>
            </a:pPr>
            <a:r>
              <a:rPr lang="en-US" sz="2800" dirty="0"/>
              <a:t>There should be one record for each entity,</a:t>
            </a:r>
            <a:br>
              <a:rPr lang="en-US" sz="2800" dirty="0"/>
            </a:br>
            <a:r>
              <a:rPr lang="en-US" sz="2800" dirty="0"/>
              <a:t>not one per source database (</a:t>
            </a:r>
            <a:r>
              <a:rPr lang="en-US" sz="2800" dirty="0">
                <a:solidFill>
                  <a:srgbClr val="0AE3FC"/>
                </a:solidFill>
              </a:rPr>
              <a:t>reconciled</a:t>
            </a:r>
            <a:r>
              <a:rPr lang="en-US" sz="2800" dirty="0"/>
              <a:t>)</a:t>
            </a:r>
          </a:p>
          <a:p>
            <a:pPr marL="0" indent="0">
              <a:buNone/>
            </a:pPr>
            <a:endParaRPr lang="en-US" sz="3200" dirty="0"/>
          </a:p>
        </p:txBody>
      </p:sp>
      <p:sp>
        <p:nvSpPr>
          <p:cNvPr id="19" name="Rectangle 18">
            <a:extLst>
              <a:ext uri="{FF2B5EF4-FFF2-40B4-BE49-F238E27FC236}">
                <a16:creationId xmlns:a16="http://schemas.microsoft.com/office/drawing/2014/main" id="{8D51077C-F28E-F14D-9608-2AF2A599C206}"/>
              </a:ext>
            </a:extLst>
          </p:cNvPr>
          <p:cNvSpPr/>
          <p:nvPr/>
        </p:nvSpPr>
        <p:spPr>
          <a:xfrm>
            <a:off x="7144987" y="2729948"/>
            <a:ext cx="1888178" cy="2313430"/>
          </a:xfrm>
          <a:prstGeom prst="rect">
            <a:avLst/>
          </a:prstGeom>
          <a:noFill/>
          <a:ln w="38100">
            <a:solidFill>
              <a:srgbClr val="0AE3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238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0ED4C850-EB4B-5096-EA13-494960ACD968}"/>
              </a:ext>
            </a:extLst>
          </p:cNvPr>
          <p:cNvPicPr>
            <a:picLocks noChangeAspect="1"/>
          </p:cNvPicPr>
          <p:nvPr/>
        </p:nvPicPr>
        <p:blipFill>
          <a:blip r:embed="rId3"/>
          <a:stretch>
            <a:fillRect/>
          </a:stretch>
        </p:blipFill>
        <p:spPr>
          <a:xfrm>
            <a:off x="1112149" y="1790286"/>
            <a:ext cx="5850749" cy="3273203"/>
          </a:xfrm>
          <a:prstGeom prst="rect">
            <a:avLst/>
          </a:prstGeom>
        </p:spPr>
      </p:pic>
      <p:sp>
        <p:nvSpPr>
          <p:cNvPr id="4" name="Title 1">
            <a:extLst>
              <a:ext uri="{FF2B5EF4-FFF2-40B4-BE49-F238E27FC236}">
                <a16:creationId xmlns:a16="http://schemas.microsoft.com/office/drawing/2014/main" id="{F32BD58E-4100-0467-C689-F4123E4845BA}"/>
              </a:ext>
            </a:extLst>
          </p:cNvPr>
          <p:cNvSpPr txBox="1">
            <a:spLocks/>
          </p:cNvSpPr>
          <p:nvPr/>
        </p:nvSpPr>
        <p:spPr>
          <a:xfrm>
            <a:off x="1112150" y="100122"/>
            <a:ext cx="7878556" cy="681273"/>
          </a:xfrm>
          <a:prstGeom prst="rect">
            <a:avLst/>
          </a:prstGeom>
        </p:spPr>
        <p:txBody>
          <a:bodyPr vert="horz" lIns="91440" tIns="45720" rIns="91440" bIns="45720" rtlCol="0" anchor="b">
            <a:normAutofit fontScale="92500" lnSpcReduction="10000"/>
          </a:bodyPr>
          <a:lstStyle>
            <a:lvl1pPr algn="ctr" defTabSz="342900" rtl="0" eaLnBrk="1" latinLnBrk="0" hangingPunct="1">
              <a:spcBef>
                <a:spcPct val="0"/>
              </a:spcBef>
              <a:buNone/>
              <a:defRPr sz="4500" b="0" i="0" kern="1200">
                <a:solidFill>
                  <a:schemeClr val="bg1"/>
                </a:solidFill>
                <a:latin typeface="YaleNew" panose="02000602050000020003" pitchFamily="2" charset="77"/>
                <a:ea typeface="+mj-ea"/>
                <a:cs typeface="+mj-cs"/>
              </a:defRPr>
            </a:lvl1pPr>
          </a:lstStyle>
          <a:p>
            <a:r>
              <a:rPr lang="en-US" dirty="0"/>
              <a:t>Unified?</a:t>
            </a:r>
          </a:p>
        </p:txBody>
      </p:sp>
      <p:sp>
        <p:nvSpPr>
          <p:cNvPr id="11" name="Content Placeholder 2">
            <a:extLst>
              <a:ext uri="{FF2B5EF4-FFF2-40B4-BE49-F238E27FC236}">
                <a16:creationId xmlns:a16="http://schemas.microsoft.com/office/drawing/2014/main" id="{6D5BAE39-5242-2FDD-FB07-DBD01423B174}"/>
              </a:ext>
            </a:extLst>
          </p:cNvPr>
          <p:cNvSpPr>
            <a:spLocks noGrp="1"/>
          </p:cNvSpPr>
          <p:nvPr>
            <p:ph idx="1"/>
          </p:nvPr>
        </p:nvSpPr>
        <p:spPr>
          <a:xfrm>
            <a:off x="1311654" y="796440"/>
            <a:ext cx="7454659" cy="1840744"/>
          </a:xfrm>
        </p:spPr>
        <p:txBody>
          <a:bodyPr>
            <a:normAutofit/>
          </a:bodyPr>
          <a:lstStyle/>
          <a:p>
            <a:pPr marL="0" indent="0" algn="ctr">
              <a:buNone/>
            </a:pPr>
            <a:r>
              <a:rPr lang="en-US" sz="2800" dirty="0"/>
              <a:t>The record should have as much knowledge</a:t>
            </a:r>
            <a:br>
              <a:rPr lang="en-US" sz="2800" dirty="0"/>
            </a:br>
            <a:r>
              <a:rPr lang="en-US" sz="2800" dirty="0"/>
              <a:t>presented as we can collect (</a:t>
            </a:r>
            <a:r>
              <a:rPr lang="en-US" sz="2800" dirty="0">
                <a:solidFill>
                  <a:srgbClr val="0AE3FC"/>
                </a:solidFill>
              </a:rPr>
              <a:t>enriched</a:t>
            </a:r>
            <a:r>
              <a:rPr lang="en-US" sz="2800" dirty="0"/>
              <a:t>)</a:t>
            </a:r>
          </a:p>
          <a:p>
            <a:pPr marL="0" indent="0">
              <a:buNone/>
            </a:pPr>
            <a:endParaRPr lang="en-US" sz="3200" dirty="0"/>
          </a:p>
        </p:txBody>
      </p:sp>
      <p:sp>
        <p:nvSpPr>
          <p:cNvPr id="2" name="Rectangle 1">
            <a:extLst>
              <a:ext uri="{FF2B5EF4-FFF2-40B4-BE49-F238E27FC236}">
                <a16:creationId xmlns:a16="http://schemas.microsoft.com/office/drawing/2014/main" id="{230F31AD-FEB5-8414-B668-8ECD796FDF2A}"/>
              </a:ext>
            </a:extLst>
          </p:cNvPr>
          <p:cNvSpPr/>
          <p:nvPr/>
        </p:nvSpPr>
        <p:spPr>
          <a:xfrm>
            <a:off x="5049291" y="2146766"/>
            <a:ext cx="1860168" cy="2916404"/>
          </a:xfrm>
          <a:prstGeom prst="rect">
            <a:avLst/>
          </a:prstGeom>
          <a:noFill/>
          <a:ln w="38100">
            <a:solidFill>
              <a:srgbClr val="0AE3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screenshot of a computer&#10;&#10;Description automatically generated">
            <a:extLst>
              <a:ext uri="{FF2B5EF4-FFF2-40B4-BE49-F238E27FC236}">
                <a16:creationId xmlns:a16="http://schemas.microsoft.com/office/drawing/2014/main" id="{89CAE0A7-8215-C559-3290-9E8A31553CC0}"/>
              </a:ext>
            </a:extLst>
          </p:cNvPr>
          <p:cNvPicPr>
            <a:picLocks noChangeAspect="1"/>
          </p:cNvPicPr>
          <p:nvPr/>
        </p:nvPicPr>
        <p:blipFill>
          <a:blip r:embed="rId4"/>
          <a:stretch>
            <a:fillRect/>
          </a:stretch>
        </p:blipFill>
        <p:spPr>
          <a:xfrm>
            <a:off x="7179122" y="1789967"/>
            <a:ext cx="1811584" cy="3273203"/>
          </a:xfrm>
          <a:prstGeom prst="rect">
            <a:avLst/>
          </a:prstGeom>
        </p:spPr>
      </p:pic>
    </p:spTree>
    <p:extLst>
      <p:ext uri="{BB962C8B-B14F-4D97-AF65-F5344CB8AC3E}">
        <p14:creationId xmlns:p14="http://schemas.microsoft.com/office/powerpoint/2010/main" val="141560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2BD58E-4100-0467-C689-F4123E4845BA}"/>
              </a:ext>
            </a:extLst>
          </p:cNvPr>
          <p:cNvSpPr txBox="1">
            <a:spLocks/>
          </p:cNvSpPr>
          <p:nvPr/>
        </p:nvSpPr>
        <p:spPr>
          <a:xfrm>
            <a:off x="1112150" y="100122"/>
            <a:ext cx="7878556" cy="681273"/>
          </a:xfrm>
          <a:prstGeom prst="rect">
            <a:avLst/>
          </a:prstGeom>
        </p:spPr>
        <p:txBody>
          <a:bodyPr vert="horz" lIns="91440" tIns="45720" rIns="91440" bIns="45720" rtlCol="0" anchor="b">
            <a:normAutofit fontScale="92500" lnSpcReduction="10000"/>
          </a:bodyPr>
          <a:lstStyle>
            <a:lvl1pPr algn="ctr" defTabSz="342900" rtl="0" eaLnBrk="1" latinLnBrk="0" hangingPunct="1">
              <a:spcBef>
                <a:spcPct val="0"/>
              </a:spcBef>
              <a:buNone/>
              <a:defRPr sz="4500" b="0" i="0" kern="1200">
                <a:solidFill>
                  <a:schemeClr val="bg1"/>
                </a:solidFill>
                <a:latin typeface="YaleNew" panose="02000602050000020003" pitchFamily="2" charset="77"/>
                <a:ea typeface="+mj-ea"/>
                <a:cs typeface="+mj-cs"/>
              </a:defRPr>
            </a:lvl1pPr>
          </a:lstStyle>
          <a:p>
            <a:r>
              <a:rPr lang="en-US" dirty="0"/>
              <a:t>Unified?</a:t>
            </a:r>
          </a:p>
        </p:txBody>
      </p:sp>
      <p:sp>
        <p:nvSpPr>
          <p:cNvPr id="11" name="Content Placeholder 2">
            <a:extLst>
              <a:ext uri="{FF2B5EF4-FFF2-40B4-BE49-F238E27FC236}">
                <a16:creationId xmlns:a16="http://schemas.microsoft.com/office/drawing/2014/main" id="{6D5BAE39-5242-2FDD-FB07-DBD01423B174}"/>
              </a:ext>
            </a:extLst>
          </p:cNvPr>
          <p:cNvSpPr>
            <a:spLocks noGrp="1"/>
          </p:cNvSpPr>
          <p:nvPr>
            <p:ph idx="1"/>
          </p:nvPr>
        </p:nvSpPr>
        <p:spPr>
          <a:xfrm>
            <a:off x="1112150" y="796440"/>
            <a:ext cx="7878556" cy="1840744"/>
          </a:xfrm>
        </p:spPr>
        <p:txBody>
          <a:bodyPr>
            <a:normAutofit/>
          </a:bodyPr>
          <a:lstStyle/>
          <a:p>
            <a:pPr marL="0" indent="0" algn="ctr">
              <a:buNone/>
            </a:pPr>
            <a:r>
              <a:rPr lang="en-US" sz="2800" dirty="0"/>
              <a:t>The record should link to the records of all other entities that are related to this entity (</a:t>
            </a:r>
            <a:r>
              <a:rPr lang="en-US" sz="2800" dirty="0">
                <a:solidFill>
                  <a:srgbClr val="0AE3FC"/>
                </a:solidFill>
              </a:rPr>
              <a:t>connected</a:t>
            </a:r>
            <a:r>
              <a:rPr lang="en-US" sz="2800" dirty="0"/>
              <a:t>)</a:t>
            </a:r>
          </a:p>
          <a:p>
            <a:pPr marL="0" indent="0">
              <a:buNone/>
            </a:pPr>
            <a:endParaRPr lang="en-US" sz="3200" dirty="0"/>
          </a:p>
        </p:txBody>
      </p:sp>
      <p:pic>
        <p:nvPicPr>
          <p:cNvPr id="3" name="Picture 2" descr="A screenshot of a computer&#10;&#10;Description automatically generated">
            <a:extLst>
              <a:ext uri="{FF2B5EF4-FFF2-40B4-BE49-F238E27FC236}">
                <a16:creationId xmlns:a16="http://schemas.microsoft.com/office/drawing/2014/main" id="{D078339F-6FF1-39E4-E841-9B62F0E1AD0A}"/>
              </a:ext>
            </a:extLst>
          </p:cNvPr>
          <p:cNvPicPr>
            <a:picLocks noChangeAspect="1"/>
          </p:cNvPicPr>
          <p:nvPr/>
        </p:nvPicPr>
        <p:blipFill>
          <a:blip r:embed="rId3"/>
          <a:stretch>
            <a:fillRect/>
          </a:stretch>
        </p:blipFill>
        <p:spPr>
          <a:xfrm>
            <a:off x="1112149" y="1790286"/>
            <a:ext cx="5850749" cy="3273203"/>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C60487BB-A67B-DB2F-DCFF-90E0D17BCBC2}"/>
              </a:ext>
            </a:extLst>
          </p:cNvPr>
          <p:cNvPicPr>
            <a:picLocks noChangeAspect="1"/>
          </p:cNvPicPr>
          <p:nvPr/>
        </p:nvPicPr>
        <p:blipFill>
          <a:blip r:embed="rId4"/>
          <a:stretch>
            <a:fillRect/>
          </a:stretch>
        </p:blipFill>
        <p:spPr>
          <a:xfrm>
            <a:off x="7179122" y="1789967"/>
            <a:ext cx="1811584" cy="3273203"/>
          </a:xfrm>
          <a:prstGeom prst="rect">
            <a:avLst/>
          </a:prstGeom>
        </p:spPr>
      </p:pic>
      <p:sp>
        <p:nvSpPr>
          <p:cNvPr id="2" name="Rectangle 1">
            <a:extLst>
              <a:ext uri="{FF2B5EF4-FFF2-40B4-BE49-F238E27FC236}">
                <a16:creationId xmlns:a16="http://schemas.microsoft.com/office/drawing/2014/main" id="{3B8EE867-BFFC-C8EC-CFF6-084A9C126100}"/>
              </a:ext>
            </a:extLst>
          </p:cNvPr>
          <p:cNvSpPr/>
          <p:nvPr/>
        </p:nvSpPr>
        <p:spPr>
          <a:xfrm>
            <a:off x="938272" y="1992073"/>
            <a:ext cx="4110805" cy="731250"/>
          </a:xfrm>
          <a:prstGeom prst="rect">
            <a:avLst/>
          </a:prstGeom>
          <a:noFill/>
          <a:ln w="38100">
            <a:solidFill>
              <a:srgbClr val="0AE3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286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00990C-990D-3F28-E864-105047BE1333}"/>
              </a:ext>
            </a:extLst>
          </p:cNvPr>
          <p:cNvSpPr>
            <a:spLocks noGrp="1"/>
          </p:cNvSpPr>
          <p:nvPr>
            <p:ph idx="1"/>
          </p:nvPr>
        </p:nvSpPr>
        <p:spPr>
          <a:xfrm>
            <a:off x="1112150" y="1160870"/>
            <a:ext cx="5232269" cy="3417612"/>
          </a:xfrm>
        </p:spPr>
        <p:txBody>
          <a:bodyPr>
            <a:normAutofit/>
          </a:bodyPr>
          <a:lstStyle/>
          <a:p>
            <a:pPr marL="0" indent="0" algn="ctr">
              <a:buNone/>
            </a:pPr>
            <a:r>
              <a:rPr lang="en-US" sz="3200" dirty="0"/>
              <a:t>A ground-breaking</a:t>
            </a:r>
            <a:br>
              <a:rPr lang="en-US" sz="3200" dirty="0"/>
            </a:br>
            <a:r>
              <a:rPr lang="en-US" sz="3200" dirty="0">
                <a:solidFill>
                  <a:srgbClr val="FFC000"/>
                </a:solidFill>
              </a:rPr>
              <a:t>knowledge graph</a:t>
            </a:r>
            <a:r>
              <a:rPr lang="en-US" sz="3200" dirty="0"/>
              <a:t>, </a:t>
            </a:r>
            <a:br>
              <a:rPr lang="en-US" sz="3200" dirty="0"/>
            </a:br>
            <a:r>
              <a:rPr lang="en-US" sz="3200" dirty="0"/>
              <a:t>providing </a:t>
            </a:r>
            <a:r>
              <a:rPr lang="en-US" sz="3200" dirty="0">
                <a:solidFill>
                  <a:srgbClr val="0AE3FC"/>
                </a:solidFill>
              </a:rPr>
              <a:t>unified</a:t>
            </a:r>
            <a:r>
              <a:rPr lang="en-US" sz="3200" dirty="0"/>
              <a:t> digital access to the </a:t>
            </a:r>
            <a:r>
              <a:rPr lang="en-US" sz="3200" dirty="0">
                <a:solidFill>
                  <a:srgbClr val="C2FFC4"/>
                </a:solidFill>
              </a:rPr>
              <a:t>collections</a:t>
            </a:r>
            <a:r>
              <a:rPr lang="en-US" sz="3200" dirty="0"/>
              <a:t> of our museums, libraries and archives</a:t>
            </a:r>
          </a:p>
        </p:txBody>
      </p:sp>
      <p:sp>
        <p:nvSpPr>
          <p:cNvPr id="4" name="Title 1">
            <a:extLst>
              <a:ext uri="{FF2B5EF4-FFF2-40B4-BE49-F238E27FC236}">
                <a16:creationId xmlns:a16="http://schemas.microsoft.com/office/drawing/2014/main" id="{F32BD58E-4100-0467-C689-F4123E4845BA}"/>
              </a:ext>
            </a:extLst>
          </p:cNvPr>
          <p:cNvSpPr txBox="1">
            <a:spLocks/>
          </p:cNvSpPr>
          <p:nvPr/>
        </p:nvSpPr>
        <p:spPr>
          <a:xfrm>
            <a:off x="1112150" y="100122"/>
            <a:ext cx="5505166" cy="681273"/>
          </a:xfrm>
          <a:prstGeom prst="rect">
            <a:avLst/>
          </a:prstGeom>
        </p:spPr>
        <p:txBody>
          <a:bodyPr vert="horz" lIns="91440" tIns="45720" rIns="91440" bIns="45720" rtlCol="0" anchor="b">
            <a:normAutofit fontScale="92500" lnSpcReduction="10000"/>
          </a:bodyPr>
          <a:lstStyle>
            <a:lvl1pPr algn="ctr" defTabSz="342900" rtl="0" eaLnBrk="1" latinLnBrk="0" hangingPunct="1">
              <a:spcBef>
                <a:spcPct val="0"/>
              </a:spcBef>
              <a:buNone/>
              <a:defRPr sz="4500" b="0" i="0" kern="1200">
                <a:solidFill>
                  <a:schemeClr val="bg1"/>
                </a:solidFill>
                <a:latin typeface="YaleNew" panose="02000602050000020003" pitchFamily="2" charset="77"/>
                <a:ea typeface="+mj-ea"/>
                <a:cs typeface="+mj-cs"/>
              </a:defRPr>
            </a:lvl1pPr>
          </a:lstStyle>
          <a:p>
            <a:r>
              <a:rPr lang="en-US" dirty="0"/>
              <a:t>What is LUX?</a:t>
            </a:r>
          </a:p>
        </p:txBody>
      </p:sp>
      <p:pic>
        <p:nvPicPr>
          <p:cNvPr id="7" name="Picture 6" descr="A screenshot of a phone&#10;&#10;Description automatically generated">
            <a:extLst>
              <a:ext uri="{FF2B5EF4-FFF2-40B4-BE49-F238E27FC236}">
                <a16:creationId xmlns:a16="http://schemas.microsoft.com/office/drawing/2014/main" id="{D699E619-6BCF-B9D1-BA2F-C46EFD5149AB}"/>
              </a:ext>
            </a:extLst>
          </p:cNvPr>
          <p:cNvPicPr>
            <a:picLocks noChangeAspect="1"/>
          </p:cNvPicPr>
          <p:nvPr/>
        </p:nvPicPr>
        <p:blipFill>
          <a:blip r:embed="rId3"/>
          <a:stretch>
            <a:fillRect/>
          </a:stretch>
        </p:blipFill>
        <p:spPr>
          <a:xfrm>
            <a:off x="6617318" y="1"/>
            <a:ext cx="2520051" cy="2664512"/>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1BD34B9F-A57C-63B7-535E-2BDFCE9CAEE7}"/>
              </a:ext>
            </a:extLst>
          </p:cNvPr>
          <p:cNvPicPr>
            <a:picLocks noChangeAspect="1"/>
          </p:cNvPicPr>
          <p:nvPr/>
        </p:nvPicPr>
        <p:blipFill>
          <a:blip r:embed="rId4"/>
          <a:stretch>
            <a:fillRect/>
          </a:stretch>
        </p:blipFill>
        <p:spPr>
          <a:xfrm>
            <a:off x="6617319" y="2625163"/>
            <a:ext cx="2520052" cy="2525291"/>
          </a:xfrm>
          <a:prstGeom prst="rect">
            <a:avLst/>
          </a:prstGeom>
        </p:spPr>
      </p:pic>
    </p:spTree>
    <p:extLst>
      <p:ext uri="{BB962C8B-B14F-4D97-AF65-F5344CB8AC3E}">
        <p14:creationId xmlns:p14="http://schemas.microsoft.com/office/powerpoint/2010/main" val="169286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178B50-8A18-BEC8-061B-3ECAFFAF5744}"/>
              </a:ext>
            </a:extLst>
          </p:cNvPr>
          <p:cNvSpPr>
            <a:spLocks noGrp="1"/>
          </p:cNvSpPr>
          <p:nvPr>
            <p:ph type="title"/>
          </p:nvPr>
        </p:nvSpPr>
        <p:spPr>
          <a:xfrm>
            <a:off x="1120462" y="-5224"/>
            <a:ext cx="7878556" cy="803151"/>
          </a:xfrm>
        </p:spPr>
        <p:txBody>
          <a:bodyPr/>
          <a:lstStyle/>
          <a:p>
            <a:r>
              <a:rPr lang="en-US" dirty="0"/>
              <a:t>Knowledge Graph?</a:t>
            </a:r>
          </a:p>
        </p:txBody>
      </p:sp>
      <p:sp>
        <p:nvSpPr>
          <p:cNvPr id="8" name="Rectangle 7">
            <a:extLst>
              <a:ext uri="{FF2B5EF4-FFF2-40B4-BE49-F238E27FC236}">
                <a16:creationId xmlns:a16="http://schemas.microsoft.com/office/drawing/2014/main" id="{5D2EC676-7376-CB3C-B9ED-C60FE733AE5E}"/>
              </a:ext>
            </a:extLst>
          </p:cNvPr>
          <p:cNvSpPr/>
          <p:nvPr/>
        </p:nvSpPr>
        <p:spPr>
          <a:xfrm>
            <a:off x="1096659" y="699127"/>
            <a:ext cx="7826201" cy="3972264"/>
          </a:xfrm>
          <a:prstGeom prst="rect">
            <a:avLst/>
          </a:prstGeom>
          <a:solidFill>
            <a:schemeClr val="bg1"/>
          </a:solidFill>
          <a:ln w="25400">
            <a:solidFill>
              <a:srgbClr val="0AE3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861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178B50-8A18-BEC8-061B-3ECAFFAF5744}"/>
              </a:ext>
            </a:extLst>
          </p:cNvPr>
          <p:cNvSpPr>
            <a:spLocks noGrp="1"/>
          </p:cNvSpPr>
          <p:nvPr>
            <p:ph type="title"/>
          </p:nvPr>
        </p:nvSpPr>
        <p:spPr>
          <a:xfrm>
            <a:off x="1120462" y="-5224"/>
            <a:ext cx="7878556" cy="803151"/>
          </a:xfrm>
        </p:spPr>
        <p:txBody>
          <a:bodyPr/>
          <a:lstStyle/>
          <a:p>
            <a:r>
              <a:rPr lang="en-US" dirty="0"/>
              <a:t>Single Entity</a:t>
            </a:r>
          </a:p>
        </p:txBody>
      </p:sp>
      <p:sp>
        <p:nvSpPr>
          <p:cNvPr id="8" name="Rectangle 7">
            <a:extLst>
              <a:ext uri="{FF2B5EF4-FFF2-40B4-BE49-F238E27FC236}">
                <a16:creationId xmlns:a16="http://schemas.microsoft.com/office/drawing/2014/main" id="{5D2EC676-7376-CB3C-B9ED-C60FE733AE5E}"/>
              </a:ext>
            </a:extLst>
          </p:cNvPr>
          <p:cNvSpPr/>
          <p:nvPr/>
        </p:nvSpPr>
        <p:spPr>
          <a:xfrm>
            <a:off x="1096659" y="699127"/>
            <a:ext cx="7826201" cy="3972264"/>
          </a:xfrm>
          <a:prstGeom prst="rect">
            <a:avLst/>
          </a:prstGeom>
          <a:solidFill>
            <a:schemeClr val="bg1"/>
          </a:solidFill>
          <a:ln w="25400">
            <a:solidFill>
              <a:srgbClr val="0AE3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5E09C0C-3719-645E-4411-E230FA7587CC}"/>
              </a:ext>
            </a:extLst>
          </p:cNvPr>
          <p:cNvSpPr txBox="1"/>
          <p:nvPr/>
        </p:nvSpPr>
        <p:spPr>
          <a:xfrm>
            <a:off x="3902516" y="3009980"/>
            <a:ext cx="869149" cy="338554"/>
          </a:xfrm>
          <a:prstGeom prst="rect">
            <a:avLst/>
          </a:prstGeom>
          <a:noFill/>
        </p:spPr>
        <p:txBody>
          <a:bodyPr wrap="none" rtlCol="0">
            <a:spAutoFit/>
          </a:bodyPr>
          <a:lstStyle/>
          <a:p>
            <a:r>
              <a:rPr lang="en-US" sz="1600" dirty="0"/>
              <a:t>B2009.2</a:t>
            </a:r>
          </a:p>
        </p:txBody>
      </p:sp>
      <p:pic>
        <p:nvPicPr>
          <p:cNvPr id="37" name="Graphic 36">
            <a:extLst>
              <a:ext uri="{FF2B5EF4-FFF2-40B4-BE49-F238E27FC236}">
                <a16:creationId xmlns:a16="http://schemas.microsoft.com/office/drawing/2014/main" id="{E7433489-8604-4C7E-608F-81B0D2C2AE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6652" y="2108406"/>
            <a:ext cx="965303" cy="965303"/>
          </a:xfrm>
          <a:prstGeom prst="rect">
            <a:avLst/>
          </a:prstGeom>
        </p:spPr>
      </p:pic>
    </p:spTree>
    <p:extLst>
      <p:ext uri="{BB962C8B-B14F-4D97-AF65-F5344CB8AC3E}">
        <p14:creationId xmlns:p14="http://schemas.microsoft.com/office/powerpoint/2010/main" val="1365857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27268</TotalTime>
  <Words>834</Words>
  <Application>Microsoft Macintosh PowerPoint</Application>
  <PresentationFormat>On-screen Show (16:9)</PresentationFormat>
  <Paragraphs>201</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YaleNew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Knowledge Graph?</vt:lpstr>
      <vt:lpstr>Single Entity</vt:lpstr>
      <vt:lpstr>References to other Entities</vt:lpstr>
      <vt:lpstr>Entities can be Conceptual</vt:lpstr>
      <vt:lpstr>And Geospatial</vt:lpstr>
      <vt:lpstr>With Hierarchical Relationships</vt:lpstr>
      <vt:lpstr>And Non-Hierarchical</vt:lpstr>
      <vt:lpstr>Knowledge Graph!</vt:lpstr>
      <vt:lpstr>Why Even Attempt This?</vt:lpstr>
      <vt:lpstr>Mission Critical Functions</vt:lpstr>
      <vt:lpstr>Demo!   https://lux.collections.yale.edu/</vt:lpstr>
      <vt:lpstr>How Did We Do This?</vt:lpstr>
      <vt:lpstr>Political Requirements</vt:lpstr>
      <vt:lpstr>Records are a Necessary Construct</vt:lpstr>
      <vt:lpstr>LUX Architecture</vt:lpstr>
      <vt:lpstr>Continuous Improvement</vt:lpstr>
      <vt:lpstr>PowerPoint Presentation</vt:lpstr>
    </vt:vector>
  </TitlesOfParts>
  <Company>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Image Interoperability Framework</dc:title>
  <dc:creator>Tom Cramer</dc:creator>
  <cp:lastModifiedBy>Sanderson, Robert</cp:lastModifiedBy>
  <cp:revision>94</cp:revision>
  <cp:lastPrinted>2023-05-08T17:48:55Z</cp:lastPrinted>
  <dcterms:created xsi:type="dcterms:W3CDTF">2011-09-12T12:47:12Z</dcterms:created>
  <dcterms:modified xsi:type="dcterms:W3CDTF">2025-03-21T12:42:33Z</dcterms:modified>
</cp:coreProperties>
</file>