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5" r:id="rId2"/>
    <p:sldId id="297" r:id="rId3"/>
    <p:sldId id="309" r:id="rId4"/>
    <p:sldId id="310" r:id="rId5"/>
    <p:sldId id="308" r:id="rId6"/>
    <p:sldId id="313" r:id="rId7"/>
    <p:sldId id="312" r:id="rId8"/>
    <p:sldId id="311" r:id="rId9"/>
    <p:sldId id="314" r:id="rId10"/>
    <p:sldId id="307" r:id="rId11"/>
    <p:sldId id="315" r:id="rId12"/>
    <p:sldId id="306" r:id="rId13"/>
    <p:sldId id="317" r:id="rId14"/>
    <p:sldId id="316" r:id="rId15"/>
    <p:sldId id="269" r:id="rId16"/>
    <p:sldId id="276" r:id="rId17"/>
    <p:sldId id="277" r:id="rId18"/>
    <p:sldId id="319" r:id="rId19"/>
    <p:sldId id="320" r:id="rId20"/>
    <p:sldId id="301" r:id="rId21"/>
    <p:sldId id="305" r:id="rId22"/>
    <p:sldId id="321" r:id="rId23"/>
    <p:sldId id="322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C217B-113C-470B-81B7-CD4A656E757A}" type="datetimeFigureOut">
              <a:rPr lang="fr-FR" smtClean="0"/>
              <a:t>02/07/2017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7F4BF-5A44-47BF-B465-7A1468936E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309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9FAE-F636-4468-8655-9826EC570780}" type="datetimeFigureOut">
              <a:rPr lang="fr-FR" smtClean="0"/>
              <a:t>02/07/2017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3E8D-40C9-4FB3-B54C-7212BEBC4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029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9FAE-F636-4468-8655-9826EC570780}" type="datetimeFigureOut">
              <a:rPr lang="fr-FR" smtClean="0"/>
              <a:t>02/07/2017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3E8D-40C9-4FB3-B54C-7212BEBC4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67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9FAE-F636-4468-8655-9826EC570780}" type="datetimeFigureOut">
              <a:rPr lang="fr-FR" smtClean="0"/>
              <a:t>02/07/2017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3E8D-40C9-4FB3-B54C-7212BEBC4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73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9FAE-F636-4468-8655-9826EC570780}" type="datetimeFigureOut">
              <a:rPr lang="fr-FR" smtClean="0"/>
              <a:t>02/07/2017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3E8D-40C9-4FB3-B54C-7212BEBC4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86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9FAE-F636-4468-8655-9826EC570780}" type="datetimeFigureOut">
              <a:rPr lang="fr-FR" smtClean="0"/>
              <a:t>02/07/2017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3E8D-40C9-4FB3-B54C-7212BEBC4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672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9FAE-F636-4468-8655-9826EC570780}" type="datetimeFigureOut">
              <a:rPr lang="fr-FR" smtClean="0"/>
              <a:t>02/07/2017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3E8D-40C9-4FB3-B54C-7212BEBC4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91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9FAE-F636-4468-8655-9826EC570780}" type="datetimeFigureOut">
              <a:rPr lang="fr-FR" smtClean="0"/>
              <a:t>02/07/2017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3E8D-40C9-4FB3-B54C-7212BEBC4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66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9FAE-F636-4468-8655-9826EC570780}" type="datetimeFigureOut">
              <a:rPr lang="fr-FR" smtClean="0"/>
              <a:t>02/07/2017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3E8D-40C9-4FB3-B54C-7212BEBC4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69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9FAE-F636-4468-8655-9826EC570780}" type="datetimeFigureOut">
              <a:rPr lang="fr-FR" smtClean="0"/>
              <a:t>02/07/2017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3E8D-40C9-4FB3-B54C-7212BEBC4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86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9FAE-F636-4468-8655-9826EC570780}" type="datetimeFigureOut">
              <a:rPr lang="fr-FR" smtClean="0"/>
              <a:t>02/07/2017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3E8D-40C9-4FB3-B54C-7212BEBC4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05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9FAE-F636-4468-8655-9826EC570780}" type="datetimeFigureOut">
              <a:rPr lang="fr-FR" smtClean="0"/>
              <a:t>02/07/2017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3E8D-40C9-4FB3-B54C-7212BEBC4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839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79FAE-F636-4468-8655-9826EC570780}" type="datetimeFigureOut">
              <a:rPr lang="fr-FR" smtClean="0"/>
              <a:t>02/07/2017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43E8D-40C9-4FB3-B54C-7212BEBC4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46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tiff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2.jpg"/><Relationship Id="rId16" Type="http://schemas.openxmlformats.org/officeDocument/2006/relationships/image" Target="../media/image20.tiff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tiff"/><Relationship Id="rId10" Type="http://schemas.openxmlformats.org/officeDocument/2006/relationships/image" Target="../media/image14.jpg"/><Relationship Id="rId19" Type="http://schemas.openxmlformats.org/officeDocument/2006/relationships/image" Target="../media/image23.jpeg"/><Relationship Id="rId4" Type="http://schemas.openxmlformats.org/officeDocument/2006/relationships/image" Target="../media/image8.tiff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umistral.fr/" TargetMode="Externa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Frederic.blin@bnu.f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11971" y="2498756"/>
            <a:ext cx="9368057" cy="312798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Managing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Bequests &amp; Digital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Estates: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a short introduction to the workshop </a:t>
            </a:r>
            <a:b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through the example </a:t>
            </a:r>
            <a:b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of the National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&amp; University Library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Strasbourg</a:t>
            </a:r>
            <a:b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Frédéric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Blin</a:t>
            </a:r>
            <a:b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Director for Heritage Collections and Preservation</a:t>
            </a:r>
            <a:endParaRPr lang="fr-FR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b="1" dirty="0" smtClean="0"/>
              <a:t>LIBER Forum for Digital Cultural </a:t>
            </a:r>
            <a:r>
              <a:rPr lang="fr-FR" b="1" dirty="0" err="1" smtClean="0"/>
              <a:t>Heritage</a:t>
            </a:r>
            <a:endParaRPr lang="fr-FR" b="1" dirty="0"/>
          </a:p>
          <a:p>
            <a:r>
              <a:rPr lang="fr-FR" dirty="0" smtClean="0"/>
              <a:t>Workshop Patras 2017 / 05.07.2017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681" y="5626743"/>
            <a:ext cx="1194319" cy="123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4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7644" y="365125"/>
            <a:ext cx="8366156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What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 are </a:t>
            </a:r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bequests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 &amp; </a:t>
            </a:r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estates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fr-FR" sz="3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in the </a:t>
            </a:r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context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 of digital cultural </a:t>
            </a:r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heritage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fr-FR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31610" y="1690688"/>
            <a:ext cx="8566948" cy="4665662"/>
          </a:xfrm>
        </p:spPr>
        <p:txBody>
          <a:bodyPr>
            <a:normAutofit/>
          </a:bodyPr>
          <a:lstStyle/>
          <a:p>
            <a:pPr lvl="1"/>
            <a:endParaRPr lang="fr-FR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3400" dirty="0" err="1" smtClean="0">
                <a:solidFill>
                  <a:srgbClr val="0070C0"/>
                </a:solidFill>
              </a:rPr>
              <a:t>Excluding</a:t>
            </a:r>
            <a:r>
              <a:rPr lang="fr-FR" sz="3400" dirty="0">
                <a:solidFill>
                  <a:srgbClr val="0070C0"/>
                </a:solidFill>
              </a:rPr>
              <a:t>:</a:t>
            </a:r>
            <a:endParaRPr lang="fr-FR" sz="3400" dirty="0">
              <a:solidFill>
                <a:srgbClr val="0070C0"/>
              </a:solidFill>
            </a:endParaRPr>
          </a:p>
          <a:p>
            <a:pPr lvl="1"/>
            <a:r>
              <a:rPr lang="fr-FR" dirty="0" err="1">
                <a:solidFill>
                  <a:srgbClr val="0070C0"/>
                </a:solidFill>
              </a:rPr>
              <a:t>Legal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deposit</a:t>
            </a:r>
            <a:r>
              <a:rPr lang="fr-FR" dirty="0" smtClean="0">
                <a:solidFill>
                  <a:srgbClr val="0070C0"/>
                </a:solidFill>
              </a:rPr>
              <a:t>? </a:t>
            </a:r>
            <a:endParaRPr lang="fr-FR" dirty="0">
              <a:solidFill>
                <a:srgbClr val="0070C0"/>
              </a:solidFill>
            </a:endParaRPr>
          </a:p>
          <a:p>
            <a:pPr lvl="1"/>
            <a:r>
              <a:rPr lang="fr-FR" dirty="0">
                <a:solidFill>
                  <a:srgbClr val="0070C0"/>
                </a:solidFill>
              </a:rPr>
              <a:t>The </a:t>
            </a:r>
            <a:r>
              <a:rPr lang="fr-FR" dirty="0" smtClean="0">
                <a:solidFill>
                  <a:srgbClr val="0070C0"/>
                </a:solidFill>
              </a:rPr>
              <a:t>Web?</a:t>
            </a:r>
            <a:endParaRPr lang="fr-FR" dirty="0">
              <a:solidFill>
                <a:srgbClr val="0070C0"/>
              </a:solidFill>
            </a:endParaRP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Scientific </a:t>
            </a:r>
            <a:r>
              <a:rPr lang="fr-FR" dirty="0" smtClean="0">
                <a:solidFill>
                  <a:srgbClr val="0070C0"/>
                </a:solidFill>
              </a:rPr>
              <a:t>archives / </a:t>
            </a:r>
            <a:r>
              <a:rPr lang="fr-FR" dirty="0" err="1" smtClean="0">
                <a:solidFill>
                  <a:srgbClr val="0070C0"/>
                </a:solidFill>
              </a:rPr>
              <a:t>research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smtClean="0">
                <a:solidFill>
                  <a:srgbClr val="0070C0"/>
                </a:solidFill>
              </a:rPr>
              <a:t>data?</a:t>
            </a:r>
            <a:endParaRPr lang="fr-FR" dirty="0" smtClean="0">
              <a:solidFill>
                <a:srgbClr val="0070C0"/>
              </a:solidFill>
            </a:endParaRPr>
          </a:p>
          <a:p>
            <a:pPr lvl="1"/>
            <a:r>
              <a:rPr lang="fr-FR" dirty="0" err="1" smtClean="0">
                <a:solidFill>
                  <a:srgbClr val="0070C0"/>
                </a:solidFill>
              </a:rPr>
              <a:t>Institutional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scientific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smtClean="0">
                <a:solidFill>
                  <a:srgbClr val="0070C0"/>
                </a:solidFill>
              </a:rPr>
              <a:t>publications?</a:t>
            </a:r>
            <a:endParaRPr lang="fr-FR" dirty="0" smtClean="0">
              <a:solidFill>
                <a:srgbClr val="0070C0"/>
              </a:solidFill>
            </a:endParaRPr>
          </a:p>
          <a:p>
            <a:pPr lvl="1"/>
            <a:r>
              <a:rPr lang="fr-FR" dirty="0" err="1" smtClean="0">
                <a:solidFill>
                  <a:srgbClr val="0070C0"/>
                </a:solidFill>
              </a:rPr>
              <a:t>External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academic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smtClean="0">
                <a:solidFill>
                  <a:srgbClr val="0070C0"/>
                </a:solidFill>
              </a:rPr>
              <a:t>E-ressources?</a:t>
            </a:r>
          </a:p>
          <a:p>
            <a:pPr lvl="1"/>
            <a:endParaRPr lang="fr-FR" dirty="0">
              <a:solidFill>
                <a:srgbClr val="0070C0"/>
              </a:solidFill>
            </a:endParaRPr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75287"/>
            <a:ext cx="856194" cy="882674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b="1" dirty="0" smtClean="0"/>
              <a:t>LIBER Forum for Digital Cultural </a:t>
            </a:r>
            <a:r>
              <a:rPr lang="fr-FR" b="1" dirty="0" err="1" smtClean="0"/>
              <a:t>Heritage</a:t>
            </a:r>
            <a:endParaRPr lang="fr-FR" b="1" dirty="0"/>
          </a:p>
          <a:p>
            <a:r>
              <a:rPr lang="fr-FR" dirty="0" smtClean="0"/>
              <a:t>Workshop Patras 2017 / 05.07.2017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913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7644" y="365125"/>
            <a:ext cx="8366156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What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 are </a:t>
            </a:r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bequests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 &amp; </a:t>
            </a:r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estates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fr-FR" sz="3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in the </a:t>
            </a:r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context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 of digital cultural </a:t>
            </a:r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heritage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fr-FR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31610" y="1690688"/>
            <a:ext cx="8566948" cy="4665662"/>
          </a:xfrm>
        </p:spPr>
        <p:txBody>
          <a:bodyPr>
            <a:normAutofit/>
          </a:bodyPr>
          <a:lstStyle/>
          <a:p>
            <a:pPr lvl="1"/>
            <a:endParaRPr lang="fr-FR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3400" dirty="0" err="1" smtClean="0">
                <a:solidFill>
                  <a:srgbClr val="0070C0"/>
                </a:solidFill>
              </a:rPr>
              <a:t>Excluding</a:t>
            </a:r>
            <a:r>
              <a:rPr lang="fr-FR" sz="3400" dirty="0">
                <a:solidFill>
                  <a:srgbClr val="0070C0"/>
                </a:solidFill>
              </a:rPr>
              <a:t>:</a:t>
            </a:r>
            <a:endParaRPr lang="fr-FR" sz="3400" dirty="0">
              <a:solidFill>
                <a:srgbClr val="0070C0"/>
              </a:solidFill>
            </a:endParaRPr>
          </a:p>
          <a:p>
            <a:pPr lvl="1"/>
            <a:r>
              <a:rPr lang="fr-FR" dirty="0" err="1">
                <a:solidFill>
                  <a:srgbClr val="0070C0"/>
                </a:solidFill>
              </a:rPr>
              <a:t>Legal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deposit</a:t>
            </a:r>
            <a:r>
              <a:rPr lang="fr-FR" dirty="0" smtClean="0">
                <a:solidFill>
                  <a:srgbClr val="0070C0"/>
                </a:solidFill>
              </a:rPr>
              <a:t>? </a:t>
            </a:r>
            <a:endParaRPr lang="fr-FR" dirty="0">
              <a:solidFill>
                <a:srgbClr val="0070C0"/>
              </a:solidFill>
            </a:endParaRPr>
          </a:p>
          <a:p>
            <a:pPr lvl="1"/>
            <a:r>
              <a:rPr lang="fr-FR" dirty="0">
                <a:solidFill>
                  <a:srgbClr val="0070C0"/>
                </a:solidFill>
              </a:rPr>
              <a:t>The </a:t>
            </a:r>
            <a:r>
              <a:rPr lang="fr-FR" dirty="0" smtClean="0">
                <a:solidFill>
                  <a:srgbClr val="0070C0"/>
                </a:solidFill>
              </a:rPr>
              <a:t>Web?</a:t>
            </a:r>
            <a:endParaRPr lang="fr-FR" dirty="0">
              <a:solidFill>
                <a:srgbClr val="0070C0"/>
              </a:solidFill>
            </a:endParaRP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Scientific </a:t>
            </a:r>
            <a:r>
              <a:rPr lang="fr-FR" dirty="0" smtClean="0">
                <a:solidFill>
                  <a:srgbClr val="0070C0"/>
                </a:solidFill>
              </a:rPr>
              <a:t>archives / </a:t>
            </a:r>
            <a:r>
              <a:rPr lang="fr-FR" dirty="0" err="1" smtClean="0">
                <a:solidFill>
                  <a:srgbClr val="0070C0"/>
                </a:solidFill>
              </a:rPr>
              <a:t>research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smtClean="0">
                <a:solidFill>
                  <a:srgbClr val="0070C0"/>
                </a:solidFill>
              </a:rPr>
              <a:t>data?</a:t>
            </a:r>
            <a:endParaRPr lang="fr-FR" dirty="0" smtClean="0">
              <a:solidFill>
                <a:srgbClr val="0070C0"/>
              </a:solidFill>
            </a:endParaRPr>
          </a:p>
          <a:p>
            <a:pPr lvl="1"/>
            <a:r>
              <a:rPr lang="fr-FR" dirty="0" err="1" smtClean="0">
                <a:solidFill>
                  <a:srgbClr val="0070C0"/>
                </a:solidFill>
              </a:rPr>
              <a:t>Institutional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scientific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smtClean="0">
                <a:solidFill>
                  <a:srgbClr val="0070C0"/>
                </a:solidFill>
              </a:rPr>
              <a:t>publications?</a:t>
            </a:r>
            <a:endParaRPr lang="fr-FR" dirty="0" smtClean="0">
              <a:solidFill>
                <a:srgbClr val="0070C0"/>
              </a:solidFill>
            </a:endParaRPr>
          </a:p>
          <a:p>
            <a:pPr lvl="1"/>
            <a:r>
              <a:rPr lang="fr-FR" dirty="0" err="1" smtClean="0">
                <a:solidFill>
                  <a:srgbClr val="0070C0"/>
                </a:solidFill>
              </a:rPr>
              <a:t>External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academic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smtClean="0">
                <a:solidFill>
                  <a:srgbClr val="0070C0"/>
                </a:solidFill>
              </a:rPr>
              <a:t>E-ressources?</a:t>
            </a:r>
          </a:p>
          <a:p>
            <a:pPr lvl="1"/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3400" dirty="0" smtClean="0">
                <a:solidFill>
                  <a:srgbClr val="0070C0"/>
                </a:solidFill>
              </a:rPr>
              <a:t>=&gt; Not </a:t>
            </a:r>
            <a:r>
              <a:rPr lang="fr-FR" sz="3400" dirty="0" err="1" smtClean="0">
                <a:solidFill>
                  <a:srgbClr val="0070C0"/>
                </a:solidFill>
              </a:rPr>
              <a:t>so</a:t>
            </a:r>
            <a:r>
              <a:rPr lang="fr-FR" sz="3400" dirty="0" smtClean="0">
                <a:solidFill>
                  <a:srgbClr val="0070C0"/>
                </a:solidFill>
              </a:rPr>
              <a:t> simple: </a:t>
            </a:r>
            <a:r>
              <a:rPr lang="fr-FR" sz="3400" dirty="0" err="1" smtClean="0">
                <a:solidFill>
                  <a:srgbClr val="0070C0"/>
                </a:solidFill>
              </a:rPr>
              <a:t>theory</a:t>
            </a:r>
            <a:r>
              <a:rPr lang="fr-FR" sz="3400" dirty="0" smtClean="0">
                <a:solidFill>
                  <a:srgbClr val="0070C0"/>
                </a:solidFill>
              </a:rPr>
              <a:t> </a:t>
            </a:r>
            <a:r>
              <a:rPr lang="fr-FR" sz="3400" dirty="0">
                <a:solidFill>
                  <a:srgbClr val="0070C0"/>
                </a:solidFill>
              </a:rPr>
              <a:t>vs </a:t>
            </a:r>
            <a:r>
              <a:rPr lang="fr-FR" sz="3400" dirty="0" smtClean="0">
                <a:solidFill>
                  <a:srgbClr val="0070C0"/>
                </a:solidFill>
              </a:rPr>
              <a:t>practice</a:t>
            </a:r>
            <a:endParaRPr lang="fr-FR" sz="3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75287"/>
            <a:ext cx="856194" cy="882674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b="1" dirty="0" smtClean="0"/>
              <a:t>LIBER Forum for Digital Cultural </a:t>
            </a:r>
            <a:r>
              <a:rPr lang="fr-FR" b="1" dirty="0" err="1" smtClean="0"/>
              <a:t>Heritage</a:t>
            </a:r>
            <a:endParaRPr lang="fr-FR" b="1" dirty="0"/>
          </a:p>
          <a:p>
            <a:r>
              <a:rPr lang="fr-FR" dirty="0" smtClean="0"/>
              <a:t>Workshop Patras 2017 / 05.07.2017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54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7644" y="365125"/>
            <a:ext cx="8366156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</a:rPr>
              <a:t>Issues of </a:t>
            </a:r>
            <a:r>
              <a:rPr lang="fr-FR" sz="3600" dirty="0" err="1" smtClean="0">
                <a:solidFill>
                  <a:schemeClr val="accent2">
                    <a:lumMod val="50000"/>
                  </a:schemeClr>
                </a:solidFill>
              </a:rPr>
              <a:t>born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</a:rPr>
              <a:t>-digital </a:t>
            </a:r>
            <a:r>
              <a:rPr lang="fr-FR" sz="3600" dirty="0" err="1" smtClean="0">
                <a:solidFill>
                  <a:schemeClr val="accent2">
                    <a:lumMod val="50000"/>
                  </a:schemeClr>
                </a:solidFill>
              </a:rPr>
              <a:t>estates</a:t>
            </a:r>
            <a:endParaRPr lang="fr-FR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75287"/>
            <a:ext cx="856194" cy="882674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b="1" dirty="0" smtClean="0"/>
              <a:t>LIBER Forum for Digital Cultural </a:t>
            </a:r>
            <a:r>
              <a:rPr lang="fr-FR" b="1" dirty="0" err="1" smtClean="0"/>
              <a:t>Heritage</a:t>
            </a:r>
            <a:endParaRPr lang="fr-FR" b="1" dirty="0"/>
          </a:p>
          <a:p>
            <a:r>
              <a:rPr lang="fr-FR" dirty="0" smtClean="0"/>
              <a:t>Workshop Patras 2017 / 05.07.2017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481941" y="1810102"/>
            <a:ext cx="39732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err="1" smtClean="0">
                <a:solidFill>
                  <a:srgbClr val="0070C0"/>
                </a:solidFill>
              </a:rPr>
              <a:t>Organisational</a:t>
            </a:r>
            <a:r>
              <a:rPr lang="fr-FR" sz="2400" b="1" dirty="0" smtClean="0">
                <a:solidFill>
                  <a:srgbClr val="0070C0"/>
                </a:solidFill>
              </a:rPr>
              <a:t> issues: </a:t>
            </a:r>
            <a:endParaRPr lang="fr-FR" sz="2400" b="1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70C0"/>
                </a:solidFill>
              </a:rPr>
              <a:t>Finances: </a:t>
            </a:r>
            <a:r>
              <a:rPr lang="fr-FR" sz="2400" dirty="0" err="1" smtClean="0">
                <a:solidFill>
                  <a:srgbClr val="0070C0"/>
                </a:solidFill>
              </a:rPr>
              <a:t>availability</a:t>
            </a:r>
            <a:r>
              <a:rPr lang="fr-FR" sz="2400" dirty="0" smtClean="0">
                <a:solidFill>
                  <a:srgbClr val="0070C0"/>
                </a:solidFill>
              </a:rPr>
              <a:t> and </a:t>
            </a:r>
            <a:r>
              <a:rPr lang="fr-FR" sz="2400" dirty="0" err="1" smtClean="0">
                <a:solidFill>
                  <a:srgbClr val="0070C0"/>
                </a:solidFill>
              </a:rPr>
              <a:t>sustainability</a:t>
            </a:r>
            <a:r>
              <a:rPr lang="fr-FR" sz="2400" dirty="0" smtClean="0">
                <a:solidFill>
                  <a:srgbClr val="0070C0"/>
                </a:solidFill>
              </a:rPr>
              <a:t> of ressources</a:t>
            </a:r>
            <a:endParaRPr lang="fr-FR" sz="24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err="1" smtClean="0">
                <a:solidFill>
                  <a:srgbClr val="0070C0"/>
                </a:solidFill>
              </a:rPr>
              <a:t>Defining</a:t>
            </a: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400" dirty="0" smtClean="0">
                <a:solidFill>
                  <a:srgbClr val="0070C0"/>
                </a:solidFill>
              </a:rPr>
              <a:t>the </a:t>
            </a:r>
            <a:r>
              <a:rPr lang="fr-FR" sz="2400" dirty="0" err="1" smtClean="0">
                <a:solidFill>
                  <a:srgbClr val="0070C0"/>
                </a:solidFill>
              </a:rPr>
              <a:t>curatorial</a:t>
            </a: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</a:rPr>
              <a:t>responsibility</a:t>
            </a:r>
            <a:endParaRPr lang="fr-FR" sz="2400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70C0"/>
                </a:solidFill>
              </a:rPr>
              <a:t>Professional </a:t>
            </a:r>
            <a:r>
              <a:rPr lang="fr-FR" sz="2400" dirty="0" err="1" smtClean="0">
                <a:solidFill>
                  <a:srgbClr val="0070C0"/>
                </a:solidFill>
              </a:rPr>
              <a:t>competences</a:t>
            </a:r>
            <a:endParaRPr lang="fr-FR" sz="2400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err="1" smtClean="0">
                <a:solidFill>
                  <a:srgbClr val="0070C0"/>
                </a:solidFill>
              </a:rPr>
              <a:t>Internal</a:t>
            </a: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400" dirty="0" smtClean="0">
                <a:solidFill>
                  <a:srgbClr val="0070C0"/>
                </a:solidFill>
              </a:rPr>
              <a:t>organisation</a:t>
            </a:r>
            <a:endParaRPr lang="fr-F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7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7644" y="365125"/>
            <a:ext cx="8366156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</a:rPr>
              <a:t>Issues of </a:t>
            </a:r>
            <a:r>
              <a:rPr lang="fr-FR" sz="3600" dirty="0" err="1" smtClean="0">
                <a:solidFill>
                  <a:schemeClr val="accent2">
                    <a:lumMod val="50000"/>
                  </a:schemeClr>
                </a:solidFill>
              </a:rPr>
              <a:t>born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</a:rPr>
              <a:t>-digital </a:t>
            </a:r>
            <a:r>
              <a:rPr lang="fr-FR" sz="3600" dirty="0" err="1" smtClean="0">
                <a:solidFill>
                  <a:schemeClr val="accent2">
                    <a:lumMod val="50000"/>
                  </a:schemeClr>
                </a:solidFill>
              </a:rPr>
              <a:t>estates</a:t>
            </a:r>
            <a:endParaRPr lang="fr-FR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75287"/>
            <a:ext cx="856194" cy="882674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b="1" dirty="0" smtClean="0"/>
              <a:t>LIBER Forum for Digital Cultural </a:t>
            </a:r>
            <a:r>
              <a:rPr lang="fr-FR" b="1" dirty="0" err="1" smtClean="0"/>
              <a:t>Heritage</a:t>
            </a:r>
            <a:endParaRPr lang="fr-FR" b="1" dirty="0"/>
          </a:p>
          <a:p>
            <a:r>
              <a:rPr lang="fr-FR" dirty="0" smtClean="0"/>
              <a:t>Workshop Patras 2017 / 05.07.2017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481941" y="1810102"/>
            <a:ext cx="39732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err="1" smtClean="0">
                <a:solidFill>
                  <a:srgbClr val="0070C0"/>
                </a:solidFill>
              </a:rPr>
              <a:t>Organisational</a:t>
            </a:r>
            <a:r>
              <a:rPr lang="fr-FR" sz="2400" b="1" dirty="0" smtClean="0">
                <a:solidFill>
                  <a:srgbClr val="0070C0"/>
                </a:solidFill>
              </a:rPr>
              <a:t> issues: </a:t>
            </a:r>
            <a:endParaRPr lang="fr-FR" sz="2400" b="1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70C0"/>
                </a:solidFill>
              </a:rPr>
              <a:t>Finances: </a:t>
            </a:r>
            <a:r>
              <a:rPr lang="fr-FR" sz="2400" dirty="0" err="1" smtClean="0">
                <a:solidFill>
                  <a:srgbClr val="0070C0"/>
                </a:solidFill>
              </a:rPr>
              <a:t>availability</a:t>
            </a:r>
            <a:r>
              <a:rPr lang="fr-FR" sz="2400" dirty="0" smtClean="0">
                <a:solidFill>
                  <a:srgbClr val="0070C0"/>
                </a:solidFill>
              </a:rPr>
              <a:t> and </a:t>
            </a:r>
            <a:r>
              <a:rPr lang="fr-FR" sz="2400" dirty="0" err="1" smtClean="0">
                <a:solidFill>
                  <a:srgbClr val="0070C0"/>
                </a:solidFill>
              </a:rPr>
              <a:t>sustainability</a:t>
            </a:r>
            <a:r>
              <a:rPr lang="fr-FR" sz="2400" dirty="0" smtClean="0">
                <a:solidFill>
                  <a:srgbClr val="0070C0"/>
                </a:solidFill>
              </a:rPr>
              <a:t> of ressources</a:t>
            </a:r>
            <a:endParaRPr lang="fr-FR" sz="24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err="1" smtClean="0">
                <a:solidFill>
                  <a:srgbClr val="0070C0"/>
                </a:solidFill>
              </a:rPr>
              <a:t>Defining</a:t>
            </a: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400" dirty="0" smtClean="0">
                <a:solidFill>
                  <a:srgbClr val="0070C0"/>
                </a:solidFill>
              </a:rPr>
              <a:t>the </a:t>
            </a:r>
            <a:r>
              <a:rPr lang="fr-FR" sz="2400" dirty="0" err="1" smtClean="0">
                <a:solidFill>
                  <a:srgbClr val="0070C0"/>
                </a:solidFill>
              </a:rPr>
              <a:t>curatorial</a:t>
            </a: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</a:rPr>
              <a:t>responsibility</a:t>
            </a:r>
            <a:endParaRPr lang="fr-FR" sz="2400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70C0"/>
                </a:solidFill>
              </a:rPr>
              <a:t>Professional </a:t>
            </a:r>
            <a:r>
              <a:rPr lang="fr-FR" sz="2400" dirty="0" err="1" smtClean="0">
                <a:solidFill>
                  <a:srgbClr val="0070C0"/>
                </a:solidFill>
              </a:rPr>
              <a:t>competences</a:t>
            </a:r>
            <a:endParaRPr lang="fr-FR" sz="2400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err="1" smtClean="0">
                <a:solidFill>
                  <a:srgbClr val="0070C0"/>
                </a:solidFill>
              </a:rPr>
              <a:t>Internal</a:t>
            </a: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400" dirty="0" smtClean="0">
                <a:solidFill>
                  <a:srgbClr val="0070C0"/>
                </a:solidFill>
              </a:rPr>
              <a:t>organisation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260770" y="1810102"/>
            <a:ext cx="3973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err="1" smtClean="0">
                <a:solidFill>
                  <a:srgbClr val="0070C0"/>
                </a:solidFill>
              </a:rPr>
              <a:t>Specific</a:t>
            </a:r>
            <a:r>
              <a:rPr lang="fr-FR" sz="2400" b="1" dirty="0" smtClean="0">
                <a:solidFill>
                  <a:srgbClr val="0070C0"/>
                </a:solidFill>
              </a:rPr>
              <a:t> issues:</a:t>
            </a:r>
            <a:endParaRPr lang="fr-FR" sz="2400" b="1" dirty="0" smtClean="0">
              <a:solidFill>
                <a:srgbClr val="0070C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400" dirty="0" err="1" smtClean="0">
                <a:solidFill>
                  <a:srgbClr val="0070C0"/>
                </a:solidFill>
              </a:rPr>
              <a:t>Technology</a:t>
            </a:r>
            <a:endParaRPr lang="fr-FR" sz="2400" dirty="0" smtClean="0">
              <a:solidFill>
                <a:srgbClr val="0070C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70C0"/>
                </a:solidFill>
              </a:rPr>
              <a:t>Data management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70C0"/>
                </a:solidFill>
              </a:rPr>
              <a:t>Copyright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400" dirty="0" err="1" smtClean="0">
                <a:solidFill>
                  <a:srgbClr val="0070C0"/>
                </a:solidFill>
              </a:rPr>
              <a:t>Selection</a:t>
            </a:r>
            <a:r>
              <a:rPr lang="fr-FR" sz="2400" dirty="0" smtClean="0">
                <a:solidFill>
                  <a:srgbClr val="0070C0"/>
                </a:solidFill>
              </a:rPr>
              <a:t> of content </a:t>
            </a:r>
            <a:endParaRPr lang="fr-FR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9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7644" y="365125"/>
            <a:ext cx="8366156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</a:rPr>
              <a:t>Issues of </a:t>
            </a:r>
            <a:r>
              <a:rPr lang="fr-FR" sz="3600" dirty="0" err="1" smtClean="0">
                <a:solidFill>
                  <a:schemeClr val="accent2">
                    <a:lumMod val="50000"/>
                  </a:schemeClr>
                </a:solidFill>
              </a:rPr>
              <a:t>born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</a:rPr>
              <a:t>-digital </a:t>
            </a:r>
            <a:r>
              <a:rPr lang="fr-FR" sz="3600" dirty="0" err="1" smtClean="0">
                <a:solidFill>
                  <a:schemeClr val="accent2">
                    <a:lumMod val="50000"/>
                  </a:schemeClr>
                </a:solidFill>
              </a:rPr>
              <a:t>estates</a:t>
            </a:r>
            <a:endParaRPr lang="fr-FR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75287"/>
            <a:ext cx="856194" cy="882674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b="1" dirty="0" smtClean="0"/>
              <a:t>LIBER Forum for Digital Cultural </a:t>
            </a:r>
            <a:r>
              <a:rPr lang="fr-FR" b="1" dirty="0" err="1" smtClean="0"/>
              <a:t>Heritage</a:t>
            </a:r>
            <a:endParaRPr lang="fr-FR" b="1" dirty="0"/>
          </a:p>
          <a:p>
            <a:r>
              <a:rPr lang="fr-FR" dirty="0" smtClean="0"/>
              <a:t>Workshop Patras 2017 / 05.07.2017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481941" y="1810102"/>
            <a:ext cx="39732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err="1" smtClean="0">
                <a:solidFill>
                  <a:srgbClr val="0070C0"/>
                </a:solidFill>
              </a:rPr>
              <a:t>Organisational</a:t>
            </a:r>
            <a:r>
              <a:rPr lang="fr-FR" sz="2400" b="1" dirty="0" smtClean="0">
                <a:solidFill>
                  <a:srgbClr val="0070C0"/>
                </a:solidFill>
              </a:rPr>
              <a:t> issues: </a:t>
            </a:r>
            <a:endParaRPr lang="fr-FR" sz="2400" b="1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70C0"/>
                </a:solidFill>
              </a:rPr>
              <a:t>Finances: </a:t>
            </a:r>
            <a:r>
              <a:rPr lang="fr-FR" sz="2400" dirty="0" err="1" smtClean="0">
                <a:solidFill>
                  <a:srgbClr val="0070C0"/>
                </a:solidFill>
              </a:rPr>
              <a:t>availability</a:t>
            </a:r>
            <a:r>
              <a:rPr lang="fr-FR" sz="2400" dirty="0" smtClean="0">
                <a:solidFill>
                  <a:srgbClr val="0070C0"/>
                </a:solidFill>
              </a:rPr>
              <a:t> and </a:t>
            </a:r>
            <a:r>
              <a:rPr lang="fr-FR" sz="2400" dirty="0" err="1" smtClean="0">
                <a:solidFill>
                  <a:srgbClr val="0070C0"/>
                </a:solidFill>
              </a:rPr>
              <a:t>sustainability</a:t>
            </a:r>
            <a:r>
              <a:rPr lang="fr-FR" sz="2400" dirty="0" smtClean="0">
                <a:solidFill>
                  <a:srgbClr val="0070C0"/>
                </a:solidFill>
              </a:rPr>
              <a:t> of ressources</a:t>
            </a:r>
            <a:endParaRPr lang="fr-FR" sz="24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err="1" smtClean="0">
                <a:solidFill>
                  <a:srgbClr val="0070C0"/>
                </a:solidFill>
              </a:rPr>
              <a:t>Defining</a:t>
            </a: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400" dirty="0" smtClean="0">
                <a:solidFill>
                  <a:srgbClr val="0070C0"/>
                </a:solidFill>
              </a:rPr>
              <a:t>the </a:t>
            </a:r>
            <a:r>
              <a:rPr lang="fr-FR" sz="2400" dirty="0" err="1" smtClean="0">
                <a:solidFill>
                  <a:srgbClr val="0070C0"/>
                </a:solidFill>
              </a:rPr>
              <a:t>curatorial</a:t>
            </a: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</a:rPr>
              <a:t>responsibility</a:t>
            </a:r>
            <a:endParaRPr lang="fr-FR" sz="2400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70C0"/>
                </a:solidFill>
              </a:rPr>
              <a:t>Professional </a:t>
            </a:r>
            <a:r>
              <a:rPr lang="fr-FR" sz="2400" dirty="0" err="1" smtClean="0">
                <a:solidFill>
                  <a:srgbClr val="0070C0"/>
                </a:solidFill>
              </a:rPr>
              <a:t>competences</a:t>
            </a:r>
            <a:endParaRPr lang="fr-FR" sz="2400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err="1" smtClean="0">
                <a:solidFill>
                  <a:srgbClr val="0070C0"/>
                </a:solidFill>
              </a:rPr>
              <a:t>Internal</a:t>
            </a: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400" dirty="0" smtClean="0">
                <a:solidFill>
                  <a:srgbClr val="0070C0"/>
                </a:solidFill>
              </a:rPr>
              <a:t>organisation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260770" y="1810102"/>
            <a:ext cx="3973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err="1" smtClean="0">
                <a:solidFill>
                  <a:srgbClr val="0070C0"/>
                </a:solidFill>
              </a:rPr>
              <a:t>Specific</a:t>
            </a:r>
            <a:r>
              <a:rPr lang="fr-FR" sz="2400" b="1" dirty="0" smtClean="0">
                <a:solidFill>
                  <a:srgbClr val="0070C0"/>
                </a:solidFill>
              </a:rPr>
              <a:t> issues:</a:t>
            </a:r>
            <a:endParaRPr lang="fr-FR" sz="2400" b="1" dirty="0" smtClean="0">
              <a:solidFill>
                <a:srgbClr val="0070C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400" dirty="0" err="1" smtClean="0">
                <a:solidFill>
                  <a:srgbClr val="0070C0"/>
                </a:solidFill>
              </a:rPr>
              <a:t>Technology</a:t>
            </a:r>
            <a:endParaRPr lang="fr-FR" sz="2400" dirty="0" smtClean="0">
              <a:solidFill>
                <a:srgbClr val="0070C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70C0"/>
                </a:solidFill>
              </a:rPr>
              <a:t>Data management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70C0"/>
                </a:solidFill>
              </a:rPr>
              <a:t>Copyright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400" dirty="0" err="1" smtClean="0">
                <a:solidFill>
                  <a:srgbClr val="0070C0"/>
                </a:solidFill>
              </a:rPr>
              <a:t>Selection</a:t>
            </a:r>
            <a:r>
              <a:rPr lang="fr-FR" sz="2400" dirty="0" smtClean="0">
                <a:solidFill>
                  <a:srgbClr val="0070C0"/>
                </a:solidFill>
              </a:rPr>
              <a:t> of content </a:t>
            </a:r>
            <a:endParaRPr lang="fr-FR" sz="2400" dirty="0" smtClean="0">
              <a:solidFill>
                <a:srgbClr val="0070C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340180" y="4837278"/>
            <a:ext cx="4585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>
                <a:solidFill>
                  <a:srgbClr val="0070C0"/>
                </a:solidFill>
              </a:rPr>
              <a:t>What</a:t>
            </a:r>
            <a:r>
              <a:rPr lang="fr-FR" sz="2800" dirty="0">
                <a:solidFill>
                  <a:srgbClr val="0070C0"/>
                </a:solidFill>
              </a:rPr>
              <a:t> </a:t>
            </a:r>
            <a:r>
              <a:rPr lang="fr-FR" sz="2800" dirty="0" err="1">
                <a:solidFill>
                  <a:srgbClr val="0070C0"/>
                </a:solidFill>
              </a:rPr>
              <a:t>kind</a:t>
            </a:r>
            <a:r>
              <a:rPr lang="fr-FR" sz="2800" dirty="0">
                <a:solidFill>
                  <a:srgbClr val="0070C0"/>
                </a:solidFill>
              </a:rPr>
              <a:t> of </a:t>
            </a:r>
            <a:r>
              <a:rPr lang="fr-FR" sz="2800" dirty="0" smtClean="0">
                <a:solidFill>
                  <a:srgbClr val="0070C0"/>
                </a:solidFill>
              </a:rPr>
              <a:t>solutions, in a </a:t>
            </a:r>
            <a:r>
              <a:rPr lang="fr-FR" sz="2800" dirty="0" err="1" smtClean="0">
                <a:solidFill>
                  <a:srgbClr val="0070C0"/>
                </a:solidFill>
              </a:rPr>
              <a:t>constrained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</a:rPr>
              <a:t>environment</a:t>
            </a:r>
            <a:r>
              <a:rPr lang="fr-FR" sz="2800" dirty="0" smtClean="0">
                <a:solidFill>
                  <a:srgbClr val="0070C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7681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9002" y="365125"/>
            <a:ext cx="8474798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</a:rPr>
              <a:t>The National &amp; </a:t>
            </a:r>
            <a:r>
              <a:rPr lang="fr-FR" sz="3600" dirty="0" err="1" smtClean="0">
                <a:solidFill>
                  <a:schemeClr val="accent2">
                    <a:lumMod val="50000"/>
                  </a:schemeClr>
                </a:solidFill>
              </a:rPr>
              <a:t>University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</a:rPr>
              <a:t> Library Strasbourg</a:t>
            </a:r>
            <a:endParaRPr lang="fr-FR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5197833" cy="4351338"/>
          </a:xfrm>
        </p:spPr>
        <p:txBody>
          <a:bodyPr>
            <a:normAutofit lnSpcReduction="10000"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24/08/1870: Burning of the 2 </a:t>
            </a:r>
            <a:r>
              <a:rPr lang="fr-FR" sz="2400" dirty="0" err="1">
                <a:solidFill>
                  <a:srgbClr val="0070C0"/>
                </a:solidFill>
              </a:rPr>
              <a:t>historical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libraries</a:t>
            </a:r>
            <a:r>
              <a:rPr lang="fr-FR" sz="2400" dirty="0">
                <a:solidFill>
                  <a:srgbClr val="0070C0"/>
                </a:solidFill>
              </a:rPr>
              <a:t> in Strasbourg</a:t>
            </a:r>
          </a:p>
          <a:p>
            <a:r>
              <a:rPr lang="fr-FR" sz="2400" dirty="0">
                <a:solidFill>
                  <a:srgbClr val="0070C0"/>
                </a:solidFill>
              </a:rPr>
              <a:t>1871: </a:t>
            </a:r>
            <a:r>
              <a:rPr lang="fr-FR" sz="2400" dirty="0" err="1">
                <a:solidFill>
                  <a:srgbClr val="0070C0"/>
                </a:solidFill>
              </a:rPr>
              <a:t>Creation</a:t>
            </a:r>
            <a:r>
              <a:rPr lang="fr-FR" sz="2400" dirty="0">
                <a:solidFill>
                  <a:srgbClr val="0070C0"/>
                </a:solidFill>
              </a:rPr>
              <a:t> of the new </a:t>
            </a:r>
            <a:r>
              <a:rPr lang="fr-FR" sz="2400" dirty="0" err="1">
                <a:solidFill>
                  <a:srgbClr val="0070C0"/>
                </a:solidFill>
              </a:rPr>
              <a:t>German</a:t>
            </a:r>
            <a:r>
              <a:rPr lang="fr-FR" sz="2400" dirty="0">
                <a:solidFill>
                  <a:srgbClr val="0070C0"/>
                </a:solidFill>
              </a:rPr>
              <a:t> Imperial, </a:t>
            </a:r>
            <a:r>
              <a:rPr lang="fr-FR" sz="2400" dirty="0" err="1">
                <a:solidFill>
                  <a:srgbClr val="0070C0"/>
                </a:solidFill>
              </a:rPr>
              <a:t>Regional</a:t>
            </a:r>
            <a:r>
              <a:rPr lang="fr-FR" sz="2400" dirty="0">
                <a:solidFill>
                  <a:srgbClr val="0070C0"/>
                </a:solidFill>
              </a:rPr>
              <a:t> and </a:t>
            </a:r>
            <a:r>
              <a:rPr lang="fr-FR" sz="2400" dirty="0" err="1">
                <a:solidFill>
                  <a:srgbClr val="0070C0"/>
                </a:solidFill>
              </a:rPr>
              <a:t>University</a:t>
            </a:r>
            <a:r>
              <a:rPr lang="fr-FR" sz="2400" dirty="0">
                <a:solidFill>
                  <a:srgbClr val="0070C0"/>
                </a:solidFill>
              </a:rPr>
              <a:t> Library</a:t>
            </a:r>
          </a:p>
          <a:p>
            <a:r>
              <a:rPr lang="fr-FR" sz="2400" dirty="0">
                <a:solidFill>
                  <a:srgbClr val="0070C0"/>
                </a:solidFill>
              </a:rPr>
              <a:t>1895: </a:t>
            </a:r>
            <a:r>
              <a:rPr lang="fr-FR" sz="2400" dirty="0" err="1">
                <a:solidFill>
                  <a:srgbClr val="0070C0"/>
                </a:solidFill>
              </a:rPr>
              <a:t>Opening</a:t>
            </a:r>
            <a:r>
              <a:rPr lang="fr-FR" sz="2400" dirty="0">
                <a:solidFill>
                  <a:srgbClr val="0070C0"/>
                </a:solidFill>
              </a:rPr>
              <a:t> of the new </a:t>
            </a:r>
            <a:r>
              <a:rPr lang="fr-FR" sz="2400" dirty="0" err="1">
                <a:solidFill>
                  <a:srgbClr val="0070C0"/>
                </a:solidFill>
              </a:rPr>
              <a:t>library</a:t>
            </a:r>
            <a:r>
              <a:rPr lang="fr-FR" sz="2400" dirty="0">
                <a:solidFill>
                  <a:srgbClr val="0070C0"/>
                </a:solidFill>
              </a:rPr>
              <a:t> building</a:t>
            </a:r>
          </a:p>
          <a:p>
            <a:r>
              <a:rPr lang="fr-FR" sz="2400" dirty="0">
                <a:solidFill>
                  <a:srgbClr val="0070C0"/>
                </a:solidFill>
              </a:rPr>
              <a:t>1926: French National &amp; </a:t>
            </a:r>
            <a:r>
              <a:rPr lang="fr-FR" sz="2400" dirty="0" err="1">
                <a:solidFill>
                  <a:srgbClr val="0070C0"/>
                </a:solidFill>
              </a:rPr>
              <a:t>University</a:t>
            </a:r>
            <a:r>
              <a:rPr lang="fr-FR" sz="2400" dirty="0">
                <a:solidFill>
                  <a:srgbClr val="0070C0"/>
                </a:solidFill>
              </a:rPr>
              <a:t> Library</a:t>
            </a:r>
          </a:p>
          <a:p>
            <a:r>
              <a:rPr lang="fr-FR" sz="2400" dirty="0" err="1">
                <a:solidFill>
                  <a:srgbClr val="0070C0"/>
                </a:solidFill>
              </a:rPr>
              <a:t>Today</a:t>
            </a:r>
            <a:r>
              <a:rPr lang="fr-FR" sz="2400" dirty="0">
                <a:solidFill>
                  <a:srgbClr val="0070C0"/>
                </a:solidFill>
              </a:rPr>
              <a:t>: Over 3.5M documents, 2</a:t>
            </a:r>
            <a:r>
              <a:rPr lang="fr-FR" sz="2400" baseline="30000" dirty="0">
                <a:solidFill>
                  <a:srgbClr val="0070C0"/>
                </a:solidFill>
              </a:rPr>
              <a:t>nd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library</a:t>
            </a:r>
            <a:r>
              <a:rPr lang="fr-FR" sz="2400" dirty="0">
                <a:solidFill>
                  <a:srgbClr val="0070C0"/>
                </a:solidFill>
              </a:rPr>
              <a:t> in France, main </a:t>
            </a:r>
            <a:r>
              <a:rPr lang="fr-FR" sz="2400" dirty="0" err="1">
                <a:solidFill>
                  <a:srgbClr val="0070C0"/>
                </a:solidFill>
              </a:rPr>
              <a:t>academic</a:t>
            </a:r>
            <a:r>
              <a:rPr lang="fr-FR" sz="2400" dirty="0">
                <a:solidFill>
                  <a:srgbClr val="0070C0"/>
                </a:solidFill>
              </a:rPr>
              <a:t> &amp; </a:t>
            </a:r>
            <a:r>
              <a:rPr lang="fr-FR" sz="2400" dirty="0" err="1">
                <a:solidFill>
                  <a:srgbClr val="0070C0"/>
                </a:solidFill>
              </a:rPr>
              <a:t>research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library</a:t>
            </a:r>
            <a:endParaRPr lang="fr-FR" sz="2400" dirty="0">
              <a:solidFill>
                <a:srgbClr val="0070C0"/>
              </a:solidFill>
            </a:endParaRPr>
          </a:p>
          <a:p>
            <a:pPr lvl="1"/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75287"/>
            <a:ext cx="856194" cy="882674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b="1" dirty="0" smtClean="0"/>
              <a:t>LIBER Forum for Digital Cultural </a:t>
            </a:r>
            <a:r>
              <a:rPr lang="fr-FR" b="1" dirty="0" err="1" smtClean="0"/>
              <a:t>Heritage</a:t>
            </a:r>
            <a:endParaRPr lang="fr-FR" b="1" dirty="0"/>
          </a:p>
          <a:p>
            <a:r>
              <a:rPr lang="fr-FR" dirty="0" smtClean="0"/>
              <a:t>Workshop Patras 2017 / 05.07.2017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6" b="-412"/>
          <a:stretch/>
        </p:blipFill>
        <p:spPr>
          <a:xfrm>
            <a:off x="6121651" y="4036163"/>
            <a:ext cx="2991416" cy="220444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033" y="1690688"/>
            <a:ext cx="3162653" cy="216608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431" y="1690688"/>
            <a:ext cx="2713143" cy="208007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981" y="4288850"/>
            <a:ext cx="2946042" cy="1951753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5845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48685" y="425004"/>
            <a:ext cx="5373905" cy="139465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fr-FR" dirty="0" err="1" smtClean="0">
                <a:solidFill>
                  <a:srgbClr val="995D55"/>
                </a:solidFill>
              </a:rPr>
              <a:t>Traditional</a:t>
            </a:r>
            <a:r>
              <a:rPr lang="fr-FR" dirty="0" smtClean="0">
                <a:solidFill>
                  <a:srgbClr val="995D55"/>
                </a:solidFill>
              </a:rPr>
              <a:t> missions:</a:t>
            </a:r>
          </a:p>
          <a:p>
            <a:pPr marL="457200" lvl="1" indent="0" algn="ctr">
              <a:buNone/>
            </a:pPr>
            <a:r>
              <a:rPr lang="fr-FR" dirty="0" err="1" smtClean="0">
                <a:solidFill>
                  <a:srgbClr val="0070C0"/>
                </a:solidFill>
              </a:rPr>
              <a:t>Serving</a:t>
            </a:r>
            <a:r>
              <a:rPr lang="fr-FR" dirty="0" smtClean="0">
                <a:solidFill>
                  <a:srgbClr val="0070C0"/>
                </a:solidFill>
              </a:rPr>
              <a:t> the </a:t>
            </a:r>
            <a:r>
              <a:rPr lang="fr-FR" dirty="0" err="1" smtClean="0">
                <a:solidFill>
                  <a:srgbClr val="0070C0"/>
                </a:solidFill>
              </a:rPr>
              <a:t>academic</a:t>
            </a:r>
            <a:r>
              <a:rPr lang="fr-FR" dirty="0" smtClean="0">
                <a:solidFill>
                  <a:srgbClr val="0070C0"/>
                </a:solidFill>
              </a:rPr>
              <a:t> &amp; </a:t>
            </a:r>
            <a:r>
              <a:rPr lang="fr-FR" dirty="0" err="1" smtClean="0">
                <a:solidFill>
                  <a:srgbClr val="0070C0"/>
                </a:solidFill>
              </a:rPr>
              <a:t>scientific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needs</a:t>
            </a:r>
            <a:endParaRPr lang="fr-FR" dirty="0" smtClean="0">
              <a:solidFill>
                <a:srgbClr val="0070C0"/>
              </a:solidFill>
            </a:endParaRPr>
          </a:p>
          <a:p>
            <a:pPr marL="457200" lvl="1" indent="0" algn="ctr">
              <a:buNone/>
            </a:pPr>
            <a:r>
              <a:rPr lang="fr-FR" dirty="0" err="1" smtClean="0">
                <a:solidFill>
                  <a:srgbClr val="0070C0"/>
                </a:solidFill>
              </a:rPr>
              <a:t>Preserving</a:t>
            </a:r>
            <a:r>
              <a:rPr lang="fr-FR" dirty="0" smtClean="0">
                <a:solidFill>
                  <a:srgbClr val="0070C0"/>
                </a:solidFill>
              </a:rPr>
              <a:t> the </a:t>
            </a:r>
            <a:r>
              <a:rPr lang="fr-FR" dirty="0" err="1" smtClean="0">
                <a:solidFill>
                  <a:srgbClr val="0070C0"/>
                </a:solidFill>
              </a:rPr>
              <a:t>regional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heritage</a:t>
            </a:r>
            <a:endParaRPr lang="fr-FR" dirty="0" smtClean="0">
              <a:solidFill>
                <a:srgbClr val="0070C0"/>
              </a:solidFill>
            </a:endParaRPr>
          </a:p>
          <a:p>
            <a:pPr lvl="1"/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b="1" dirty="0" smtClean="0"/>
              <a:t>LIBER Forum for Digital Cultural </a:t>
            </a:r>
            <a:r>
              <a:rPr lang="fr-FR" b="1" dirty="0" err="1" smtClean="0"/>
              <a:t>Heritage</a:t>
            </a:r>
            <a:endParaRPr lang="fr-FR" b="1" dirty="0"/>
          </a:p>
          <a:p>
            <a:r>
              <a:rPr lang="fr-FR" dirty="0" smtClean="0"/>
              <a:t>Workshop Patras 2017 / 05.07.2017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75287"/>
            <a:ext cx="856194" cy="88267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2" t="11549" r="12856" b="12855"/>
          <a:stretch/>
        </p:blipFill>
        <p:spPr>
          <a:xfrm>
            <a:off x="6596502" y="4973506"/>
            <a:ext cx="1513671" cy="129100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537" y="2695481"/>
            <a:ext cx="1255600" cy="173949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" t="12482" r="7065" b="17178"/>
          <a:stretch/>
        </p:blipFill>
        <p:spPr>
          <a:xfrm>
            <a:off x="4860420" y="2837468"/>
            <a:ext cx="1647603" cy="2044199"/>
          </a:xfrm>
          <a:prstGeom prst="rect">
            <a:avLst/>
          </a:prstGeom>
        </p:spPr>
      </p:pic>
      <p:pic>
        <p:nvPicPr>
          <p:cNvPr id="14" name="Picture 2" descr="Rhenus : le Rhin fleuve qui sépare l'Allemagne de la France (Allégorie) -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562" y="225016"/>
            <a:ext cx="1159880" cy="199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76" y="5006185"/>
            <a:ext cx="1974117" cy="148036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" y="162159"/>
            <a:ext cx="1580200" cy="222215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7175"/>
          <a:stretch/>
        </p:blipFill>
        <p:spPr>
          <a:xfrm>
            <a:off x="82755" y="4515028"/>
            <a:ext cx="1278017" cy="129383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6" t="11566" r="2293" b="12678"/>
          <a:stretch/>
        </p:blipFill>
        <p:spPr>
          <a:xfrm>
            <a:off x="1479839" y="4244216"/>
            <a:ext cx="1245904" cy="207656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 t="5324" r="9994" b="9402"/>
          <a:stretch/>
        </p:blipFill>
        <p:spPr>
          <a:xfrm>
            <a:off x="1869158" y="225016"/>
            <a:ext cx="1724745" cy="222274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799" y="2837483"/>
            <a:ext cx="1527487" cy="204418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t="2287" r="2589" b="5327"/>
          <a:stretch/>
        </p:blipFill>
        <p:spPr>
          <a:xfrm>
            <a:off x="8441360" y="4567412"/>
            <a:ext cx="1343761" cy="1701347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326" y="5254376"/>
            <a:ext cx="1366301" cy="51236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t="3148" r="8749" b="50925"/>
          <a:stretch/>
        </p:blipFill>
        <p:spPr>
          <a:xfrm>
            <a:off x="3789443" y="1399196"/>
            <a:ext cx="1807711" cy="1340399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6869" b="8136"/>
          <a:stretch/>
        </p:blipFill>
        <p:spPr>
          <a:xfrm>
            <a:off x="528804" y="2879141"/>
            <a:ext cx="1813403" cy="117175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2" t="2621" r="16020" b="51705"/>
          <a:stretch/>
        </p:blipFill>
        <p:spPr>
          <a:xfrm>
            <a:off x="4224081" y="187051"/>
            <a:ext cx="929338" cy="1134755"/>
          </a:xfrm>
          <a:prstGeom prst="rect">
            <a:avLst/>
          </a:prstGeom>
        </p:spPr>
      </p:pic>
      <p:pic>
        <p:nvPicPr>
          <p:cNvPr id="27" name="Picture 4" descr="Afficher l'image d'origin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874" y="2612491"/>
            <a:ext cx="15430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Afficher l'image d'origin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309" y="5214135"/>
            <a:ext cx="1776180" cy="120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10173" y="1917353"/>
            <a:ext cx="1891850" cy="245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6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96553" y="684682"/>
            <a:ext cx="5373905" cy="1850288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fr-FR" sz="2600" dirty="0" err="1">
                <a:solidFill>
                  <a:srgbClr val="995D55"/>
                </a:solidFill>
              </a:rPr>
              <a:t>Digitising</a:t>
            </a:r>
            <a:r>
              <a:rPr lang="fr-FR" sz="2600" dirty="0">
                <a:solidFill>
                  <a:srgbClr val="995D55"/>
                </a:solidFill>
              </a:rPr>
              <a:t> </a:t>
            </a:r>
            <a:r>
              <a:rPr lang="fr-FR" sz="2600" dirty="0" err="1">
                <a:solidFill>
                  <a:srgbClr val="995D55"/>
                </a:solidFill>
              </a:rPr>
              <a:t>our</a:t>
            </a:r>
            <a:r>
              <a:rPr lang="fr-FR" sz="2600" dirty="0">
                <a:solidFill>
                  <a:srgbClr val="995D55"/>
                </a:solidFill>
              </a:rPr>
              <a:t> </a:t>
            </a:r>
            <a:r>
              <a:rPr lang="fr-FR" sz="2600" dirty="0" err="1">
                <a:solidFill>
                  <a:srgbClr val="995D55"/>
                </a:solidFill>
              </a:rPr>
              <a:t>heritage</a:t>
            </a:r>
            <a:r>
              <a:rPr lang="fr-FR" sz="2600" dirty="0">
                <a:solidFill>
                  <a:srgbClr val="995D55"/>
                </a:solidFill>
              </a:rPr>
              <a:t> for:</a:t>
            </a:r>
          </a:p>
          <a:p>
            <a:pPr lvl="1"/>
            <a:r>
              <a:rPr lang="fr-FR" dirty="0" err="1" smtClean="0">
                <a:solidFill>
                  <a:srgbClr val="0070C0"/>
                </a:solidFill>
              </a:rPr>
              <a:t>Dissemination</a:t>
            </a:r>
            <a:endParaRPr lang="fr-FR" dirty="0" smtClean="0">
              <a:solidFill>
                <a:srgbClr val="0070C0"/>
              </a:solidFill>
            </a:endParaRPr>
          </a:p>
          <a:p>
            <a:pPr lvl="1"/>
            <a:r>
              <a:rPr lang="fr-FR" dirty="0" err="1" smtClean="0">
                <a:solidFill>
                  <a:srgbClr val="0070C0"/>
                </a:solidFill>
              </a:rPr>
              <a:t>Preservation</a:t>
            </a:r>
            <a:endParaRPr lang="fr-FR" dirty="0" smtClean="0">
              <a:solidFill>
                <a:srgbClr val="0070C0"/>
              </a:solidFill>
            </a:endParaRP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Scientific </a:t>
            </a:r>
            <a:r>
              <a:rPr lang="fr-FR" dirty="0" err="1" smtClean="0">
                <a:solidFill>
                  <a:srgbClr val="0070C0"/>
                </a:solidFill>
              </a:rPr>
              <a:t>research</a:t>
            </a:r>
            <a:endParaRPr lang="fr-FR" dirty="0" smtClean="0">
              <a:solidFill>
                <a:srgbClr val="0070C0"/>
              </a:solidFill>
            </a:endParaRPr>
          </a:p>
          <a:p>
            <a:pPr lvl="1"/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b="1" dirty="0" smtClean="0"/>
              <a:t>LIBER Forum for Digital Cultural </a:t>
            </a:r>
            <a:r>
              <a:rPr lang="fr-FR" b="1" dirty="0" err="1" smtClean="0"/>
              <a:t>Heritage</a:t>
            </a:r>
            <a:endParaRPr lang="fr-FR" b="1" dirty="0"/>
          </a:p>
          <a:p>
            <a:r>
              <a:rPr lang="fr-FR" dirty="0" smtClean="0"/>
              <a:t>Workshop Patras 2017 / 05.07.2017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75287"/>
            <a:ext cx="856194" cy="88267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36" y="4583134"/>
            <a:ext cx="4499900" cy="1773216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4"/>
          <a:srcRect l="14836" t="14633" r="21049" b="4368"/>
          <a:stretch/>
        </p:blipFill>
        <p:spPr>
          <a:xfrm>
            <a:off x="428097" y="201538"/>
            <a:ext cx="5483815" cy="4273876"/>
          </a:xfrm>
          <a:prstGeom prst="rect">
            <a:avLst/>
          </a:prstGeom>
        </p:spPr>
      </p:pic>
      <p:sp>
        <p:nvSpPr>
          <p:cNvPr id="30" name="Espace réservé du contenu 2"/>
          <p:cNvSpPr txBox="1">
            <a:spLocks/>
          </p:cNvSpPr>
          <p:nvPr/>
        </p:nvSpPr>
        <p:spPr>
          <a:xfrm>
            <a:off x="6112453" y="2760158"/>
            <a:ext cx="6079547" cy="3524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600" dirty="0" err="1" smtClean="0">
                <a:solidFill>
                  <a:srgbClr val="0070C0"/>
                </a:solidFill>
              </a:rPr>
              <a:t>Numistral</a:t>
            </a:r>
            <a:r>
              <a:rPr lang="en-GB" sz="2600" dirty="0" smtClean="0">
                <a:solidFill>
                  <a:srgbClr val="0070C0"/>
                </a:solidFill>
              </a:rPr>
              <a:t> (</a:t>
            </a:r>
            <a:r>
              <a:rPr lang="en-GB" sz="2600" dirty="0" smtClean="0">
                <a:solidFill>
                  <a:srgbClr val="0070C0"/>
                </a:solidFill>
                <a:hlinkClick r:id="rId5"/>
              </a:rPr>
              <a:t>www.numistral.fr</a:t>
            </a:r>
            <a:r>
              <a:rPr lang="en-GB" sz="2600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GB" sz="2200" dirty="0" smtClean="0">
                <a:solidFill>
                  <a:srgbClr val="0070C0"/>
                </a:solidFill>
              </a:rPr>
              <a:t>Technical partnership with the </a:t>
            </a:r>
            <a:r>
              <a:rPr lang="en-GB" sz="2200" dirty="0" err="1" smtClean="0">
                <a:solidFill>
                  <a:srgbClr val="0070C0"/>
                </a:solidFill>
              </a:rPr>
              <a:t>BnF</a:t>
            </a:r>
            <a:r>
              <a:rPr lang="en-GB" sz="2200" dirty="0" smtClean="0">
                <a:solidFill>
                  <a:srgbClr val="0070C0"/>
                </a:solidFill>
              </a:rPr>
              <a:t> =&gt; </a:t>
            </a:r>
            <a:r>
              <a:rPr lang="en-GB" sz="2200" dirty="0" err="1" smtClean="0">
                <a:solidFill>
                  <a:srgbClr val="0070C0"/>
                </a:solidFill>
              </a:rPr>
              <a:t>Gallica</a:t>
            </a:r>
            <a:r>
              <a:rPr lang="en-GB" sz="2200" dirty="0" smtClean="0">
                <a:solidFill>
                  <a:srgbClr val="0070C0"/>
                </a:solidFill>
              </a:rPr>
              <a:t> infrastructure</a:t>
            </a:r>
          </a:p>
          <a:p>
            <a:r>
              <a:rPr lang="en-GB" sz="2200" dirty="0" smtClean="0">
                <a:solidFill>
                  <a:srgbClr val="0070C0"/>
                </a:solidFill>
              </a:rPr>
              <a:t>Opened October 2013</a:t>
            </a:r>
          </a:p>
          <a:p>
            <a:r>
              <a:rPr lang="en-GB" sz="2200" dirty="0" smtClean="0">
                <a:solidFill>
                  <a:srgbClr val="0070C0"/>
                </a:solidFill>
              </a:rPr>
              <a:t>Now 100,000 items online, +250,000 pages / year</a:t>
            </a:r>
          </a:p>
          <a:p>
            <a:r>
              <a:rPr lang="en-GB" sz="2200" dirty="0" smtClean="0">
                <a:solidFill>
                  <a:srgbClr val="0070C0"/>
                </a:solidFill>
              </a:rPr>
              <a:t>Around 50 projects…</a:t>
            </a:r>
          </a:p>
          <a:p>
            <a:r>
              <a:rPr lang="en-GB" sz="2200" dirty="0" smtClean="0">
                <a:solidFill>
                  <a:srgbClr val="0070C0"/>
                </a:solidFill>
              </a:rPr>
              <a:t>Digitisation on-demand</a:t>
            </a:r>
          </a:p>
          <a:p>
            <a:r>
              <a:rPr lang="en-GB" sz="2200" dirty="0" smtClean="0">
                <a:solidFill>
                  <a:srgbClr val="0070C0"/>
                </a:solidFill>
              </a:rPr>
              <a:t>Contents on specialised digital libraries</a:t>
            </a:r>
          </a:p>
        </p:txBody>
      </p:sp>
    </p:spTree>
    <p:extLst>
      <p:ext uri="{BB962C8B-B14F-4D97-AF65-F5344CB8AC3E}">
        <p14:creationId xmlns:p14="http://schemas.microsoft.com/office/powerpoint/2010/main" val="386957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17455" y="1847850"/>
            <a:ext cx="6957089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err="1" smtClean="0">
                <a:solidFill>
                  <a:srgbClr val="0070C0"/>
                </a:solidFill>
              </a:rPr>
              <a:t>Through</a:t>
            </a:r>
            <a:r>
              <a:rPr lang="fr-FR" dirty="0" smtClean="0">
                <a:solidFill>
                  <a:srgbClr val="0070C0"/>
                </a:solidFill>
              </a:rPr>
              <a:t> collaboration </a:t>
            </a:r>
            <a:r>
              <a:rPr lang="fr-FR" dirty="0" err="1" smtClean="0">
                <a:solidFill>
                  <a:srgbClr val="0070C0"/>
                </a:solidFill>
              </a:rPr>
              <a:t>with</a:t>
            </a:r>
            <a:r>
              <a:rPr lang="fr-FR" dirty="0" smtClean="0">
                <a:solidFill>
                  <a:srgbClr val="0070C0"/>
                </a:solidFill>
              </a:rPr>
              <a:t> the </a:t>
            </a:r>
            <a:r>
              <a:rPr lang="fr-FR" dirty="0" smtClean="0">
                <a:solidFill>
                  <a:srgbClr val="0070C0"/>
                </a:solidFill>
              </a:rPr>
              <a:t>French National Library, a national service point for:</a:t>
            </a:r>
          </a:p>
          <a:p>
            <a:pPr lvl="1"/>
            <a:r>
              <a:rPr lang="fr-FR" dirty="0" err="1">
                <a:solidFill>
                  <a:srgbClr val="0070C0"/>
                </a:solidFill>
              </a:rPr>
              <a:t>Gallica</a:t>
            </a:r>
            <a:r>
              <a:rPr lang="fr-FR" dirty="0">
                <a:solidFill>
                  <a:srgbClr val="0070C0"/>
                </a:solidFill>
              </a:rPr>
              <a:t> Marque Blanche: </a:t>
            </a:r>
            <a:r>
              <a:rPr lang="fr-FR" dirty="0" err="1">
                <a:solidFill>
                  <a:srgbClr val="0070C0"/>
                </a:solidFill>
              </a:rPr>
              <a:t>digitised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materials</a:t>
            </a:r>
            <a:endParaRPr lang="fr-FR" dirty="0">
              <a:solidFill>
                <a:srgbClr val="0070C0"/>
              </a:solidFill>
            </a:endParaRPr>
          </a:p>
          <a:p>
            <a:pPr lvl="1"/>
            <a:r>
              <a:rPr lang="fr-FR" dirty="0" err="1" smtClean="0">
                <a:solidFill>
                  <a:srgbClr val="0070C0"/>
                </a:solidFill>
              </a:rPr>
              <a:t>L</a:t>
            </a:r>
            <a:r>
              <a:rPr lang="fr-FR" dirty="0" err="1" smtClean="0">
                <a:solidFill>
                  <a:srgbClr val="0070C0"/>
                </a:solidFill>
              </a:rPr>
              <a:t>egal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deposit</a:t>
            </a:r>
            <a:endParaRPr lang="fr-FR" dirty="0" smtClean="0">
              <a:solidFill>
                <a:srgbClr val="0070C0"/>
              </a:solidFill>
            </a:endParaRP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Web </a:t>
            </a:r>
            <a:r>
              <a:rPr lang="fr-FR" dirty="0" err="1" smtClean="0">
                <a:solidFill>
                  <a:srgbClr val="0070C0"/>
                </a:solidFill>
              </a:rPr>
              <a:t>archiving</a:t>
            </a:r>
            <a:endParaRPr lang="fr-FR" dirty="0" smtClean="0">
              <a:solidFill>
                <a:srgbClr val="0070C0"/>
              </a:solidFill>
            </a:endParaRPr>
          </a:p>
          <a:p>
            <a:pPr lvl="1"/>
            <a:r>
              <a:rPr lang="fr-FR" dirty="0" err="1" smtClean="0">
                <a:solidFill>
                  <a:srgbClr val="0070C0"/>
                </a:solidFill>
              </a:rPr>
              <a:t>With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remote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access</a:t>
            </a:r>
            <a:r>
              <a:rPr lang="fr-FR" dirty="0" smtClean="0">
                <a:solidFill>
                  <a:srgbClr val="0070C0"/>
                </a:solidFill>
              </a:rPr>
              <a:t> in </a:t>
            </a:r>
            <a:r>
              <a:rPr lang="fr-FR" dirty="0" err="1" smtClean="0">
                <a:solidFill>
                  <a:srgbClr val="0070C0"/>
                </a:solidFill>
              </a:rPr>
              <a:t>dedicated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libraries</a:t>
            </a:r>
            <a:r>
              <a:rPr lang="fr-FR" dirty="0" smtClean="0">
                <a:solidFill>
                  <a:srgbClr val="0070C0"/>
                </a:solidFill>
              </a:rPr>
              <a:t> to copyright-</a:t>
            </a:r>
            <a:r>
              <a:rPr lang="fr-FR" dirty="0" err="1" smtClean="0">
                <a:solidFill>
                  <a:srgbClr val="0070C0"/>
                </a:solidFill>
              </a:rPr>
              <a:t>protected</a:t>
            </a:r>
            <a:r>
              <a:rPr lang="fr-FR" dirty="0" smtClean="0">
                <a:solidFill>
                  <a:srgbClr val="0070C0"/>
                </a:solidFill>
              </a:rPr>
              <a:t> items</a:t>
            </a:r>
          </a:p>
          <a:p>
            <a:pPr lvl="1"/>
            <a:endParaRPr lang="fr-FR" sz="2800" dirty="0" smtClean="0"/>
          </a:p>
          <a:p>
            <a:pPr marL="0" indent="0">
              <a:buNone/>
            </a:pPr>
            <a:r>
              <a:rPr lang="fr-FR" dirty="0" err="1" smtClean="0">
                <a:solidFill>
                  <a:srgbClr val="0070C0"/>
                </a:solidFill>
              </a:rPr>
              <a:t>Through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>
                <a:solidFill>
                  <a:srgbClr val="0070C0"/>
                </a:solidFill>
              </a:rPr>
              <a:t>collaboration </a:t>
            </a:r>
            <a:r>
              <a:rPr lang="fr-FR" dirty="0" err="1">
                <a:solidFill>
                  <a:srgbClr val="0070C0"/>
                </a:solidFill>
              </a:rPr>
              <a:t>with</a:t>
            </a:r>
            <a:r>
              <a:rPr lang="fr-FR" dirty="0">
                <a:solidFill>
                  <a:srgbClr val="0070C0"/>
                </a:solidFill>
              </a:rPr>
              <a:t> the French National </a:t>
            </a:r>
            <a:r>
              <a:rPr lang="fr-FR" dirty="0" err="1" smtClean="0">
                <a:solidFill>
                  <a:srgbClr val="0070C0"/>
                </a:solidFill>
              </a:rPr>
              <a:t>Audiovisual</a:t>
            </a:r>
            <a:r>
              <a:rPr lang="fr-FR" dirty="0" smtClean="0">
                <a:solidFill>
                  <a:srgbClr val="0070C0"/>
                </a:solidFill>
              </a:rPr>
              <a:t> Institute (INA), a </a:t>
            </a:r>
            <a:r>
              <a:rPr lang="fr-FR" dirty="0">
                <a:solidFill>
                  <a:srgbClr val="0070C0"/>
                </a:solidFill>
              </a:rPr>
              <a:t>national service point for</a:t>
            </a:r>
            <a:r>
              <a:rPr lang="fr-FR" dirty="0" smtClean="0">
                <a:solidFill>
                  <a:srgbClr val="0070C0"/>
                </a:solidFill>
              </a:rPr>
              <a:t>:</a:t>
            </a:r>
          </a:p>
          <a:p>
            <a:pPr lvl="1"/>
            <a:r>
              <a:rPr lang="fr-FR" dirty="0" err="1" smtClean="0">
                <a:solidFill>
                  <a:srgbClr val="0070C0"/>
                </a:solidFill>
              </a:rPr>
              <a:t>Audiovisual</a:t>
            </a:r>
            <a:r>
              <a:rPr lang="fr-FR" dirty="0" smtClean="0">
                <a:solidFill>
                  <a:srgbClr val="0070C0"/>
                </a:solidFill>
              </a:rPr>
              <a:t> &amp; media archives</a:t>
            </a:r>
          </a:p>
          <a:p>
            <a:pPr lvl="1"/>
            <a:r>
              <a:rPr lang="fr-FR" dirty="0" err="1">
                <a:solidFill>
                  <a:srgbClr val="0070C0"/>
                </a:solidFill>
              </a:rPr>
              <a:t>With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remote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access</a:t>
            </a:r>
            <a:r>
              <a:rPr lang="fr-FR" dirty="0">
                <a:solidFill>
                  <a:srgbClr val="0070C0"/>
                </a:solidFill>
              </a:rPr>
              <a:t> in </a:t>
            </a:r>
            <a:r>
              <a:rPr lang="fr-FR" dirty="0" err="1">
                <a:solidFill>
                  <a:srgbClr val="0070C0"/>
                </a:solidFill>
              </a:rPr>
              <a:t>dedicated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libraries</a:t>
            </a:r>
            <a:r>
              <a:rPr lang="fr-FR" dirty="0">
                <a:solidFill>
                  <a:srgbClr val="0070C0"/>
                </a:solidFill>
              </a:rPr>
              <a:t> to copyright-</a:t>
            </a:r>
            <a:r>
              <a:rPr lang="fr-FR" dirty="0" err="1">
                <a:solidFill>
                  <a:srgbClr val="0070C0"/>
                </a:solidFill>
              </a:rPr>
              <a:t>protected</a:t>
            </a:r>
            <a:r>
              <a:rPr lang="fr-FR" dirty="0">
                <a:solidFill>
                  <a:srgbClr val="0070C0"/>
                </a:solidFill>
              </a:rPr>
              <a:t> items</a:t>
            </a:r>
          </a:p>
          <a:p>
            <a:pPr lvl="1"/>
            <a:endParaRPr lang="fr-FR" dirty="0">
              <a:solidFill>
                <a:srgbClr val="0070C0"/>
              </a:solidFill>
            </a:endParaRPr>
          </a:p>
          <a:p>
            <a:pPr lvl="1"/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75287"/>
            <a:ext cx="856194" cy="882674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b="1" dirty="0" smtClean="0"/>
              <a:t>LIBER Forum for Digital Cultural </a:t>
            </a:r>
            <a:r>
              <a:rPr lang="fr-FR" b="1" dirty="0" err="1" smtClean="0"/>
              <a:t>Heritage</a:t>
            </a:r>
            <a:endParaRPr lang="fr-FR" b="1" dirty="0"/>
          </a:p>
          <a:p>
            <a:r>
              <a:rPr lang="fr-FR" dirty="0" smtClean="0"/>
              <a:t>Workshop Patras 2017 / 05.07.2017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603" y="2579329"/>
            <a:ext cx="1325880" cy="491490"/>
          </a:xfrm>
          <a:prstGeom prst="rect">
            <a:avLst/>
          </a:prstGeom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987644" y="365125"/>
            <a:ext cx="8366156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Managing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 digital </a:t>
            </a:r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estates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br>
              <a:rPr lang="fr-FR" sz="3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what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strategy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 for the BNU?</a:t>
            </a:r>
            <a:endParaRPr lang="fr-FR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293" y="4433821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3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31609" y="1847850"/>
            <a:ext cx="695708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err="1" smtClean="0">
                <a:solidFill>
                  <a:srgbClr val="0070C0"/>
                </a:solidFill>
              </a:rPr>
              <a:t>Through</a:t>
            </a:r>
            <a:r>
              <a:rPr lang="fr-FR" dirty="0" smtClean="0">
                <a:solidFill>
                  <a:srgbClr val="0070C0"/>
                </a:solidFill>
              </a:rPr>
              <a:t> a </a:t>
            </a:r>
            <a:r>
              <a:rPr lang="fr-FR" dirty="0" err="1" smtClean="0">
                <a:solidFill>
                  <a:srgbClr val="0070C0"/>
                </a:solidFill>
              </a:rPr>
              <a:t>regional</a:t>
            </a:r>
            <a:r>
              <a:rPr lang="fr-FR" dirty="0" smtClean="0">
                <a:solidFill>
                  <a:srgbClr val="0070C0"/>
                </a:solidFill>
              </a:rPr>
              <a:t> collaboration </a:t>
            </a:r>
            <a:r>
              <a:rPr lang="fr-FR" dirty="0" err="1" smtClean="0">
                <a:solidFill>
                  <a:srgbClr val="0070C0"/>
                </a:solidFill>
              </a:rPr>
              <a:t>with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alsatian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universities</a:t>
            </a:r>
            <a:r>
              <a:rPr lang="fr-FR" dirty="0" smtClean="0">
                <a:solidFill>
                  <a:srgbClr val="0070C0"/>
                </a:solidFill>
              </a:rPr>
              <a:t>:</a:t>
            </a:r>
            <a:endParaRPr lang="fr-FR" dirty="0">
              <a:solidFill>
                <a:srgbClr val="0070C0"/>
              </a:solidFill>
            </a:endParaRPr>
          </a:p>
          <a:p>
            <a:pPr lvl="1"/>
            <a:r>
              <a:rPr lang="fr-FR" dirty="0">
                <a:solidFill>
                  <a:srgbClr val="0070C0"/>
                </a:solidFill>
              </a:rPr>
              <a:t>E-</a:t>
            </a:r>
            <a:r>
              <a:rPr lang="fr-FR" dirty="0" err="1">
                <a:solidFill>
                  <a:srgbClr val="0070C0"/>
                </a:solidFill>
              </a:rPr>
              <a:t>resources</a:t>
            </a:r>
            <a:endParaRPr lang="fr-FR" dirty="0">
              <a:solidFill>
                <a:srgbClr val="0070C0"/>
              </a:solidFill>
            </a:endParaRPr>
          </a:p>
          <a:p>
            <a:pPr lvl="1"/>
            <a:r>
              <a:rPr lang="fr-FR" dirty="0" err="1" smtClean="0">
                <a:solidFill>
                  <a:srgbClr val="0070C0"/>
                </a:solidFill>
              </a:rPr>
              <a:t>Digitisation</a:t>
            </a:r>
            <a:r>
              <a:rPr lang="fr-FR" dirty="0" smtClean="0">
                <a:solidFill>
                  <a:srgbClr val="0070C0"/>
                </a:solidFill>
              </a:rPr>
              <a:t> &amp; digital </a:t>
            </a:r>
            <a:r>
              <a:rPr lang="fr-FR" dirty="0" err="1" smtClean="0">
                <a:solidFill>
                  <a:srgbClr val="0070C0"/>
                </a:solidFill>
              </a:rPr>
              <a:t>library</a:t>
            </a:r>
            <a:endParaRPr lang="fr-FR" dirty="0" smtClean="0">
              <a:solidFill>
                <a:srgbClr val="0070C0"/>
              </a:solidFill>
            </a:endParaRPr>
          </a:p>
          <a:p>
            <a:pPr lvl="1"/>
            <a:r>
              <a:rPr lang="fr-FR" dirty="0" err="1" smtClean="0">
                <a:solidFill>
                  <a:srgbClr val="0070C0"/>
                </a:solidFill>
              </a:rPr>
              <a:t>Institutional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repository</a:t>
            </a:r>
            <a:endParaRPr lang="fr-FR" dirty="0" smtClean="0">
              <a:solidFill>
                <a:srgbClr val="0070C0"/>
              </a:solidFill>
            </a:endParaRP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Data management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Data </a:t>
            </a:r>
            <a:r>
              <a:rPr lang="fr-FR" dirty="0" smtClean="0">
                <a:solidFill>
                  <a:srgbClr val="0070C0"/>
                </a:solidFill>
              </a:rPr>
              <a:t>center</a:t>
            </a:r>
            <a:endParaRPr lang="fr-FR" dirty="0" smtClean="0">
              <a:solidFill>
                <a:srgbClr val="0070C0"/>
              </a:solidFill>
            </a:endParaRPr>
          </a:p>
          <a:p>
            <a:pPr lvl="1"/>
            <a:endParaRPr lang="fr-FR" sz="2000" dirty="0">
              <a:solidFill>
                <a:srgbClr val="0070C0"/>
              </a:solidFill>
            </a:endParaRPr>
          </a:p>
          <a:p>
            <a:pPr lvl="1"/>
            <a:endParaRPr lang="fr-FR" sz="2000" dirty="0" smtClean="0">
              <a:solidFill>
                <a:srgbClr val="0070C0"/>
              </a:solidFill>
            </a:endParaRPr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75287"/>
            <a:ext cx="856194" cy="882674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b="1" dirty="0" smtClean="0"/>
              <a:t>LIBER Forum for Digital Cultural </a:t>
            </a:r>
            <a:r>
              <a:rPr lang="fr-FR" b="1" dirty="0" err="1" smtClean="0"/>
              <a:t>Heritage</a:t>
            </a:r>
            <a:endParaRPr lang="fr-FR" b="1" dirty="0"/>
          </a:p>
          <a:p>
            <a:r>
              <a:rPr lang="fr-FR" dirty="0" smtClean="0"/>
              <a:t>Workshop Patras 2017 / 05.07.2017</a:t>
            </a:r>
            <a:endParaRPr lang="fr-FR" dirty="0"/>
          </a:p>
        </p:txBody>
      </p:sp>
      <p:pic>
        <p:nvPicPr>
          <p:cNvPr id="8" name="Picture 4" descr="logo univo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043" y="3803126"/>
            <a:ext cx="1169327" cy="90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slandora Webs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813" y="4732616"/>
            <a:ext cx="2406682" cy="97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89"/>
          <a:stretch/>
        </p:blipFill>
        <p:spPr>
          <a:xfrm>
            <a:off x="9788180" y="1690688"/>
            <a:ext cx="1656000" cy="83743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8043" y="2528126"/>
            <a:ext cx="1270714" cy="938743"/>
          </a:xfrm>
          <a:prstGeom prst="rect">
            <a:avLst/>
          </a:prstGeom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987644" y="365125"/>
            <a:ext cx="8366156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Managing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 digital </a:t>
            </a:r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estates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br>
              <a:rPr lang="fr-FR" sz="3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what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strategy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 for the BNU?</a:t>
            </a:r>
            <a:endParaRPr lang="fr-FR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" name="Picture 4" descr="https://s2.qwant.com/thumbr/?u=http%3A%2F%2Fwww.pars-en-these.uha.fr%2Fwp-content%2Fuploads%2F2013%2F10%2FUHA-quadr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288" y="2853494"/>
            <a:ext cx="1409783" cy="12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08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7644" y="365125"/>
            <a:ext cx="8366156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 err="1" smtClean="0">
                <a:solidFill>
                  <a:schemeClr val="accent2">
                    <a:lumMod val="50000"/>
                  </a:schemeClr>
                </a:solidFill>
              </a:rPr>
              <a:t>What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</a:rPr>
              <a:t> are </a:t>
            </a:r>
            <a:r>
              <a:rPr lang="fr-FR" sz="3600" dirty="0" err="1" smtClean="0">
                <a:solidFill>
                  <a:schemeClr val="accent2">
                    <a:lumMod val="50000"/>
                  </a:schemeClr>
                </a:solidFill>
              </a:rPr>
              <a:t>bequests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</a:rPr>
              <a:t> &amp; </a:t>
            </a:r>
            <a:r>
              <a:rPr lang="fr-FR" sz="3600" dirty="0" err="1" smtClean="0">
                <a:solidFill>
                  <a:schemeClr val="accent2">
                    <a:lumMod val="50000"/>
                  </a:schemeClr>
                </a:solidFill>
              </a:rPr>
              <a:t>estates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fr-FR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</a:rPr>
              <a:t>in the </a:t>
            </a:r>
            <a:r>
              <a:rPr lang="fr-FR" sz="3600" dirty="0" err="1" smtClean="0">
                <a:solidFill>
                  <a:schemeClr val="accent2">
                    <a:lumMod val="50000"/>
                  </a:schemeClr>
                </a:solidFill>
              </a:rPr>
              <a:t>context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</a:rPr>
              <a:t> of digital cultural </a:t>
            </a:r>
            <a:r>
              <a:rPr lang="fr-FR" sz="3600" dirty="0" err="1" smtClean="0">
                <a:solidFill>
                  <a:schemeClr val="accent2">
                    <a:lumMod val="50000"/>
                  </a:schemeClr>
                </a:solidFill>
              </a:rPr>
              <a:t>heritage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fr-FR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08348" y="1750963"/>
            <a:ext cx="8061277" cy="8763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3200" dirty="0" smtClean="0">
                <a:solidFill>
                  <a:srgbClr val="0070C0"/>
                </a:solidFill>
              </a:rPr>
              <a:t>« </a:t>
            </a:r>
            <a:r>
              <a:rPr lang="fr-FR" sz="3200" dirty="0" err="1" smtClean="0">
                <a:solidFill>
                  <a:srgbClr val="0070C0"/>
                </a:solidFill>
              </a:rPr>
              <a:t>Bequest</a:t>
            </a:r>
            <a:r>
              <a:rPr lang="fr-FR" sz="3200" dirty="0" smtClean="0">
                <a:solidFill>
                  <a:srgbClr val="0070C0"/>
                </a:solidFill>
              </a:rPr>
              <a:t> »: </a:t>
            </a:r>
          </a:p>
          <a:p>
            <a:pPr lvl="1"/>
            <a:r>
              <a:rPr lang="fr-FR" sz="2500" dirty="0" smtClean="0"/>
              <a:t>a </a:t>
            </a:r>
            <a:r>
              <a:rPr lang="fr-FR" sz="2500" dirty="0"/>
              <a:t>disposition in a </a:t>
            </a:r>
            <a:r>
              <a:rPr lang="fr-FR" sz="2500" dirty="0" err="1" smtClean="0"/>
              <a:t>will</a:t>
            </a:r>
            <a:r>
              <a:rPr lang="fr-FR" sz="2500" dirty="0" smtClean="0"/>
              <a:t> </a:t>
            </a:r>
          </a:p>
          <a:p>
            <a:pPr lvl="1"/>
            <a:r>
              <a:rPr lang="fr-FR" sz="2500" dirty="0" smtClean="0"/>
              <a:t>a </a:t>
            </a:r>
            <a:r>
              <a:rPr lang="fr-FR" sz="2500" dirty="0" err="1" smtClean="0"/>
              <a:t>legacy</a:t>
            </a:r>
            <a:endParaRPr lang="fr-FR" sz="2500" dirty="0"/>
          </a:p>
          <a:p>
            <a:pPr marL="0" indent="0">
              <a:buNone/>
            </a:pPr>
            <a:endParaRPr lang="fr-FR" sz="3200" dirty="0">
              <a:solidFill>
                <a:srgbClr val="0070C0"/>
              </a:solidFill>
            </a:endParaRPr>
          </a:p>
          <a:p>
            <a:endParaRPr lang="fr-FR" sz="3200" dirty="0" smtClean="0">
              <a:solidFill>
                <a:srgbClr val="0070C0"/>
              </a:solidFill>
            </a:endParaRPr>
          </a:p>
          <a:p>
            <a:pPr lvl="1"/>
            <a:endParaRPr lang="fr-FR" dirty="0" smtClean="0">
              <a:solidFill>
                <a:srgbClr val="0070C0"/>
              </a:solidFill>
            </a:endParaRPr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75287"/>
            <a:ext cx="856194" cy="882674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b="1" dirty="0" smtClean="0"/>
              <a:t>LIBER Forum for Digital Cultural </a:t>
            </a:r>
            <a:r>
              <a:rPr lang="fr-FR" b="1" dirty="0" err="1" smtClean="0"/>
              <a:t>Heritage</a:t>
            </a:r>
            <a:endParaRPr lang="fr-FR" b="1" dirty="0"/>
          </a:p>
          <a:p>
            <a:r>
              <a:rPr lang="fr-FR" dirty="0" smtClean="0"/>
              <a:t>Workshop Patras 2017 / 05.07.2017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696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75287"/>
            <a:ext cx="856194" cy="882674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b="1" dirty="0" smtClean="0"/>
              <a:t>LIBER Forum for Digital Cultural </a:t>
            </a:r>
            <a:r>
              <a:rPr lang="fr-FR" b="1" dirty="0" err="1" smtClean="0"/>
              <a:t>Heritage</a:t>
            </a:r>
            <a:endParaRPr lang="fr-FR" b="1" dirty="0"/>
          </a:p>
          <a:p>
            <a:r>
              <a:rPr lang="fr-FR" dirty="0" smtClean="0"/>
              <a:t>Workshop Patras 2017 / 05.07.2017</a:t>
            </a:r>
            <a:endParaRPr lang="fr-FR" dirty="0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3060121" y="139893"/>
            <a:ext cx="8366156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</a:rPr>
              <a:t>The </a:t>
            </a:r>
            <a:r>
              <a:rPr lang="fr-FR" sz="3600" dirty="0" err="1" smtClean="0">
                <a:solidFill>
                  <a:schemeClr val="accent2">
                    <a:lumMod val="50000"/>
                  </a:schemeClr>
                </a:solidFill>
              </a:rPr>
              <a:t>opportunity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</a:rPr>
              <a:t> of a 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</a:rPr>
              <a:t>national </a:t>
            </a:r>
            <a:br>
              <a:rPr lang="fr-FR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sz="3600" dirty="0" err="1" smtClean="0">
                <a:solidFill>
                  <a:schemeClr val="accent2">
                    <a:lumMod val="50000"/>
                  </a:schemeClr>
                </a:solidFill>
              </a:rPr>
              <a:t>Research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</a:rPr>
              <a:t>Infrastructure</a:t>
            </a:r>
            <a:endParaRPr lang="fr-FR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6181" t="11755" r="17455" b="9051"/>
          <a:stretch/>
        </p:blipFill>
        <p:spPr>
          <a:xfrm>
            <a:off x="6248400" y="1465456"/>
            <a:ext cx="5780568" cy="431093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4"/>
          <a:srcRect l="18844" t="11750" r="19854" b="39292"/>
          <a:stretch/>
        </p:blipFill>
        <p:spPr>
          <a:xfrm>
            <a:off x="24242" y="1955313"/>
            <a:ext cx="6071758" cy="3030345"/>
          </a:xfrm>
          <a:prstGeom prst="rect">
            <a:avLst/>
          </a:prstGeom>
        </p:spPr>
      </p:pic>
      <p:pic>
        <p:nvPicPr>
          <p:cNvPr id="16" name="Picture 6" descr="persee.f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419" y="5539537"/>
            <a:ext cx="775181" cy="77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84" y="5132781"/>
            <a:ext cx="1239029" cy="158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56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75287"/>
            <a:ext cx="856194" cy="882674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b="1" dirty="0" smtClean="0"/>
              <a:t>LIBER Forum for Digital Cultural </a:t>
            </a:r>
            <a:r>
              <a:rPr lang="fr-FR" b="1" dirty="0" err="1" smtClean="0"/>
              <a:t>Heritage</a:t>
            </a:r>
            <a:endParaRPr lang="fr-FR" b="1" dirty="0"/>
          </a:p>
          <a:p>
            <a:r>
              <a:rPr lang="fr-FR" dirty="0" smtClean="0"/>
              <a:t>Workshop Patras 2017 / 05.07.2017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856195" y="1317594"/>
            <a:ext cx="4755236" cy="503078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2600" dirty="0" err="1">
                <a:solidFill>
                  <a:srgbClr val="995D55"/>
                </a:solidFill>
              </a:rPr>
              <a:t>CollEx</a:t>
            </a:r>
            <a:r>
              <a:rPr lang="en-GB" sz="2600" dirty="0">
                <a:solidFill>
                  <a:srgbClr val="995D55"/>
                </a:solidFill>
              </a:rPr>
              <a:t>, an infrastructure:</a:t>
            </a:r>
          </a:p>
          <a:p>
            <a:r>
              <a:rPr lang="en-GB" sz="2400" dirty="0">
                <a:solidFill>
                  <a:srgbClr val="0070C0"/>
                </a:solidFill>
              </a:rPr>
              <a:t>BNU: host of the administrative responsibility</a:t>
            </a:r>
          </a:p>
          <a:p>
            <a:r>
              <a:rPr lang="en-GB" sz="2400" dirty="0">
                <a:solidFill>
                  <a:srgbClr val="0070C0"/>
                </a:solidFill>
              </a:rPr>
              <a:t>With the main institutions preserving cultural &amp; scientific </a:t>
            </a:r>
            <a:r>
              <a:rPr lang="en-GB" sz="2400" dirty="0" smtClean="0">
                <a:solidFill>
                  <a:srgbClr val="0070C0"/>
                </a:solidFill>
              </a:rPr>
              <a:t>heritage (incl. </a:t>
            </a:r>
            <a:r>
              <a:rPr lang="en-GB" sz="2400" dirty="0" err="1" smtClean="0">
                <a:solidFill>
                  <a:srgbClr val="0070C0"/>
                </a:solidFill>
              </a:rPr>
              <a:t>BnF</a:t>
            </a:r>
            <a:r>
              <a:rPr lang="en-GB" sz="2400" dirty="0" smtClean="0">
                <a:solidFill>
                  <a:srgbClr val="0070C0"/>
                </a:solidFill>
              </a:rPr>
              <a:t>)</a:t>
            </a:r>
            <a:endParaRPr lang="en-GB" sz="2400" dirty="0">
              <a:solidFill>
                <a:srgbClr val="0070C0"/>
              </a:solidFill>
            </a:endParaRPr>
          </a:p>
          <a:p>
            <a:r>
              <a:rPr lang="en-GB" sz="2400" dirty="0">
                <a:solidFill>
                  <a:srgbClr val="0070C0"/>
                </a:solidFill>
              </a:rPr>
              <a:t>With the National Archives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2600" dirty="0" smtClean="0">
                <a:solidFill>
                  <a:srgbClr val="995D55"/>
                </a:solidFill>
              </a:rPr>
              <a:t>Purposes</a:t>
            </a:r>
            <a:r>
              <a:rPr lang="en-GB" sz="2600" dirty="0">
                <a:solidFill>
                  <a:srgbClr val="995D55"/>
                </a:solidFill>
              </a:rPr>
              <a:t>:</a:t>
            </a:r>
          </a:p>
          <a:p>
            <a:r>
              <a:rPr lang="en-GB" sz="2400" dirty="0">
                <a:solidFill>
                  <a:srgbClr val="0070C0"/>
                </a:solidFill>
              </a:rPr>
              <a:t>Collection mapping and identification</a:t>
            </a:r>
          </a:p>
          <a:p>
            <a:r>
              <a:rPr lang="en-GB" sz="2400" dirty="0" smtClean="0">
                <a:solidFill>
                  <a:srgbClr val="0070C0"/>
                </a:solidFill>
              </a:rPr>
              <a:t>Collection development for research</a:t>
            </a:r>
          </a:p>
          <a:p>
            <a:r>
              <a:rPr lang="en-GB" sz="2400" dirty="0" smtClean="0">
                <a:solidFill>
                  <a:srgbClr val="0070C0"/>
                </a:solidFill>
              </a:rPr>
              <a:t>Digitalisation and digital services</a:t>
            </a:r>
          </a:p>
          <a:p>
            <a:r>
              <a:rPr lang="en-GB" sz="2400" dirty="0" smtClean="0">
                <a:solidFill>
                  <a:srgbClr val="0070C0"/>
                </a:solidFill>
              </a:rPr>
              <a:t>Shared preservation</a:t>
            </a:r>
            <a:endParaRPr lang="en-GB" sz="2400" dirty="0">
              <a:solidFill>
                <a:srgbClr val="0070C0"/>
              </a:solidFill>
            </a:endParaRPr>
          </a:p>
          <a:p>
            <a:r>
              <a:rPr lang="en-GB" sz="2400" dirty="0" smtClean="0">
                <a:solidFill>
                  <a:srgbClr val="0070C0"/>
                </a:solidFill>
              </a:rPr>
              <a:t>National &amp; international services</a:t>
            </a:r>
          </a:p>
          <a:p>
            <a:r>
              <a:rPr lang="en-GB" sz="2400" dirty="0" smtClean="0">
                <a:solidFill>
                  <a:srgbClr val="0070C0"/>
                </a:solidFill>
              </a:rPr>
              <a:t>Academic network animation</a:t>
            </a:r>
          </a:p>
          <a:p>
            <a:endParaRPr lang="en-GB" sz="2400" dirty="0" smtClean="0">
              <a:solidFill>
                <a:srgbClr val="0070C0"/>
              </a:solidFill>
            </a:endParaRPr>
          </a:p>
          <a:p>
            <a:endParaRPr lang="en-GB" sz="2400" dirty="0" smtClean="0">
              <a:solidFill>
                <a:srgbClr val="0070C0"/>
              </a:solidFill>
            </a:endParaRPr>
          </a:p>
          <a:p>
            <a:endParaRPr lang="en-GB" sz="2400" dirty="0" smtClean="0">
              <a:solidFill>
                <a:srgbClr val="0070C0"/>
              </a:solidFill>
            </a:endParaRPr>
          </a:p>
          <a:p>
            <a:endParaRPr lang="en-GB" sz="2400" dirty="0" smtClean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70C0"/>
              </a:solidFill>
            </a:endParaRPr>
          </a:p>
          <a:p>
            <a:endParaRPr lang="en-GB" dirty="0" smtClean="0">
              <a:solidFill>
                <a:srgbClr val="0070C0"/>
              </a:solidFill>
            </a:endParaRPr>
          </a:p>
          <a:p>
            <a:pPr marL="914400" lvl="1" indent="-457200">
              <a:buAutoNum type="arabicPeriod"/>
            </a:pP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6467625" y="1317594"/>
            <a:ext cx="5192486" cy="3808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995D55"/>
                </a:solidFill>
              </a:rPr>
              <a:t>Opportunities for R &amp; D </a:t>
            </a:r>
            <a:r>
              <a:rPr lang="en-GB" sz="2400" dirty="0" smtClean="0">
                <a:solidFill>
                  <a:srgbClr val="995D55"/>
                </a:solidFill>
              </a:rPr>
              <a:t>partnerships </a:t>
            </a:r>
            <a:r>
              <a:rPr lang="en-GB" sz="2400" dirty="0" smtClean="0">
                <a:solidFill>
                  <a:srgbClr val="995D55"/>
                </a:solidFill>
              </a:rPr>
              <a:t>on: </a:t>
            </a:r>
            <a:endParaRPr lang="en-GB" sz="2400" dirty="0">
              <a:solidFill>
                <a:srgbClr val="995D55"/>
              </a:solidFill>
            </a:endParaRPr>
          </a:p>
          <a:p>
            <a:pPr>
              <a:buSzPct val="75000"/>
            </a:pPr>
            <a:r>
              <a:rPr lang="en-GB" sz="2200" dirty="0">
                <a:solidFill>
                  <a:srgbClr val="0070C0"/>
                </a:solidFill>
              </a:rPr>
              <a:t>Implementing </a:t>
            </a:r>
            <a:r>
              <a:rPr lang="en-GB" sz="2200" dirty="0" smtClean="0">
                <a:solidFill>
                  <a:srgbClr val="0070C0"/>
                </a:solidFill>
              </a:rPr>
              <a:t>innovative technological </a:t>
            </a:r>
            <a:r>
              <a:rPr lang="en-GB" sz="2200" dirty="0">
                <a:solidFill>
                  <a:srgbClr val="0070C0"/>
                </a:solidFill>
              </a:rPr>
              <a:t>developments</a:t>
            </a:r>
          </a:p>
          <a:p>
            <a:pPr>
              <a:buSzPct val="75000"/>
            </a:pPr>
            <a:r>
              <a:rPr lang="en-GB" sz="2200" dirty="0">
                <a:solidFill>
                  <a:srgbClr val="0070C0"/>
                </a:solidFill>
              </a:rPr>
              <a:t>Creating new corpuses for research</a:t>
            </a:r>
          </a:p>
          <a:p>
            <a:pPr>
              <a:buSzPct val="75000"/>
            </a:pPr>
            <a:r>
              <a:rPr lang="en-GB" sz="2200" dirty="0">
                <a:solidFill>
                  <a:srgbClr val="0070C0"/>
                </a:solidFill>
              </a:rPr>
              <a:t>Improving the discoverability of digital collections</a:t>
            </a:r>
          </a:p>
          <a:p>
            <a:pPr>
              <a:buSzPct val="75000"/>
            </a:pPr>
            <a:r>
              <a:rPr lang="en-GB" sz="2200" dirty="0">
                <a:solidFill>
                  <a:srgbClr val="0070C0"/>
                </a:solidFill>
              </a:rPr>
              <a:t>Fostering innovative reuse of digital </a:t>
            </a:r>
            <a:r>
              <a:rPr lang="en-GB" sz="2200" dirty="0" smtClean="0">
                <a:solidFill>
                  <a:srgbClr val="0070C0"/>
                </a:solidFill>
              </a:rPr>
              <a:t>collections</a:t>
            </a:r>
          </a:p>
          <a:p>
            <a:pPr>
              <a:buSzPct val="75000"/>
            </a:pPr>
            <a:r>
              <a:rPr lang="en-GB" sz="2200" dirty="0" smtClean="0">
                <a:solidFill>
                  <a:srgbClr val="0070C0"/>
                </a:solidFill>
              </a:rPr>
              <a:t>The collaborative management and long-term preservation of scientific </a:t>
            </a:r>
            <a:r>
              <a:rPr lang="en-GB" sz="2200" dirty="0" smtClean="0">
                <a:solidFill>
                  <a:srgbClr val="0070C0"/>
                </a:solidFill>
              </a:rPr>
              <a:t>archives</a:t>
            </a:r>
            <a:endParaRPr lang="en-GB" sz="2200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284" y="226244"/>
            <a:ext cx="2390775" cy="923925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6712324" y="5252126"/>
            <a:ext cx="5192486" cy="1055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 smtClean="0">
                <a:solidFill>
                  <a:srgbClr val="995D55"/>
                </a:solidFill>
              </a:rPr>
              <a:t>Opportunity fo</a:t>
            </a:r>
            <a:r>
              <a:rPr lang="en-GB" sz="2400" b="1" dirty="0" smtClean="0">
                <a:solidFill>
                  <a:srgbClr val="995D55"/>
                </a:solidFill>
              </a:rPr>
              <a:t>r a n</a:t>
            </a:r>
            <a:r>
              <a:rPr lang="en-GB" sz="2400" b="1" dirty="0" smtClean="0">
                <a:solidFill>
                  <a:srgbClr val="995D55"/>
                </a:solidFill>
              </a:rPr>
              <a:t>ational collaboration to build a network of cultural &amp; scientif</a:t>
            </a:r>
            <a:r>
              <a:rPr lang="en-GB" sz="2400" b="1" dirty="0" smtClean="0">
                <a:solidFill>
                  <a:srgbClr val="995D55"/>
                </a:solidFill>
              </a:rPr>
              <a:t>ic </a:t>
            </a:r>
            <a:r>
              <a:rPr lang="en-GB" sz="2400" b="1" dirty="0" smtClean="0">
                <a:solidFill>
                  <a:srgbClr val="995D55"/>
                </a:solidFill>
              </a:rPr>
              <a:t>born-digital estates</a:t>
            </a:r>
            <a:endParaRPr lang="en-GB" sz="2400" b="1" dirty="0">
              <a:solidFill>
                <a:srgbClr val="995D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52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98501" y="1847850"/>
            <a:ext cx="8855299" cy="4351338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0070C0"/>
                </a:solidFill>
              </a:rPr>
              <a:t>Inclusion in the </a:t>
            </a:r>
            <a:r>
              <a:rPr lang="fr-FR" dirty="0" err="1" smtClean="0">
                <a:solidFill>
                  <a:srgbClr val="0070C0"/>
                </a:solidFill>
              </a:rPr>
              <a:t>strategic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development</a:t>
            </a:r>
            <a:r>
              <a:rPr lang="fr-FR" dirty="0" smtClean="0">
                <a:solidFill>
                  <a:srgbClr val="0070C0"/>
                </a:solidFill>
              </a:rPr>
              <a:t> plan 2018-2022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 smtClean="0">
                <a:solidFill>
                  <a:srgbClr val="0070C0"/>
                </a:solidFill>
              </a:rPr>
              <a:t>Competence</a:t>
            </a:r>
            <a:r>
              <a:rPr lang="fr-FR" dirty="0" smtClean="0">
                <a:solidFill>
                  <a:srgbClr val="0070C0"/>
                </a:solidFill>
              </a:rPr>
              <a:t> building</a:t>
            </a:r>
            <a:endParaRPr lang="fr-FR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 err="1" smtClean="0">
                <a:solidFill>
                  <a:srgbClr val="0070C0"/>
                </a:solidFill>
              </a:rPr>
              <a:t>Stronger</a:t>
            </a:r>
            <a:r>
              <a:rPr lang="fr-FR" dirty="0" smtClean="0">
                <a:solidFill>
                  <a:srgbClr val="0070C0"/>
                </a:solidFill>
              </a:rPr>
              <a:t> collaboration </a:t>
            </a:r>
            <a:r>
              <a:rPr lang="fr-FR" dirty="0" err="1" smtClean="0">
                <a:solidFill>
                  <a:srgbClr val="0070C0"/>
                </a:solidFill>
              </a:rPr>
              <a:t>with</a:t>
            </a:r>
            <a:r>
              <a:rPr lang="fr-FR" dirty="0" smtClean="0">
                <a:solidFill>
                  <a:srgbClr val="0070C0"/>
                </a:solidFill>
              </a:rPr>
              <a:t> the </a:t>
            </a:r>
            <a:r>
              <a:rPr lang="fr-FR" dirty="0" err="1" smtClean="0">
                <a:solidFill>
                  <a:srgbClr val="0070C0"/>
                </a:solidFill>
              </a:rPr>
              <a:t>University</a:t>
            </a:r>
            <a:endParaRPr lang="fr-FR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 err="1" smtClean="0">
                <a:solidFill>
                  <a:srgbClr val="0070C0"/>
                </a:solidFill>
              </a:rPr>
              <a:t>Leading</a:t>
            </a:r>
            <a:r>
              <a:rPr lang="fr-FR" dirty="0" smtClean="0">
                <a:solidFill>
                  <a:srgbClr val="0070C0"/>
                </a:solidFill>
              </a:rPr>
              <a:t> the </a:t>
            </a:r>
            <a:r>
              <a:rPr lang="fr-FR" dirty="0" err="1" smtClean="0">
                <a:solidFill>
                  <a:srgbClr val="0070C0"/>
                </a:solidFill>
              </a:rPr>
              <a:t>CollEx</a:t>
            </a:r>
            <a:r>
              <a:rPr lang="fr-FR" dirty="0" smtClean="0">
                <a:solidFill>
                  <a:srgbClr val="0070C0"/>
                </a:solidFill>
              </a:rPr>
              <a:t>-PERSEE </a:t>
            </a:r>
            <a:r>
              <a:rPr lang="fr-FR" dirty="0" err="1" smtClean="0">
                <a:solidFill>
                  <a:srgbClr val="0070C0"/>
                </a:solidFill>
              </a:rPr>
              <a:t>Research</a:t>
            </a:r>
            <a:r>
              <a:rPr lang="fr-FR" dirty="0" smtClean="0">
                <a:solidFill>
                  <a:srgbClr val="0070C0"/>
                </a:solidFill>
              </a:rPr>
              <a:t> Infrastructure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0070C0"/>
                </a:solidFill>
              </a:rPr>
              <a:t>New </a:t>
            </a:r>
            <a:r>
              <a:rPr lang="fr-FR" dirty="0" err="1" smtClean="0">
                <a:solidFill>
                  <a:srgbClr val="0070C0"/>
                </a:solidFill>
              </a:rPr>
              <a:t>internal</a:t>
            </a:r>
            <a:r>
              <a:rPr lang="fr-FR" dirty="0" smtClean="0">
                <a:solidFill>
                  <a:srgbClr val="0070C0"/>
                </a:solidFill>
              </a:rPr>
              <a:t> organisation (2018)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75287"/>
            <a:ext cx="856194" cy="882674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b="1" dirty="0" smtClean="0"/>
              <a:t>LIBER Forum for Digital Cultural </a:t>
            </a:r>
            <a:r>
              <a:rPr lang="fr-FR" b="1" dirty="0" err="1" smtClean="0"/>
              <a:t>Heritage</a:t>
            </a:r>
            <a:endParaRPr lang="fr-FR" b="1" dirty="0"/>
          </a:p>
          <a:p>
            <a:r>
              <a:rPr lang="fr-FR" dirty="0" smtClean="0"/>
              <a:t>Workshop Patras 2017 / 05.07.2017</a:t>
            </a:r>
            <a:endParaRPr lang="fr-FR" dirty="0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987644" y="365125"/>
            <a:ext cx="6748784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Managing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 digital </a:t>
            </a:r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estates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br>
              <a:rPr lang="fr-FR" sz="3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what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strategy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 for the BNU?</a:t>
            </a:r>
            <a:endParaRPr lang="fr-FR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5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98502" y="1847850"/>
            <a:ext cx="7134896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dirty="0" smtClean="0">
                <a:solidFill>
                  <a:srgbClr val="0070C0"/>
                </a:solidFill>
              </a:rPr>
              <a:t>I </a:t>
            </a:r>
            <a:r>
              <a:rPr lang="fr-FR" dirty="0" err="1" smtClean="0">
                <a:solidFill>
                  <a:srgbClr val="0070C0"/>
                </a:solidFill>
              </a:rPr>
              <a:t>thank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you</a:t>
            </a:r>
            <a:r>
              <a:rPr lang="fr-FR" dirty="0" smtClean="0">
                <a:solidFill>
                  <a:srgbClr val="0070C0"/>
                </a:solidFill>
              </a:rPr>
              <a:t> for </a:t>
            </a:r>
            <a:r>
              <a:rPr lang="fr-FR" dirty="0" err="1" smtClean="0">
                <a:solidFill>
                  <a:srgbClr val="0070C0"/>
                </a:solidFill>
              </a:rPr>
              <a:t>your</a:t>
            </a:r>
            <a:r>
              <a:rPr lang="fr-FR" dirty="0" smtClean="0">
                <a:solidFill>
                  <a:srgbClr val="0070C0"/>
                </a:solidFill>
              </a:rPr>
              <a:t> attention, </a:t>
            </a:r>
          </a:p>
          <a:p>
            <a:pPr marL="0" indent="0" algn="ctr">
              <a:buNone/>
            </a:pPr>
            <a:r>
              <a:rPr lang="fr-FR" dirty="0" err="1" smtClean="0">
                <a:solidFill>
                  <a:srgbClr val="0070C0"/>
                </a:solidFill>
              </a:rPr>
              <a:t>looking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forward</a:t>
            </a:r>
            <a:r>
              <a:rPr lang="fr-FR" dirty="0" smtClean="0">
                <a:solidFill>
                  <a:srgbClr val="0070C0"/>
                </a:solidFill>
              </a:rPr>
              <a:t> to </a:t>
            </a:r>
            <a:r>
              <a:rPr lang="fr-FR" dirty="0" err="1" smtClean="0">
                <a:solidFill>
                  <a:srgbClr val="0070C0"/>
                </a:solidFill>
              </a:rPr>
              <a:t>learning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from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you</a:t>
            </a:r>
            <a:endParaRPr lang="fr-FR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fr-FR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fr-FR" sz="2000" dirty="0" smtClean="0">
                <a:solidFill>
                  <a:srgbClr val="0070C0"/>
                </a:solidFill>
              </a:rPr>
              <a:t>Frédéric Blin</a:t>
            </a:r>
          </a:p>
          <a:p>
            <a:pPr marL="0" indent="0" algn="ctr">
              <a:buNone/>
            </a:pPr>
            <a:r>
              <a:rPr lang="fr-FR" sz="2000" dirty="0">
                <a:solidFill>
                  <a:srgbClr val="0070C0"/>
                </a:solidFill>
                <a:hlinkClick r:id="rId2"/>
              </a:rPr>
              <a:t>f</a:t>
            </a:r>
            <a:r>
              <a:rPr lang="fr-FR" sz="2000" dirty="0" smtClean="0">
                <a:solidFill>
                  <a:srgbClr val="0070C0"/>
                </a:solidFill>
                <a:hlinkClick r:id="rId2"/>
              </a:rPr>
              <a:t>rederic.blin@bnu.fr</a:t>
            </a:r>
            <a:endParaRPr lang="fr-FR" sz="20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fr-FR" sz="2000" dirty="0" smtClean="0">
                <a:solidFill>
                  <a:srgbClr val="0070C0"/>
                </a:solidFill>
              </a:rPr>
              <a:t>@bfl50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75287"/>
            <a:ext cx="856194" cy="882674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b="1" dirty="0" smtClean="0"/>
              <a:t>LIBER Forum for Digital Cultural </a:t>
            </a:r>
            <a:r>
              <a:rPr lang="fr-FR" b="1" dirty="0" err="1" smtClean="0"/>
              <a:t>Heritage</a:t>
            </a:r>
            <a:endParaRPr lang="fr-FR" b="1" dirty="0"/>
          </a:p>
          <a:p>
            <a:r>
              <a:rPr lang="fr-FR" dirty="0" smtClean="0"/>
              <a:t>Workshop Patras 2017 / 05.07.2017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495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7644" y="365125"/>
            <a:ext cx="8366156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 err="1" smtClean="0">
                <a:solidFill>
                  <a:schemeClr val="accent2">
                    <a:lumMod val="50000"/>
                  </a:schemeClr>
                </a:solidFill>
              </a:rPr>
              <a:t>What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</a:rPr>
              <a:t> are </a:t>
            </a:r>
            <a:r>
              <a:rPr lang="fr-FR" sz="3600" dirty="0" err="1" smtClean="0">
                <a:solidFill>
                  <a:schemeClr val="accent2">
                    <a:lumMod val="50000"/>
                  </a:schemeClr>
                </a:solidFill>
              </a:rPr>
              <a:t>bequests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</a:rPr>
              <a:t> &amp; </a:t>
            </a:r>
            <a:r>
              <a:rPr lang="fr-FR" sz="3600" dirty="0" err="1" smtClean="0">
                <a:solidFill>
                  <a:schemeClr val="accent2">
                    <a:lumMod val="50000"/>
                  </a:schemeClr>
                </a:solidFill>
              </a:rPr>
              <a:t>estates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fr-FR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</a:rPr>
              <a:t>in the </a:t>
            </a:r>
            <a:r>
              <a:rPr lang="fr-FR" sz="3600" dirty="0" err="1" smtClean="0">
                <a:solidFill>
                  <a:schemeClr val="accent2">
                    <a:lumMod val="50000"/>
                  </a:schemeClr>
                </a:solidFill>
              </a:rPr>
              <a:t>context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</a:rPr>
              <a:t> of digital cultural </a:t>
            </a:r>
            <a:r>
              <a:rPr lang="fr-FR" sz="3600" dirty="0" err="1" smtClean="0">
                <a:solidFill>
                  <a:schemeClr val="accent2">
                    <a:lumMod val="50000"/>
                  </a:schemeClr>
                </a:solidFill>
              </a:rPr>
              <a:t>heritage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fr-FR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08348" y="1750962"/>
            <a:ext cx="8061277" cy="39028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3200" dirty="0" smtClean="0">
                <a:solidFill>
                  <a:srgbClr val="0070C0"/>
                </a:solidFill>
              </a:rPr>
              <a:t>« </a:t>
            </a:r>
            <a:r>
              <a:rPr lang="fr-FR" sz="3200" dirty="0" err="1" smtClean="0">
                <a:solidFill>
                  <a:srgbClr val="0070C0"/>
                </a:solidFill>
              </a:rPr>
              <a:t>Bequest</a:t>
            </a:r>
            <a:r>
              <a:rPr lang="fr-FR" sz="3200" dirty="0" smtClean="0">
                <a:solidFill>
                  <a:srgbClr val="0070C0"/>
                </a:solidFill>
              </a:rPr>
              <a:t> »: </a:t>
            </a:r>
          </a:p>
          <a:p>
            <a:pPr lvl="1"/>
            <a:r>
              <a:rPr lang="fr-FR" sz="2500" dirty="0" smtClean="0"/>
              <a:t>a </a:t>
            </a:r>
            <a:r>
              <a:rPr lang="fr-FR" sz="2500" dirty="0"/>
              <a:t>disposition in a </a:t>
            </a:r>
            <a:r>
              <a:rPr lang="fr-FR" sz="2500" dirty="0" err="1" smtClean="0"/>
              <a:t>will</a:t>
            </a:r>
            <a:r>
              <a:rPr lang="fr-FR" sz="2500" dirty="0" smtClean="0"/>
              <a:t> </a:t>
            </a:r>
          </a:p>
          <a:p>
            <a:pPr lvl="1"/>
            <a:r>
              <a:rPr lang="fr-FR" sz="2500" dirty="0" smtClean="0"/>
              <a:t>a </a:t>
            </a:r>
            <a:r>
              <a:rPr lang="fr-FR" sz="2500" dirty="0" err="1" smtClean="0"/>
              <a:t>legacy</a:t>
            </a:r>
            <a:endParaRPr lang="fr-FR" sz="2500" dirty="0"/>
          </a:p>
          <a:p>
            <a:pPr marL="0" indent="0">
              <a:buNone/>
            </a:pPr>
            <a:endParaRPr lang="fr-FR" sz="3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3200" dirty="0" smtClean="0">
                <a:solidFill>
                  <a:srgbClr val="0070C0"/>
                </a:solidFill>
              </a:rPr>
              <a:t>« </a:t>
            </a:r>
            <a:r>
              <a:rPr lang="fr-FR" sz="3200" dirty="0" err="1" smtClean="0">
                <a:solidFill>
                  <a:srgbClr val="0070C0"/>
                </a:solidFill>
              </a:rPr>
              <a:t>Estate</a:t>
            </a:r>
            <a:r>
              <a:rPr lang="fr-FR" sz="3200" dirty="0" smtClean="0">
                <a:solidFill>
                  <a:srgbClr val="0070C0"/>
                </a:solidFill>
              </a:rPr>
              <a:t> »: </a:t>
            </a:r>
          </a:p>
          <a:p>
            <a:pPr lvl="1"/>
            <a:r>
              <a:rPr lang="en-US" dirty="0"/>
              <a:t>a piece of landed property, especially one of large extent with an elaborate house on it: to have an estate in the country.</a:t>
            </a:r>
          </a:p>
          <a:p>
            <a:pPr lvl="1"/>
            <a:r>
              <a:rPr lang="en-US" dirty="0" smtClean="0"/>
              <a:t>property </a:t>
            </a:r>
            <a:r>
              <a:rPr lang="en-US" dirty="0"/>
              <a:t>or possessions. </a:t>
            </a:r>
          </a:p>
          <a:p>
            <a:pPr lvl="1"/>
            <a:r>
              <a:rPr lang="en-US" dirty="0"/>
              <a:t>the legal position or status of an owner, considered with respect to property owned in land or other things. </a:t>
            </a:r>
          </a:p>
          <a:p>
            <a:pPr lvl="1"/>
            <a:r>
              <a:rPr lang="en-US" dirty="0"/>
              <a:t>the degree or quantity of interest that a person has in land with respect to the nature of the right, its duration, or its relation to the rights of others. </a:t>
            </a:r>
          </a:p>
          <a:p>
            <a:pPr lvl="1"/>
            <a:r>
              <a:rPr lang="en-US" dirty="0"/>
              <a:t>interest, ownership, or property in land or other things. </a:t>
            </a:r>
          </a:p>
          <a:p>
            <a:pPr lvl="1"/>
            <a:r>
              <a:rPr lang="en-US" dirty="0"/>
              <a:t>the property of a deceased person, a bankrupt, etc., viewed as an aggregate.</a:t>
            </a:r>
          </a:p>
          <a:p>
            <a:pPr marL="0" indent="0">
              <a:buNone/>
            </a:pPr>
            <a:endParaRPr lang="fr-FR" sz="3200" dirty="0" smtClean="0">
              <a:solidFill>
                <a:srgbClr val="0070C0"/>
              </a:solidFill>
            </a:endParaRPr>
          </a:p>
          <a:p>
            <a:endParaRPr lang="fr-FR" sz="3200" dirty="0" smtClean="0">
              <a:solidFill>
                <a:srgbClr val="0070C0"/>
              </a:solidFill>
            </a:endParaRPr>
          </a:p>
          <a:p>
            <a:pPr lvl="1"/>
            <a:endParaRPr lang="fr-FR" dirty="0" smtClean="0">
              <a:solidFill>
                <a:srgbClr val="0070C0"/>
              </a:solidFill>
            </a:endParaRPr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75287"/>
            <a:ext cx="856194" cy="882674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b="1" dirty="0" smtClean="0"/>
              <a:t>LIBER Forum for Digital Cultural </a:t>
            </a:r>
            <a:r>
              <a:rPr lang="fr-FR" b="1" dirty="0" err="1" smtClean="0"/>
              <a:t>Heritage</a:t>
            </a:r>
            <a:endParaRPr lang="fr-FR" b="1" dirty="0"/>
          </a:p>
          <a:p>
            <a:r>
              <a:rPr lang="fr-FR" dirty="0" smtClean="0"/>
              <a:t>Workshop Patras 2017 / 05.07.2017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244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7644" y="365125"/>
            <a:ext cx="8366156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 err="1" smtClean="0">
                <a:solidFill>
                  <a:schemeClr val="accent2">
                    <a:lumMod val="50000"/>
                  </a:schemeClr>
                </a:solidFill>
              </a:rPr>
              <a:t>What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</a:rPr>
              <a:t> are </a:t>
            </a:r>
            <a:r>
              <a:rPr lang="fr-FR" sz="3600" dirty="0" err="1" smtClean="0">
                <a:solidFill>
                  <a:schemeClr val="accent2">
                    <a:lumMod val="50000"/>
                  </a:schemeClr>
                </a:solidFill>
              </a:rPr>
              <a:t>bequests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</a:rPr>
              <a:t> &amp; </a:t>
            </a:r>
            <a:r>
              <a:rPr lang="fr-FR" sz="3600" dirty="0" err="1" smtClean="0">
                <a:solidFill>
                  <a:schemeClr val="accent2">
                    <a:lumMod val="50000"/>
                  </a:schemeClr>
                </a:solidFill>
              </a:rPr>
              <a:t>estates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fr-FR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</a:rPr>
              <a:t>in the </a:t>
            </a:r>
            <a:r>
              <a:rPr lang="fr-FR" sz="3600" dirty="0" err="1" smtClean="0">
                <a:solidFill>
                  <a:schemeClr val="accent2">
                    <a:lumMod val="50000"/>
                  </a:schemeClr>
                </a:solidFill>
              </a:rPr>
              <a:t>context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</a:rPr>
              <a:t> of digital cultural </a:t>
            </a:r>
            <a:r>
              <a:rPr lang="fr-FR" sz="3600" dirty="0" err="1" smtClean="0">
                <a:solidFill>
                  <a:schemeClr val="accent2">
                    <a:lumMod val="50000"/>
                  </a:schemeClr>
                </a:solidFill>
              </a:rPr>
              <a:t>heritage</a:t>
            </a:r>
            <a:r>
              <a:rPr lang="fr-FR" sz="36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fr-FR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08348" y="1750962"/>
            <a:ext cx="8061277" cy="46656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3200" dirty="0" smtClean="0">
                <a:solidFill>
                  <a:srgbClr val="0070C0"/>
                </a:solidFill>
              </a:rPr>
              <a:t>« </a:t>
            </a:r>
            <a:r>
              <a:rPr lang="fr-FR" sz="3200" dirty="0" err="1" smtClean="0">
                <a:solidFill>
                  <a:srgbClr val="0070C0"/>
                </a:solidFill>
              </a:rPr>
              <a:t>Bequest</a:t>
            </a:r>
            <a:r>
              <a:rPr lang="fr-FR" sz="3200" dirty="0" smtClean="0">
                <a:solidFill>
                  <a:srgbClr val="0070C0"/>
                </a:solidFill>
              </a:rPr>
              <a:t> »: </a:t>
            </a:r>
          </a:p>
          <a:p>
            <a:pPr lvl="1"/>
            <a:r>
              <a:rPr lang="fr-FR" sz="2500" dirty="0" smtClean="0"/>
              <a:t>a </a:t>
            </a:r>
            <a:r>
              <a:rPr lang="fr-FR" sz="2500" dirty="0"/>
              <a:t>disposition in a </a:t>
            </a:r>
            <a:r>
              <a:rPr lang="fr-FR" sz="2500" dirty="0" err="1" smtClean="0"/>
              <a:t>will</a:t>
            </a:r>
            <a:r>
              <a:rPr lang="fr-FR" sz="2500" dirty="0" smtClean="0"/>
              <a:t> </a:t>
            </a:r>
          </a:p>
          <a:p>
            <a:pPr lvl="1"/>
            <a:r>
              <a:rPr lang="fr-FR" sz="2500" dirty="0" smtClean="0"/>
              <a:t>a </a:t>
            </a:r>
            <a:r>
              <a:rPr lang="fr-FR" sz="2500" dirty="0" err="1" smtClean="0"/>
              <a:t>legacy</a:t>
            </a:r>
            <a:endParaRPr lang="fr-FR" sz="2500" dirty="0"/>
          </a:p>
          <a:p>
            <a:pPr marL="0" indent="0">
              <a:buNone/>
            </a:pPr>
            <a:endParaRPr lang="fr-FR" sz="3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3200" dirty="0" smtClean="0">
                <a:solidFill>
                  <a:srgbClr val="0070C0"/>
                </a:solidFill>
              </a:rPr>
              <a:t>« </a:t>
            </a:r>
            <a:r>
              <a:rPr lang="fr-FR" sz="3200" dirty="0" err="1" smtClean="0">
                <a:solidFill>
                  <a:srgbClr val="0070C0"/>
                </a:solidFill>
              </a:rPr>
              <a:t>Estate</a:t>
            </a:r>
            <a:r>
              <a:rPr lang="fr-FR" sz="3200" dirty="0" smtClean="0">
                <a:solidFill>
                  <a:srgbClr val="0070C0"/>
                </a:solidFill>
              </a:rPr>
              <a:t> »: </a:t>
            </a:r>
          </a:p>
          <a:p>
            <a:pPr lvl="1"/>
            <a:r>
              <a:rPr lang="en-US" dirty="0"/>
              <a:t>a piece of landed property, especially one of large extent with an elaborate house on it: to have an estate in the country.</a:t>
            </a:r>
          </a:p>
          <a:p>
            <a:pPr lvl="1"/>
            <a:r>
              <a:rPr lang="en-US" dirty="0" smtClean="0"/>
              <a:t>property </a:t>
            </a:r>
            <a:r>
              <a:rPr lang="en-US" dirty="0"/>
              <a:t>or possessions. </a:t>
            </a:r>
          </a:p>
          <a:p>
            <a:pPr lvl="1"/>
            <a:r>
              <a:rPr lang="en-US" dirty="0"/>
              <a:t>the legal position or status of an owner, considered with respect to property owned in land or other things. </a:t>
            </a:r>
          </a:p>
          <a:p>
            <a:pPr lvl="1"/>
            <a:r>
              <a:rPr lang="en-US" dirty="0"/>
              <a:t>the degree or quantity of interest that a person has in land with respect to the nature of the right, its duration, or its relation to the rights of others. </a:t>
            </a:r>
          </a:p>
          <a:p>
            <a:pPr lvl="1"/>
            <a:r>
              <a:rPr lang="en-US" dirty="0"/>
              <a:t>interest, ownership, or property in land or other things. </a:t>
            </a:r>
          </a:p>
          <a:p>
            <a:pPr lvl="1"/>
            <a:r>
              <a:rPr lang="en-US" dirty="0"/>
              <a:t>the property of a deceased person, a bankrupt, etc., viewed as an aggregate.</a:t>
            </a:r>
          </a:p>
          <a:p>
            <a:pPr marL="0" indent="0">
              <a:buNone/>
            </a:pPr>
            <a:endParaRPr lang="fr-FR" sz="3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3200" dirty="0" smtClean="0">
                <a:solidFill>
                  <a:srgbClr val="0070C0"/>
                </a:solidFill>
              </a:rPr>
              <a:t>« Digital </a:t>
            </a:r>
            <a:r>
              <a:rPr lang="fr-FR" sz="3200" dirty="0" err="1" smtClean="0">
                <a:solidFill>
                  <a:srgbClr val="0070C0"/>
                </a:solidFill>
              </a:rPr>
              <a:t>estates</a:t>
            </a:r>
            <a:r>
              <a:rPr lang="fr-FR" sz="3200" dirty="0" smtClean="0">
                <a:solidFill>
                  <a:srgbClr val="0070C0"/>
                </a:solidFill>
              </a:rPr>
              <a:t> »: a new concept? The right concept?</a:t>
            </a:r>
          </a:p>
          <a:p>
            <a:endParaRPr lang="fr-FR" sz="3200" dirty="0" smtClean="0">
              <a:solidFill>
                <a:srgbClr val="0070C0"/>
              </a:solidFill>
            </a:endParaRPr>
          </a:p>
          <a:p>
            <a:pPr lvl="1"/>
            <a:endParaRPr lang="fr-FR" dirty="0" smtClean="0">
              <a:solidFill>
                <a:srgbClr val="0070C0"/>
              </a:solidFill>
            </a:endParaRPr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75287"/>
            <a:ext cx="856194" cy="882674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b="1" dirty="0" smtClean="0"/>
              <a:t>LIBER Forum for Digital Cultural </a:t>
            </a:r>
            <a:r>
              <a:rPr lang="fr-FR" b="1" dirty="0" err="1" smtClean="0"/>
              <a:t>Heritage</a:t>
            </a:r>
            <a:endParaRPr lang="fr-FR" b="1" dirty="0"/>
          </a:p>
          <a:p>
            <a:r>
              <a:rPr lang="fr-FR" dirty="0" smtClean="0"/>
              <a:t>Workshop Patras 2017 / 05.07.2017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469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7644" y="365125"/>
            <a:ext cx="8366156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What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 are </a:t>
            </a:r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bequests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 &amp; </a:t>
            </a:r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estates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fr-FR" sz="3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in the </a:t>
            </a:r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context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 of digital cultural </a:t>
            </a:r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heritage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fr-FR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31610" y="2321752"/>
            <a:ext cx="8566948" cy="11426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3200" dirty="0" err="1" smtClean="0">
                <a:solidFill>
                  <a:srgbClr val="0070C0"/>
                </a:solidFill>
              </a:rPr>
              <a:t>What</a:t>
            </a:r>
            <a:r>
              <a:rPr lang="fr-FR" sz="3200" dirty="0" smtClean="0">
                <a:solidFill>
                  <a:srgbClr val="0070C0"/>
                </a:solidFill>
              </a:rPr>
              <a:t> </a:t>
            </a:r>
            <a:r>
              <a:rPr lang="fr-FR" sz="3200" dirty="0" err="1" smtClean="0">
                <a:solidFill>
                  <a:srgbClr val="0070C0"/>
                </a:solidFill>
              </a:rPr>
              <a:t>kind</a:t>
            </a:r>
            <a:r>
              <a:rPr lang="fr-FR" sz="3200" dirty="0" smtClean="0">
                <a:solidFill>
                  <a:srgbClr val="0070C0"/>
                </a:solidFill>
              </a:rPr>
              <a:t> of documents?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Archives: </a:t>
            </a:r>
            <a:r>
              <a:rPr lang="fr-FR" dirty="0" err="1" smtClean="0">
                <a:solidFill>
                  <a:srgbClr val="0070C0"/>
                </a:solidFill>
              </a:rPr>
              <a:t>e.g</a:t>
            </a:r>
            <a:r>
              <a:rPr lang="fr-FR" dirty="0" smtClean="0">
                <a:solidFill>
                  <a:srgbClr val="0070C0"/>
                </a:solidFill>
              </a:rPr>
              <a:t>. « digital </a:t>
            </a:r>
            <a:r>
              <a:rPr lang="fr-FR" dirty="0" err="1" smtClean="0">
                <a:solidFill>
                  <a:srgbClr val="0070C0"/>
                </a:solidFill>
              </a:rPr>
              <a:t>manuscripts</a:t>
            </a:r>
            <a:r>
              <a:rPr lang="fr-FR" dirty="0" smtClean="0">
                <a:solidFill>
                  <a:srgbClr val="0070C0"/>
                </a:solidFill>
              </a:rPr>
              <a:t> » </a:t>
            </a:r>
            <a:r>
              <a:rPr lang="fr-FR" dirty="0" smtClean="0">
                <a:solidFill>
                  <a:srgbClr val="0070C0"/>
                </a:solidFill>
              </a:rPr>
              <a:t>of </a:t>
            </a:r>
            <a:r>
              <a:rPr lang="fr-FR" dirty="0" err="1" smtClean="0">
                <a:solidFill>
                  <a:srgbClr val="0070C0"/>
                </a:solidFill>
              </a:rPr>
              <a:t>contemporary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regional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writers</a:t>
            </a:r>
            <a:r>
              <a:rPr lang="fr-FR" dirty="0" smtClean="0">
                <a:solidFill>
                  <a:srgbClr val="0070C0"/>
                </a:solidFill>
              </a:rPr>
              <a:t> and </a:t>
            </a:r>
            <a:r>
              <a:rPr lang="fr-FR" dirty="0" err="1" smtClean="0">
                <a:solidFill>
                  <a:srgbClr val="0070C0"/>
                </a:solidFill>
              </a:rPr>
              <a:t>composers</a:t>
            </a:r>
            <a:endParaRPr lang="fr-FR" dirty="0" smtClean="0">
              <a:solidFill>
                <a:srgbClr val="0070C0"/>
              </a:solidFill>
            </a:endParaRPr>
          </a:p>
          <a:p>
            <a:pPr lvl="1"/>
            <a:endParaRPr lang="fr-FR" dirty="0" smtClean="0">
              <a:solidFill>
                <a:srgbClr val="0070C0"/>
              </a:solidFill>
            </a:endParaRPr>
          </a:p>
          <a:p>
            <a:pPr lvl="1"/>
            <a:endParaRPr lang="fr-FR" dirty="0">
              <a:solidFill>
                <a:srgbClr val="0070C0"/>
              </a:solidFill>
            </a:endParaRPr>
          </a:p>
          <a:p>
            <a:pPr lvl="1"/>
            <a:endParaRPr lang="fr-FR" dirty="0" smtClean="0">
              <a:solidFill>
                <a:srgbClr val="0070C0"/>
              </a:solidFill>
            </a:endParaRPr>
          </a:p>
          <a:p>
            <a:pPr lvl="1"/>
            <a:endParaRPr lang="fr-FR" dirty="0" smtClean="0">
              <a:solidFill>
                <a:srgbClr val="0070C0"/>
              </a:solidFill>
            </a:endParaRPr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75287"/>
            <a:ext cx="856194" cy="882674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b="1" dirty="0" smtClean="0"/>
              <a:t>LIBER Forum for Digital Cultural </a:t>
            </a:r>
            <a:r>
              <a:rPr lang="fr-FR" b="1" dirty="0" err="1" smtClean="0"/>
              <a:t>Heritage</a:t>
            </a:r>
            <a:endParaRPr lang="fr-FR" b="1" dirty="0"/>
          </a:p>
          <a:p>
            <a:r>
              <a:rPr lang="fr-FR" dirty="0" smtClean="0"/>
              <a:t>Workshop Patras 2017 / 05.07.2017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589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7644" y="365125"/>
            <a:ext cx="8366156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What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 are </a:t>
            </a:r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bequests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 &amp; </a:t>
            </a:r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estates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fr-FR" sz="3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in the </a:t>
            </a:r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context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 of digital cultural </a:t>
            </a:r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heritage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fr-FR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31610" y="2321752"/>
            <a:ext cx="8566948" cy="15805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3200" dirty="0" err="1" smtClean="0">
                <a:solidFill>
                  <a:srgbClr val="0070C0"/>
                </a:solidFill>
              </a:rPr>
              <a:t>What</a:t>
            </a:r>
            <a:r>
              <a:rPr lang="fr-FR" sz="3200" dirty="0" smtClean="0">
                <a:solidFill>
                  <a:srgbClr val="0070C0"/>
                </a:solidFill>
              </a:rPr>
              <a:t> </a:t>
            </a:r>
            <a:r>
              <a:rPr lang="fr-FR" sz="3200" dirty="0" err="1" smtClean="0">
                <a:solidFill>
                  <a:srgbClr val="0070C0"/>
                </a:solidFill>
              </a:rPr>
              <a:t>kind</a:t>
            </a:r>
            <a:r>
              <a:rPr lang="fr-FR" sz="3200" dirty="0" smtClean="0">
                <a:solidFill>
                  <a:srgbClr val="0070C0"/>
                </a:solidFill>
              </a:rPr>
              <a:t> of documents?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Archives: </a:t>
            </a:r>
            <a:r>
              <a:rPr lang="fr-FR" dirty="0" err="1" smtClean="0">
                <a:solidFill>
                  <a:srgbClr val="0070C0"/>
                </a:solidFill>
              </a:rPr>
              <a:t>e.g</a:t>
            </a:r>
            <a:r>
              <a:rPr lang="fr-FR" dirty="0" smtClean="0">
                <a:solidFill>
                  <a:srgbClr val="0070C0"/>
                </a:solidFill>
              </a:rPr>
              <a:t>. « digital </a:t>
            </a:r>
            <a:r>
              <a:rPr lang="fr-FR" dirty="0" err="1" smtClean="0">
                <a:solidFill>
                  <a:srgbClr val="0070C0"/>
                </a:solidFill>
              </a:rPr>
              <a:t>manuscripts</a:t>
            </a:r>
            <a:r>
              <a:rPr lang="fr-FR" dirty="0" smtClean="0">
                <a:solidFill>
                  <a:srgbClr val="0070C0"/>
                </a:solidFill>
              </a:rPr>
              <a:t> » </a:t>
            </a:r>
            <a:r>
              <a:rPr lang="fr-FR" dirty="0" smtClean="0">
                <a:solidFill>
                  <a:srgbClr val="0070C0"/>
                </a:solidFill>
              </a:rPr>
              <a:t>of </a:t>
            </a:r>
            <a:r>
              <a:rPr lang="fr-FR" dirty="0" err="1" smtClean="0">
                <a:solidFill>
                  <a:srgbClr val="0070C0"/>
                </a:solidFill>
              </a:rPr>
              <a:t>contemporary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regional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writers</a:t>
            </a:r>
            <a:r>
              <a:rPr lang="fr-FR" dirty="0" smtClean="0">
                <a:solidFill>
                  <a:srgbClr val="0070C0"/>
                </a:solidFill>
              </a:rPr>
              <a:t> and </a:t>
            </a:r>
            <a:r>
              <a:rPr lang="fr-FR" dirty="0" err="1" smtClean="0">
                <a:solidFill>
                  <a:srgbClr val="0070C0"/>
                </a:solidFill>
              </a:rPr>
              <a:t>composers</a:t>
            </a:r>
            <a:endParaRPr lang="fr-FR" dirty="0" smtClean="0">
              <a:solidFill>
                <a:srgbClr val="0070C0"/>
              </a:solidFill>
            </a:endParaRPr>
          </a:p>
          <a:p>
            <a:pPr lvl="1"/>
            <a:r>
              <a:rPr lang="fr-FR" dirty="0" err="1">
                <a:solidFill>
                  <a:srgbClr val="0070C0"/>
                </a:solidFill>
              </a:rPr>
              <a:t>Audio-visual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materials</a:t>
            </a:r>
            <a:endParaRPr lang="fr-FR" dirty="0" smtClean="0">
              <a:solidFill>
                <a:srgbClr val="0070C0"/>
              </a:solidFill>
            </a:endParaRPr>
          </a:p>
          <a:p>
            <a:pPr lvl="1"/>
            <a:endParaRPr lang="fr-FR" dirty="0" smtClean="0">
              <a:solidFill>
                <a:srgbClr val="0070C0"/>
              </a:solidFill>
            </a:endParaRPr>
          </a:p>
          <a:p>
            <a:pPr lvl="1"/>
            <a:endParaRPr lang="fr-FR" dirty="0">
              <a:solidFill>
                <a:srgbClr val="0070C0"/>
              </a:solidFill>
            </a:endParaRPr>
          </a:p>
          <a:p>
            <a:pPr lvl="1"/>
            <a:endParaRPr lang="fr-FR" dirty="0" smtClean="0">
              <a:solidFill>
                <a:srgbClr val="0070C0"/>
              </a:solidFill>
            </a:endParaRPr>
          </a:p>
          <a:p>
            <a:pPr lvl="1"/>
            <a:endParaRPr lang="fr-FR" dirty="0" smtClean="0">
              <a:solidFill>
                <a:srgbClr val="0070C0"/>
              </a:solidFill>
            </a:endParaRPr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75287"/>
            <a:ext cx="856194" cy="882674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b="1" dirty="0" smtClean="0"/>
              <a:t>LIBER Forum for Digital Cultural </a:t>
            </a:r>
            <a:r>
              <a:rPr lang="fr-FR" b="1" dirty="0" err="1" smtClean="0"/>
              <a:t>Heritage</a:t>
            </a:r>
            <a:endParaRPr lang="fr-FR" b="1" dirty="0"/>
          </a:p>
          <a:p>
            <a:r>
              <a:rPr lang="fr-FR" dirty="0" smtClean="0"/>
              <a:t>Workshop Patras 2017 / 05.07.2017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146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7644" y="365125"/>
            <a:ext cx="8366156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What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 are </a:t>
            </a:r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bequests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 &amp; </a:t>
            </a:r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estates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fr-FR" sz="3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in the </a:t>
            </a:r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context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 of digital cultural </a:t>
            </a:r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heritage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fr-FR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31610" y="2321752"/>
            <a:ext cx="8566948" cy="23146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3200" dirty="0" err="1" smtClean="0">
                <a:solidFill>
                  <a:srgbClr val="0070C0"/>
                </a:solidFill>
              </a:rPr>
              <a:t>What</a:t>
            </a:r>
            <a:r>
              <a:rPr lang="fr-FR" sz="3200" dirty="0" smtClean="0">
                <a:solidFill>
                  <a:srgbClr val="0070C0"/>
                </a:solidFill>
              </a:rPr>
              <a:t> </a:t>
            </a:r>
            <a:r>
              <a:rPr lang="fr-FR" sz="3200" dirty="0" err="1" smtClean="0">
                <a:solidFill>
                  <a:srgbClr val="0070C0"/>
                </a:solidFill>
              </a:rPr>
              <a:t>kind</a:t>
            </a:r>
            <a:r>
              <a:rPr lang="fr-FR" sz="3200" dirty="0" smtClean="0">
                <a:solidFill>
                  <a:srgbClr val="0070C0"/>
                </a:solidFill>
              </a:rPr>
              <a:t> of documents?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Archives: </a:t>
            </a:r>
            <a:r>
              <a:rPr lang="fr-FR" dirty="0" err="1" smtClean="0">
                <a:solidFill>
                  <a:srgbClr val="0070C0"/>
                </a:solidFill>
              </a:rPr>
              <a:t>e.g</a:t>
            </a:r>
            <a:r>
              <a:rPr lang="fr-FR" dirty="0" smtClean="0">
                <a:solidFill>
                  <a:srgbClr val="0070C0"/>
                </a:solidFill>
              </a:rPr>
              <a:t>. « digital </a:t>
            </a:r>
            <a:r>
              <a:rPr lang="fr-FR" dirty="0" err="1" smtClean="0">
                <a:solidFill>
                  <a:srgbClr val="0070C0"/>
                </a:solidFill>
              </a:rPr>
              <a:t>manuscripts</a:t>
            </a:r>
            <a:r>
              <a:rPr lang="fr-FR" dirty="0" smtClean="0">
                <a:solidFill>
                  <a:srgbClr val="0070C0"/>
                </a:solidFill>
              </a:rPr>
              <a:t> » </a:t>
            </a:r>
            <a:r>
              <a:rPr lang="fr-FR" dirty="0" smtClean="0">
                <a:solidFill>
                  <a:srgbClr val="0070C0"/>
                </a:solidFill>
              </a:rPr>
              <a:t>of </a:t>
            </a:r>
            <a:r>
              <a:rPr lang="fr-FR" dirty="0" err="1" smtClean="0">
                <a:solidFill>
                  <a:srgbClr val="0070C0"/>
                </a:solidFill>
              </a:rPr>
              <a:t>contemporary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regional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writers</a:t>
            </a:r>
            <a:r>
              <a:rPr lang="fr-FR" dirty="0" smtClean="0">
                <a:solidFill>
                  <a:srgbClr val="0070C0"/>
                </a:solidFill>
              </a:rPr>
              <a:t> and </a:t>
            </a:r>
            <a:r>
              <a:rPr lang="fr-FR" dirty="0" err="1" smtClean="0">
                <a:solidFill>
                  <a:srgbClr val="0070C0"/>
                </a:solidFill>
              </a:rPr>
              <a:t>composers</a:t>
            </a:r>
            <a:endParaRPr lang="fr-FR" dirty="0" smtClean="0">
              <a:solidFill>
                <a:srgbClr val="0070C0"/>
              </a:solidFill>
            </a:endParaRPr>
          </a:p>
          <a:p>
            <a:pPr lvl="1"/>
            <a:r>
              <a:rPr lang="fr-FR" dirty="0" err="1">
                <a:solidFill>
                  <a:srgbClr val="0070C0"/>
                </a:solidFill>
              </a:rPr>
              <a:t>Audio-visual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materials</a:t>
            </a:r>
            <a:endParaRPr lang="fr-FR" dirty="0" smtClean="0">
              <a:solidFill>
                <a:srgbClr val="0070C0"/>
              </a:solidFill>
            </a:endParaRPr>
          </a:p>
          <a:p>
            <a:pPr lvl="1"/>
            <a:r>
              <a:rPr lang="fr-FR" dirty="0" err="1" smtClean="0">
                <a:solidFill>
                  <a:srgbClr val="0070C0"/>
                </a:solidFill>
              </a:rPr>
              <a:t>Personal</a:t>
            </a:r>
            <a:r>
              <a:rPr lang="fr-FR" dirty="0" smtClean="0">
                <a:solidFill>
                  <a:srgbClr val="0070C0"/>
                </a:solidFill>
              </a:rPr>
              <a:t> archives: e-mails, phone messages (sms, </a:t>
            </a:r>
            <a:r>
              <a:rPr lang="fr-FR" dirty="0" err="1" smtClean="0">
                <a:solidFill>
                  <a:srgbClr val="0070C0"/>
                </a:solidFill>
              </a:rPr>
              <a:t>mms</a:t>
            </a:r>
            <a:r>
              <a:rPr lang="fr-FR" dirty="0" smtClean="0">
                <a:solidFill>
                  <a:srgbClr val="0070C0"/>
                </a:solidFill>
              </a:rPr>
              <a:t>), tweets, Facebook </a:t>
            </a:r>
            <a:r>
              <a:rPr lang="fr-FR" dirty="0" err="1" smtClean="0">
                <a:solidFill>
                  <a:srgbClr val="0070C0"/>
                </a:solidFill>
              </a:rPr>
              <a:t>account</a:t>
            </a:r>
            <a:r>
              <a:rPr lang="fr-FR" dirty="0" smtClean="0">
                <a:solidFill>
                  <a:srgbClr val="0070C0"/>
                </a:solidFill>
              </a:rPr>
              <a:t>, etc. </a:t>
            </a:r>
          </a:p>
          <a:p>
            <a:pPr lvl="1"/>
            <a:endParaRPr lang="fr-FR" dirty="0" smtClean="0">
              <a:solidFill>
                <a:srgbClr val="0070C0"/>
              </a:solidFill>
            </a:endParaRPr>
          </a:p>
          <a:p>
            <a:pPr lvl="1"/>
            <a:endParaRPr lang="fr-FR" dirty="0">
              <a:solidFill>
                <a:srgbClr val="0070C0"/>
              </a:solidFill>
            </a:endParaRPr>
          </a:p>
          <a:p>
            <a:pPr lvl="1"/>
            <a:endParaRPr lang="fr-FR" dirty="0" smtClean="0">
              <a:solidFill>
                <a:srgbClr val="0070C0"/>
              </a:solidFill>
            </a:endParaRPr>
          </a:p>
          <a:p>
            <a:pPr lvl="1"/>
            <a:endParaRPr lang="fr-FR" dirty="0" smtClean="0">
              <a:solidFill>
                <a:srgbClr val="0070C0"/>
              </a:solidFill>
            </a:endParaRPr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75287"/>
            <a:ext cx="856194" cy="882674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b="1" dirty="0" smtClean="0"/>
              <a:t>LIBER Forum for Digital Cultural </a:t>
            </a:r>
            <a:r>
              <a:rPr lang="fr-FR" b="1" dirty="0" err="1" smtClean="0"/>
              <a:t>Heritage</a:t>
            </a:r>
            <a:endParaRPr lang="fr-FR" b="1" dirty="0"/>
          </a:p>
          <a:p>
            <a:r>
              <a:rPr lang="fr-FR" dirty="0" smtClean="0"/>
              <a:t>Workshop Patras 2017 / 05.07.2017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33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7644" y="365125"/>
            <a:ext cx="8366156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What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 are </a:t>
            </a:r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bequests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 &amp; </a:t>
            </a:r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estates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fr-FR" sz="3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in the </a:t>
            </a:r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context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 of digital cultural </a:t>
            </a:r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heritage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fr-FR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31610" y="2321752"/>
            <a:ext cx="8566948" cy="27138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3200" dirty="0" err="1" smtClean="0">
                <a:solidFill>
                  <a:srgbClr val="0070C0"/>
                </a:solidFill>
              </a:rPr>
              <a:t>What</a:t>
            </a:r>
            <a:r>
              <a:rPr lang="fr-FR" sz="3200" dirty="0" smtClean="0">
                <a:solidFill>
                  <a:srgbClr val="0070C0"/>
                </a:solidFill>
              </a:rPr>
              <a:t> </a:t>
            </a:r>
            <a:r>
              <a:rPr lang="fr-FR" sz="3200" dirty="0" err="1" smtClean="0">
                <a:solidFill>
                  <a:srgbClr val="0070C0"/>
                </a:solidFill>
              </a:rPr>
              <a:t>kind</a:t>
            </a:r>
            <a:r>
              <a:rPr lang="fr-FR" sz="3200" dirty="0" smtClean="0">
                <a:solidFill>
                  <a:srgbClr val="0070C0"/>
                </a:solidFill>
              </a:rPr>
              <a:t> of documents?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Archives: </a:t>
            </a:r>
            <a:r>
              <a:rPr lang="fr-FR" dirty="0" err="1" smtClean="0">
                <a:solidFill>
                  <a:srgbClr val="0070C0"/>
                </a:solidFill>
              </a:rPr>
              <a:t>e.g</a:t>
            </a:r>
            <a:r>
              <a:rPr lang="fr-FR" dirty="0" smtClean="0">
                <a:solidFill>
                  <a:srgbClr val="0070C0"/>
                </a:solidFill>
              </a:rPr>
              <a:t>. « digital </a:t>
            </a:r>
            <a:r>
              <a:rPr lang="fr-FR" dirty="0" err="1" smtClean="0">
                <a:solidFill>
                  <a:srgbClr val="0070C0"/>
                </a:solidFill>
              </a:rPr>
              <a:t>manuscripts</a:t>
            </a:r>
            <a:r>
              <a:rPr lang="fr-FR" dirty="0" smtClean="0">
                <a:solidFill>
                  <a:srgbClr val="0070C0"/>
                </a:solidFill>
              </a:rPr>
              <a:t> » </a:t>
            </a:r>
            <a:r>
              <a:rPr lang="fr-FR" dirty="0" smtClean="0">
                <a:solidFill>
                  <a:srgbClr val="0070C0"/>
                </a:solidFill>
              </a:rPr>
              <a:t>of </a:t>
            </a:r>
            <a:r>
              <a:rPr lang="fr-FR" dirty="0" err="1" smtClean="0">
                <a:solidFill>
                  <a:srgbClr val="0070C0"/>
                </a:solidFill>
              </a:rPr>
              <a:t>contemporary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regional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writers</a:t>
            </a:r>
            <a:r>
              <a:rPr lang="fr-FR" dirty="0" smtClean="0">
                <a:solidFill>
                  <a:srgbClr val="0070C0"/>
                </a:solidFill>
              </a:rPr>
              <a:t> and </a:t>
            </a:r>
            <a:r>
              <a:rPr lang="fr-FR" dirty="0" err="1" smtClean="0">
                <a:solidFill>
                  <a:srgbClr val="0070C0"/>
                </a:solidFill>
              </a:rPr>
              <a:t>composers</a:t>
            </a:r>
            <a:endParaRPr lang="fr-FR" dirty="0" smtClean="0">
              <a:solidFill>
                <a:srgbClr val="0070C0"/>
              </a:solidFill>
            </a:endParaRPr>
          </a:p>
          <a:p>
            <a:pPr lvl="1"/>
            <a:r>
              <a:rPr lang="fr-FR" dirty="0" err="1">
                <a:solidFill>
                  <a:srgbClr val="0070C0"/>
                </a:solidFill>
              </a:rPr>
              <a:t>Audio-visual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materials</a:t>
            </a:r>
            <a:endParaRPr lang="fr-FR" dirty="0" smtClean="0">
              <a:solidFill>
                <a:srgbClr val="0070C0"/>
              </a:solidFill>
            </a:endParaRPr>
          </a:p>
          <a:p>
            <a:pPr lvl="1"/>
            <a:r>
              <a:rPr lang="fr-FR" dirty="0" err="1" smtClean="0">
                <a:solidFill>
                  <a:srgbClr val="0070C0"/>
                </a:solidFill>
              </a:rPr>
              <a:t>Personal</a:t>
            </a:r>
            <a:r>
              <a:rPr lang="fr-FR" dirty="0" smtClean="0">
                <a:solidFill>
                  <a:srgbClr val="0070C0"/>
                </a:solidFill>
              </a:rPr>
              <a:t> archives: e-mails, phone messages (sms, </a:t>
            </a:r>
            <a:r>
              <a:rPr lang="fr-FR" dirty="0" err="1" smtClean="0">
                <a:solidFill>
                  <a:srgbClr val="0070C0"/>
                </a:solidFill>
              </a:rPr>
              <a:t>mms</a:t>
            </a:r>
            <a:r>
              <a:rPr lang="fr-FR" dirty="0" smtClean="0">
                <a:solidFill>
                  <a:srgbClr val="0070C0"/>
                </a:solidFill>
              </a:rPr>
              <a:t>), tweets, Facebook </a:t>
            </a:r>
            <a:r>
              <a:rPr lang="fr-FR" dirty="0" err="1" smtClean="0">
                <a:solidFill>
                  <a:srgbClr val="0070C0"/>
                </a:solidFill>
              </a:rPr>
              <a:t>account</a:t>
            </a:r>
            <a:r>
              <a:rPr lang="fr-FR" dirty="0" smtClean="0">
                <a:solidFill>
                  <a:srgbClr val="0070C0"/>
                </a:solidFill>
              </a:rPr>
              <a:t>, etc. </a:t>
            </a:r>
          </a:p>
          <a:p>
            <a:pPr lvl="1"/>
            <a:r>
              <a:rPr lang="fr-FR" dirty="0">
                <a:solidFill>
                  <a:srgbClr val="0070C0"/>
                </a:solidFill>
              </a:rPr>
              <a:t>User </a:t>
            </a:r>
            <a:r>
              <a:rPr lang="fr-FR" dirty="0" err="1">
                <a:solidFill>
                  <a:srgbClr val="0070C0"/>
                </a:solidFill>
              </a:rPr>
              <a:t>generated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smtClean="0">
                <a:solidFill>
                  <a:srgbClr val="0070C0"/>
                </a:solidFill>
              </a:rPr>
              <a:t>content</a:t>
            </a:r>
          </a:p>
          <a:p>
            <a:pPr marL="457200" lvl="1" indent="0">
              <a:buNone/>
            </a:pPr>
            <a:endParaRPr lang="fr-FR" dirty="0">
              <a:solidFill>
                <a:srgbClr val="0070C0"/>
              </a:solidFill>
            </a:endParaRPr>
          </a:p>
          <a:p>
            <a:pPr lvl="1"/>
            <a:endParaRPr lang="fr-FR" dirty="0" smtClean="0">
              <a:solidFill>
                <a:srgbClr val="0070C0"/>
              </a:solidFill>
            </a:endParaRPr>
          </a:p>
          <a:p>
            <a:pPr lvl="1"/>
            <a:endParaRPr lang="fr-FR" dirty="0">
              <a:solidFill>
                <a:srgbClr val="0070C0"/>
              </a:solidFill>
            </a:endParaRPr>
          </a:p>
          <a:p>
            <a:pPr lvl="1"/>
            <a:endParaRPr lang="fr-FR" dirty="0" smtClean="0">
              <a:solidFill>
                <a:srgbClr val="0070C0"/>
              </a:solidFill>
            </a:endParaRPr>
          </a:p>
          <a:p>
            <a:pPr lvl="1"/>
            <a:endParaRPr lang="fr-FR" dirty="0" smtClean="0">
              <a:solidFill>
                <a:srgbClr val="0070C0"/>
              </a:solidFill>
            </a:endParaRPr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75287"/>
            <a:ext cx="856194" cy="882674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b="1" dirty="0" smtClean="0"/>
              <a:t>LIBER Forum for Digital Cultural </a:t>
            </a:r>
            <a:r>
              <a:rPr lang="fr-FR" b="1" dirty="0" err="1" smtClean="0"/>
              <a:t>Heritage</a:t>
            </a:r>
            <a:endParaRPr lang="fr-FR" b="1" dirty="0"/>
          </a:p>
          <a:p>
            <a:r>
              <a:rPr lang="fr-FR" dirty="0" smtClean="0"/>
              <a:t>Workshop Patras 2017 / 05.07.2017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797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7644" y="365125"/>
            <a:ext cx="8366156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What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 are </a:t>
            </a:r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bequests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 &amp; </a:t>
            </a:r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estates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fr-FR" sz="3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in the </a:t>
            </a:r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context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 of digital cultural </a:t>
            </a:r>
            <a:r>
              <a:rPr lang="fr-FR" sz="3600" dirty="0" err="1">
                <a:solidFill>
                  <a:schemeClr val="accent2">
                    <a:lumMod val="50000"/>
                  </a:schemeClr>
                </a:solidFill>
              </a:rPr>
              <a:t>heritage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fr-FR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31610" y="2321752"/>
            <a:ext cx="8566948" cy="380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3200" dirty="0" err="1" smtClean="0">
                <a:solidFill>
                  <a:srgbClr val="0070C0"/>
                </a:solidFill>
              </a:rPr>
              <a:t>What</a:t>
            </a:r>
            <a:r>
              <a:rPr lang="fr-FR" sz="3200" dirty="0" smtClean="0">
                <a:solidFill>
                  <a:srgbClr val="0070C0"/>
                </a:solidFill>
              </a:rPr>
              <a:t> </a:t>
            </a:r>
            <a:r>
              <a:rPr lang="fr-FR" sz="3200" dirty="0" err="1" smtClean="0">
                <a:solidFill>
                  <a:srgbClr val="0070C0"/>
                </a:solidFill>
              </a:rPr>
              <a:t>kind</a:t>
            </a:r>
            <a:r>
              <a:rPr lang="fr-FR" sz="3200" dirty="0" smtClean="0">
                <a:solidFill>
                  <a:srgbClr val="0070C0"/>
                </a:solidFill>
              </a:rPr>
              <a:t> of documents?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Archives: </a:t>
            </a:r>
            <a:r>
              <a:rPr lang="fr-FR" dirty="0" err="1" smtClean="0">
                <a:solidFill>
                  <a:srgbClr val="0070C0"/>
                </a:solidFill>
              </a:rPr>
              <a:t>e.g</a:t>
            </a:r>
            <a:r>
              <a:rPr lang="fr-FR" dirty="0" smtClean="0">
                <a:solidFill>
                  <a:srgbClr val="0070C0"/>
                </a:solidFill>
              </a:rPr>
              <a:t>. « digital </a:t>
            </a:r>
            <a:r>
              <a:rPr lang="fr-FR" dirty="0" err="1" smtClean="0">
                <a:solidFill>
                  <a:srgbClr val="0070C0"/>
                </a:solidFill>
              </a:rPr>
              <a:t>manuscripts</a:t>
            </a:r>
            <a:r>
              <a:rPr lang="fr-FR" dirty="0" smtClean="0">
                <a:solidFill>
                  <a:srgbClr val="0070C0"/>
                </a:solidFill>
              </a:rPr>
              <a:t> » </a:t>
            </a:r>
            <a:r>
              <a:rPr lang="fr-FR" dirty="0" smtClean="0">
                <a:solidFill>
                  <a:srgbClr val="0070C0"/>
                </a:solidFill>
              </a:rPr>
              <a:t>of </a:t>
            </a:r>
            <a:r>
              <a:rPr lang="fr-FR" dirty="0" err="1" smtClean="0">
                <a:solidFill>
                  <a:srgbClr val="0070C0"/>
                </a:solidFill>
              </a:rPr>
              <a:t>contemporary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regional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writers</a:t>
            </a:r>
            <a:r>
              <a:rPr lang="fr-FR" dirty="0" smtClean="0">
                <a:solidFill>
                  <a:srgbClr val="0070C0"/>
                </a:solidFill>
              </a:rPr>
              <a:t> and </a:t>
            </a:r>
            <a:r>
              <a:rPr lang="fr-FR" dirty="0" err="1" smtClean="0">
                <a:solidFill>
                  <a:srgbClr val="0070C0"/>
                </a:solidFill>
              </a:rPr>
              <a:t>composers</a:t>
            </a:r>
            <a:endParaRPr lang="fr-FR" dirty="0" smtClean="0">
              <a:solidFill>
                <a:srgbClr val="0070C0"/>
              </a:solidFill>
            </a:endParaRPr>
          </a:p>
          <a:p>
            <a:pPr lvl="1"/>
            <a:r>
              <a:rPr lang="fr-FR" dirty="0" err="1">
                <a:solidFill>
                  <a:srgbClr val="0070C0"/>
                </a:solidFill>
              </a:rPr>
              <a:t>Audio-visual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materials</a:t>
            </a:r>
            <a:endParaRPr lang="fr-FR" dirty="0" smtClean="0">
              <a:solidFill>
                <a:srgbClr val="0070C0"/>
              </a:solidFill>
            </a:endParaRPr>
          </a:p>
          <a:p>
            <a:pPr lvl="1"/>
            <a:r>
              <a:rPr lang="fr-FR" dirty="0" err="1" smtClean="0">
                <a:solidFill>
                  <a:srgbClr val="0070C0"/>
                </a:solidFill>
              </a:rPr>
              <a:t>Personal</a:t>
            </a:r>
            <a:r>
              <a:rPr lang="fr-FR" dirty="0" smtClean="0">
                <a:solidFill>
                  <a:srgbClr val="0070C0"/>
                </a:solidFill>
              </a:rPr>
              <a:t> archives: e-mails, phone messages (sms, </a:t>
            </a:r>
            <a:r>
              <a:rPr lang="fr-FR" dirty="0" err="1" smtClean="0">
                <a:solidFill>
                  <a:srgbClr val="0070C0"/>
                </a:solidFill>
              </a:rPr>
              <a:t>mms</a:t>
            </a:r>
            <a:r>
              <a:rPr lang="fr-FR" dirty="0" smtClean="0">
                <a:solidFill>
                  <a:srgbClr val="0070C0"/>
                </a:solidFill>
              </a:rPr>
              <a:t>), tweets, Facebook </a:t>
            </a:r>
            <a:r>
              <a:rPr lang="fr-FR" dirty="0" err="1" smtClean="0">
                <a:solidFill>
                  <a:srgbClr val="0070C0"/>
                </a:solidFill>
              </a:rPr>
              <a:t>account</a:t>
            </a:r>
            <a:r>
              <a:rPr lang="fr-FR" dirty="0" smtClean="0">
                <a:solidFill>
                  <a:srgbClr val="0070C0"/>
                </a:solidFill>
              </a:rPr>
              <a:t>, etc. </a:t>
            </a:r>
          </a:p>
          <a:p>
            <a:pPr lvl="1"/>
            <a:r>
              <a:rPr lang="fr-FR" dirty="0">
                <a:solidFill>
                  <a:srgbClr val="0070C0"/>
                </a:solidFill>
              </a:rPr>
              <a:t>User </a:t>
            </a:r>
            <a:r>
              <a:rPr lang="fr-FR" dirty="0" err="1">
                <a:solidFill>
                  <a:srgbClr val="0070C0"/>
                </a:solidFill>
              </a:rPr>
              <a:t>generated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smtClean="0">
                <a:solidFill>
                  <a:srgbClr val="0070C0"/>
                </a:solidFill>
              </a:rPr>
              <a:t>content</a:t>
            </a:r>
          </a:p>
          <a:p>
            <a:pPr marL="457200" lvl="1" indent="0">
              <a:buNone/>
            </a:pPr>
            <a:endParaRPr lang="fr-FR" dirty="0">
              <a:solidFill>
                <a:srgbClr val="0070C0"/>
              </a:solidFill>
            </a:endParaRPr>
          </a:p>
          <a:p>
            <a:pPr lvl="1">
              <a:buFont typeface="Symbol" panose="05050102010706020507" pitchFamily="18" charset="2"/>
              <a:buChar char="Þ"/>
            </a:pPr>
            <a:r>
              <a:rPr lang="fr-FR" dirty="0" smtClean="0">
                <a:solidFill>
                  <a:srgbClr val="0070C0"/>
                </a:solidFill>
              </a:rPr>
              <a:t> Items </a:t>
            </a:r>
            <a:r>
              <a:rPr lang="fr-FR" dirty="0" err="1" smtClean="0">
                <a:solidFill>
                  <a:srgbClr val="0070C0"/>
                </a:solidFill>
              </a:rPr>
              <a:t>related</a:t>
            </a:r>
            <a:r>
              <a:rPr lang="fr-FR" dirty="0" smtClean="0">
                <a:solidFill>
                  <a:srgbClr val="0070C0"/>
                </a:solidFill>
              </a:rPr>
              <a:t> to the </a:t>
            </a:r>
            <a:r>
              <a:rPr lang="fr-FR" dirty="0" err="1" smtClean="0">
                <a:solidFill>
                  <a:srgbClr val="0070C0"/>
                </a:solidFill>
              </a:rPr>
              <a:t>act</a:t>
            </a:r>
            <a:r>
              <a:rPr lang="fr-FR" dirty="0" smtClean="0">
                <a:solidFill>
                  <a:srgbClr val="0070C0"/>
                </a:solidFill>
              </a:rPr>
              <a:t> of </a:t>
            </a:r>
            <a:r>
              <a:rPr lang="fr-FR" dirty="0" err="1" smtClean="0">
                <a:solidFill>
                  <a:srgbClr val="0070C0"/>
                </a:solidFill>
              </a:rPr>
              <a:t>creation</a:t>
            </a:r>
            <a:endParaRPr lang="fr-FR" dirty="0" smtClean="0">
              <a:solidFill>
                <a:srgbClr val="0070C0"/>
              </a:solidFill>
            </a:endParaRPr>
          </a:p>
          <a:p>
            <a:pPr lvl="1">
              <a:buFont typeface="Symbol" panose="05050102010706020507" pitchFamily="18" charset="2"/>
              <a:buChar char="Þ"/>
            </a:pPr>
            <a:r>
              <a:rPr lang="fr-FR" dirty="0" smtClean="0">
                <a:solidFill>
                  <a:srgbClr val="0070C0"/>
                </a:solidFill>
              </a:rPr>
              <a:t> Not a </a:t>
            </a:r>
            <a:r>
              <a:rPr lang="fr-FR" dirty="0" err="1" smtClean="0">
                <a:solidFill>
                  <a:srgbClr val="0070C0"/>
                </a:solidFill>
              </a:rPr>
              <a:t>different</a:t>
            </a:r>
            <a:r>
              <a:rPr lang="fr-FR" dirty="0" smtClean="0">
                <a:solidFill>
                  <a:srgbClr val="0070C0"/>
                </a:solidFill>
              </a:rPr>
              <a:t> mission for </a:t>
            </a:r>
            <a:r>
              <a:rPr lang="fr-FR" dirty="0" err="1" smtClean="0">
                <a:solidFill>
                  <a:srgbClr val="0070C0"/>
                </a:solidFill>
              </a:rPr>
              <a:t>libraries</a:t>
            </a:r>
            <a:endParaRPr lang="fr-FR" dirty="0">
              <a:solidFill>
                <a:srgbClr val="0070C0"/>
              </a:solidFill>
            </a:endParaRPr>
          </a:p>
          <a:p>
            <a:pPr lvl="1">
              <a:buFont typeface="Symbol" panose="05050102010706020507" pitchFamily="18" charset="2"/>
              <a:buChar char="Þ"/>
            </a:pPr>
            <a:endParaRPr lang="fr-FR" dirty="0">
              <a:solidFill>
                <a:srgbClr val="0070C0"/>
              </a:solidFill>
            </a:endParaRPr>
          </a:p>
          <a:p>
            <a:pPr lvl="1"/>
            <a:endParaRPr lang="fr-FR" dirty="0" smtClean="0">
              <a:solidFill>
                <a:srgbClr val="0070C0"/>
              </a:solidFill>
            </a:endParaRPr>
          </a:p>
          <a:p>
            <a:pPr lvl="1"/>
            <a:endParaRPr lang="fr-FR" dirty="0">
              <a:solidFill>
                <a:srgbClr val="0070C0"/>
              </a:solidFill>
            </a:endParaRPr>
          </a:p>
          <a:p>
            <a:pPr lvl="1"/>
            <a:endParaRPr lang="fr-FR" dirty="0" smtClean="0">
              <a:solidFill>
                <a:srgbClr val="0070C0"/>
              </a:solidFill>
            </a:endParaRPr>
          </a:p>
          <a:p>
            <a:pPr lvl="1"/>
            <a:endParaRPr lang="fr-FR" dirty="0" smtClean="0">
              <a:solidFill>
                <a:srgbClr val="0070C0"/>
              </a:solidFill>
            </a:endParaRPr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75287"/>
            <a:ext cx="856194" cy="882674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b="1" dirty="0" smtClean="0"/>
              <a:t>LIBER Forum for Digital Cultural </a:t>
            </a:r>
            <a:r>
              <a:rPr lang="fr-FR" b="1" dirty="0" err="1" smtClean="0"/>
              <a:t>Heritage</a:t>
            </a:r>
            <a:endParaRPr lang="fr-FR" b="1" dirty="0"/>
          </a:p>
          <a:p>
            <a:r>
              <a:rPr lang="fr-FR" dirty="0" smtClean="0"/>
              <a:t>Workshop Patras 2017 / 05.07.2017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620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876</Words>
  <Application>Microsoft Office PowerPoint</Application>
  <PresentationFormat>Grand écran</PresentationFormat>
  <Paragraphs>286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Thème Office</vt:lpstr>
      <vt:lpstr>Managing Bequests &amp; Digital Estates:   a short introduction to the workshop  through the example  of the National &amp; University Library Strasbourg  Frédéric Blin Director for Heritage Collections and Preservation</vt:lpstr>
      <vt:lpstr>What are bequests &amp; estates  in the context of digital cultural heritage?</vt:lpstr>
      <vt:lpstr>What are bequests &amp; estates  in the context of digital cultural heritage?</vt:lpstr>
      <vt:lpstr>What are bequests &amp; estates  in the context of digital cultural heritage?</vt:lpstr>
      <vt:lpstr>What are bequests &amp; estates  in the context of digital cultural heritage?</vt:lpstr>
      <vt:lpstr>What are bequests &amp; estates  in the context of digital cultural heritage?</vt:lpstr>
      <vt:lpstr>What are bequests &amp; estates  in the context of digital cultural heritage?</vt:lpstr>
      <vt:lpstr>What are bequests &amp; estates  in the context of digital cultural heritage?</vt:lpstr>
      <vt:lpstr>What are bequests &amp; estates  in the context of digital cultural heritage?</vt:lpstr>
      <vt:lpstr>What are bequests &amp; estates  in the context of digital cultural heritage?</vt:lpstr>
      <vt:lpstr>What are bequests &amp; estates  in the context of digital cultural heritage?</vt:lpstr>
      <vt:lpstr>Issues of born-digital estates</vt:lpstr>
      <vt:lpstr>Issues of born-digital estates</vt:lpstr>
      <vt:lpstr>Issues of born-digital estates</vt:lpstr>
      <vt:lpstr>The National &amp; University Library Strasbourg</vt:lpstr>
      <vt:lpstr>Présentation PowerPoint</vt:lpstr>
      <vt:lpstr>Présentation PowerPoint</vt:lpstr>
      <vt:lpstr>Managing digital estates:  what strategy for the BNU?</vt:lpstr>
      <vt:lpstr>Managing digital estates:  what strategy for the BNU?</vt:lpstr>
      <vt:lpstr>The opportunity of a national  Research Infrastructure</vt:lpstr>
      <vt:lpstr>Présentation PowerPoint</vt:lpstr>
      <vt:lpstr>Managing digital estates:  what strategy for the BNU?</vt:lpstr>
      <vt:lpstr>Présentation PowerPoint</vt:lpstr>
    </vt:vector>
  </TitlesOfParts>
  <Company>BNU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Jerome Schweitzer</dc:creator>
  <cp:lastModifiedBy>Frederic Blin</cp:lastModifiedBy>
  <cp:revision>94</cp:revision>
  <dcterms:created xsi:type="dcterms:W3CDTF">2015-02-25T13:50:11Z</dcterms:created>
  <dcterms:modified xsi:type="dcterms:W3CDTF">2017-07-02T08:33:18Z</dcterms:modified>
</cp:coreProperties>
</file>