
<file path=[Content_Types].xml><?xml version="1.0" encoding="utf-8"?>
<Types xmlns="http://schemas.openxmlformats.org/package/2006/content-types">
  <Default Extension="png" ContentType="image/png"/>
  <Default Extension="svg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7" r:id="rId4"/>
    <p:sldId id="258" r:id="rId5"/>
    <p:sldId id="266" r:id="rId6"/>
    <p:sldId id="261" r:id="rId7"/>
    <p:sldId id="264" r:id="rId8"/>
    <p:sldId id="265" r:id="rId9"/>
    <p:sldId id="263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1A65-26D9-4B71-9704-8F0A11DA65D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0347A-1DB0-482F-AE3A-0F43F24BD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9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96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92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31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85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1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2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7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0347A-1DB0-482F-AE3A-0F43F24BD5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8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23E7-CAF6-4F0A-90D4-00E9857B9329}" type="datetime1">
              <a:rPr lang="fr-FR" smtClean="0"/>
              <a:t>27/06/2016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7FED-ED03-43B3-A4EB-E8076D7AD1EE}" type="datetime1">
              <a:rPr lang="fr-FR" smtClean="0"/>
              <a:t>27/06/2016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6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890-2D50-4AF9-A077-92D3E33915CE}" type="datetime1">
              <a:rPr lang="fr-FR" smtClean="0"/>
              <a:t>27/06/2016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2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7D08-1851-4012-9BDB-07F5A1A7D571}" type="datetime1">
              <a:rPr lang="fr-FR" smtClean="0"/>
              <a:t>27/06/2016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0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4A7-44A1-4828-8FB9-3B185EC665BF}" type="datetime1">
              <a:rPr lang="fr-FR" smtClean="0"/>
              <a:t>27/06/2016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13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8B3E-B610-4518-BE0B-96AB1DFFD886}" type="datetime1">
              <a:rPr lang="fr-FR" smtClean="0"/>
              <a:t>27/06/2016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F2C6-2E92-42A3-9E9D-EF35B809A844}" type="datetime1">
              <a:rPr lang="fr-FR" smtClean="0"/>
              <a:t>27/06/2016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9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11B8-1D94-484B-8DA1-A7D44DAB6205}" type="datetime1">
              <a:rPr lang="fr-FR" smtClean="0"/>
              <a:t>27/06/2016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6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20CD-4732-4272-A967-7A980AC7B4C2}" type="datetime1">
              <a:rPr lang="fr-FR" smtClean="0"/>
              <a:t>27/06/2016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17B6-2C08-4FC4-A820-6E2F34742D17}" type="datetime1">
              <a:rPr lang="fr-FR" smtClean="0"/>
              <a:t>27/06/2016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8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F9DD-37A7-4B93-81D5-22D422D626CB}" type="datetime1">
              <a:rPr lang="fr-FR" smtClean="0"/>
              <a:t>27/06/2016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5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7892-0AC2-427F-8344-9DC41C03A42E}" type="datetime1">
              <a:rPr lang="fr-FR" smtClean="0"/>
              <a:t>27/06/2016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0310-F417-4F37-9968-4210C30D2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9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rederic.blin@bnu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istral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chercheisidore.fr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91646"/>
            <a:ext cx="9144000" cy="2644551"/>
          </a:xfrm>
        </p:spPr>
        <p:txBody>
          <a:bodyPr anchor="ctr">
            <a:normAutofit/>
          </a:bodyPr>
          <a:lstStyle/>
          <a:p>
            <a:r>
              <a:rPr lang="fr-FR" dirty="0" err="1" smtClean="0">
                <a:solidFill>
                  <a:srgbClr val="EF6705"/>
                </a:solidFill>
              </a:rPr>
              <a:t>Numistral</a:t>
            </a:r>
            <a:r>
              <a:rPr lang="fr-FR" dirty="0" smtClean="0">
                <a:solidFill>
                  <a:srgbClr val="EF6705"/>
                </a:solidFill>
              </a:rPr>
              <a:t>: </a:t>
            </a:r>
            <a:br>
              <a:rPr lang="fr-FR" dirty="0" smtClean="0">
                <a:solidFill>
                  <a:srgbClr val="EF6705"/>
                </a:solidFill>
              </a:rPr>
            </a:br>
            <a:r>
              <a:rPr lang="fr-FR" sz="4800" dirty="0" smtClean="0">
                <a:solidFill>
                  <a:srgbClr val="EF6705"/>
                </a:solidFill>
              </a:rPr>
              <a:t>an Infrastructure for the </a:t>
            </a:r>
            <a:r>
              <a:rPr lang="fr-FR" sz="4800" dirty="0" err="1" smtClean="0">
                <a:solidFill>
                  <a:srgbClr val="EF6705"/>
                </a:solidFill>
              </a:rPr>
              <a:t>Discoverability</a:t>
            </a:r>
            <a:r>
              <a:rPr lang="fr-FR" sz="4800" dirty="0" smtClean="0">
                <a:solidFill>
                  <a:srgbClr val="EF6705"/>
                </a:solidFill>
              </a:rPr>
              <a:t> of Digital Collections 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833256"/>
            <a:ext cx="9144000" cy="786681"/>
          </a:xfrm>
        </p:spPr>
        <p:txBody>
          <a:bodyPr>
            <a:normAutofit lnSpcReduction="10000"/>
          </a:bodyPr>
          <a:lstStyle/>
          <a:p>
            <a:r>
              <a:rPr lang="fr-FR" sz="1800" dirty="0" smtClean="0">
                <a:solidFill>
                  <a:srgbClr val="0070C0"/>
                </a:solidFill>
              </a:rPr>
              <a:t>Frédéric Blin</a:t>
            </a:r>
          </a:p>
          <a:p>
            <a:pPr>
              <a:spcBef>
                <a:spcPts val="0"/>
              </a:spcBef>
            </a:pPr>
            <a:r>
              <a:rPr lang="fr-FR" sz="1800" dirty="0" err="1" smtClean="0">
                <a:solidFill>
                  <a:srgbClr val="0070C0"/>
                </a:solidFill>
              </a:rPr>
              <a:t>Director</a:t>
            </a:r>
            <a:r>
              <a:rPr lang="fr-FR" sz="1800" dirty="0" smtClean="0">
                <a:solidFill>
                  <a:srgbClr val="0070C0"/>
                </a:solidFill>
              </a:rPr>
              <a:t> for </a:t>
            </a:r>
            <a:r>
              <a:rPr lang="fr-FR" sz="1800" dirty="0" err="1">
                <a:solidFill>
                  <a:srgbClr val="0070C0"/>
                </a:solidFill>
              </a:rPr>
              <a:t>H</a:t>
            </a:r>
            <a:r>
              <a:rPr lang="fr-FR" sz="1800" dirty="0" err="1" smtClean="0">
                <a:solidFill>
                  <a:srgbClr val="0070C0"/>
                </a:solidFill>
              </a:rPr>
              <a:t>eritage</a:t>
            </a:r>
            <a:r>
              <a:rPr lang="fr-FR" sz="1800" dirty="0" smtClean="0">
                <a:solidFill>
                  <a:srgbClr val="0070C0"/>
                </a:solidFill>
              </a:rPr>
              <a:t> Collections, </a:t>
            </a:r>
            <a:r>
              <a:rPr lang="fr-FR" sz="1800" dirty="0" err="1" smtClean="0">
                <a:solidFill>
                  <a:srgbClr val="0070C0"/>
                </a:solidFill>
              </a:rPr>
              <a:t>Preservation</a:t>
            </a:r>
            <a:r>
              <a:rPr lang="fr-FR" sz="1800" dirty="0" smtClean="0">
                <a:solidFill>
                  <a:srgbClr val="0070C0"/>
                </a:solidFill>
              </a:rPr>
              <a:t> and </a:t>
            </a:r>
            <a:r>
              <a:rPr lang="fr-FR" sz="1800" dirty="0" err="1" smtClean="0">
                <a:solidFill>
                  <a:srgbClr val="0070C0"/>
                </a:solidFill>
              </a:rPr>
              <a:t>Digitisation</a:t>
            </a:r>
            <a:endParaRPr lang="fr-FR" sz="18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fr-FR" sz="1800" dirty="0" smtClean="0">
                <a:solidFill>
                  <a:srgbClr val="0070C0"/>
                </a:solidFill>
              </a:rPr>
              <a:t>National and </a:t>
            </a:r>
            <a:r>
              <a:rPr lang="fr-FR" sz="1800" dirty="0" err="1" smtClean="0">
                <a:solidFill>
                  <a:srgbClr val="0070C0"/>
                </a:solidFill>
              </a:rPr>
              <a:t>University</a:t>
            </a:r>
            <a:r>
              <a:rPr lang="fr-FR" sz="1800" dirty="0" smtClean="0">
                <a:solidFill>
                  <a:srgbClr val="0070C0"/>
                </a:solidFill>
              </a:rPr>
              <a:t> Library (BNU) Strasbourg (France)</a:t>
            </a:r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19634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3156856"/>
            <a:ext cx="9829800" cy="2590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900" dirty="0" smtClean="0">
                <a:solidFill>
                  <a:srgbClr val="EF6705"/>
                </a:solidFill>
              </a:rPr>
              <a:t>I thank you for your attention</a:t>
            </a:r>
          </a:p>
          <a:p>
            <a:pPr marL="0" indent="0" algn="ctr">
              <a:buNone/>
            </a:pPr>
            <a:endParaRPr lang="en-GB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EF6705"/>
                </a:solidFill>
              </a:rPr>
              <a:t>Questions?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hlinkClick r:id="rId3"/>
              </a:rPr>
              <a:t>frederic.blin@bnu.fr</a:t>
            </a:r>
            <a:endParaRPr lang="en-GB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@BFL50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1880732" y="5884037"/>
            <a:ext cx="1656000" cy="8374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8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EF6705"/>
                </a:solidFill>
              </a:rPr>
              <a:t>The BNU and </a:t>
            </a:r>
            <a:r>
              <a:rPr lang="fr-FR" dirty="0" err="1" smtClean="0">
                <a:solidFill>
                  <a:srgbClr val="EF6705"/>
                </a:solidFill>
              </a:rPr>
              <a:t>Numistral</a:t>
            </a:r>
            <a:r>
              <a:rPr lang="fr-FR" dirty="0" smtClean="0">
                <a:solidFill>
                  <a:srgbClr val="EF6705"/>
                </a:solidFill>
              </a:rPr>
              <a:t> in short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40325"/>
            <a:ext cx="9829800" cy="46437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BNU: </a:t>
            </a:r>
            <a:r>
              <a:rPr lang="en-GB" dirty="0" smtClean="0">
                <a:solidFill>
                  <a:srgbClr val="0070C0"/>
                </a:solidFill>
              </a:rPr>
              <a:t>main </a:t>
            </a:r>
            <a:r>
              <a:rPr lang="en-GB" dirty="0" smtClean="0">
                <a:solidFill>
                  <a:srgbClr val="0070C0"/>
                </a:solidFill>
              </a:rPr>
              <a:t>French academic library (4M items, 1/3 “heritage”)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Partner of the Alsatian academic cooperation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National role (Programme BSN: Scientific Digital Library) and ambitions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1880732" y="5884037"/>
            <a:ext cx="1656000" cy="8374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2</a:t>
            </a:fld>
            <a:endParaRPr lang="fr-FR"/>
          </a:p>
        </p:txBody>
      </p:sp>
      <p:pic>
        <p:nvPicPr>
          <p:cNvPr id="8" name="Picture 2" descr="https://scontent.xx.fbcdn.net/v/t1.0-9/34187_138573929491213_3927498_n.jpg?oh=0c2c9db35007c574cf6f469e240df22d&amp;oe=580B72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59" y="3369103"/>
            <a:ext cx="3530833" cy="23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3" y="3080318"/>
            <a:ext cx="4713514" cy="30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EF6705"/>
                </a:solidFill>
              </a:rPr>
              <a:t>The BNU and </a:t>
            </a:r>
            <a:r>
              <a:rPr lang="fr-FR" dirty="0" err="1" smtClean="0">
                <a:solidFill>
                  <a:srgbClr val="EF6705"/>
                </a:solidFill>
              </a:rPr>
              <a:t>Numistral</a:t>
            </a:r>
            <a:r>
              <a:rPr lang="fr-FR" dirty="0" smtClean="0">
                <a:solidFill>
                  <a:srgbClr val="EF6705"/>
                </a:solidFill>
              </a:rPr>
              <a:t> in short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40325"/>
            <a:ext cx="9829800" cy="46437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BNU: main French academic library (4M items, 1/3 “heritage”)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Partner of the Alsatian academic cooperation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National role (Programme BSN: Scientific Digital Library) and ambitions</a:t>
            </a:r>
          </a:p>
          <a:p>
            <a:r>
              <a:rPr lang="en-GB" dirty="0" err="1" smtClean="0">
                <a:solidFill>
                  <a:srgbClr val="0070C0"/>
                </a:solidFill>
              </a:rPr>
              <a:t>Numistral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dirty="0" smtClean="0">
                <a:solidFill>
                  <a:srgbClr val="0070C0"/>
                </a:solidFill>
                <a:hlinkClick r:id="rId3"/>
              </a:rPr>
              <a:t>www.numistral.fr</a:t>
            </a:r>
            <a:r>
              <a:rPr lang="en-GB" dirty="0" smtClean="0">
                <a:solidFill>
                  <a:srgbClr val="0070C0"/>
                </a:solidFill>
              </a:rPr>
              <a:t>): Digital library of the BNU, and of its partners (1M pages, increasing)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Built with the </a:t>
            </a:r>
            <a:r>
              <a:rPr lang="en-GB" dirty="0" err="1" smtClean="0">
                <a:solidFill>
                  <a:srgbClr val="0070C0"/>
                </a:solidFill>
              </a:rPr>
              <a:t>BnF</a:t>
            </a:r>
            <a:r>
              <a:rPr lang="en-GB" dirty="0" smtClean="0">
                <a:solidFill>
                  <a:srgbClr val="0070C0"/>
                </a:solidFill>
              </a:rPr>
              <a:t> on “</a:t>
            </a:r>
            <a:r>
              <a:rPr lang="en-GB" dirty="0" err="1" smtClean="0">
                <a:solidFill>
                  <a:srgbClr val="0070C0"/>
                </a:solidFill>
              </a:rPr>
              <a:t>Gallica</a:t>
            </a:r>
            <a:r>
              <a:rPr lang="en-GB" dirty="0" smtClean="0">
                <a:solidFill>
                  <a:srgbClr val="0070C0"/>
                </a:solidFill>
              </a:rPr>
              <a:t> White Label” technologies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Visibility on </a:t>
            </a:r>
            <a:r>
              <a:rPr lang="en-GB" dirty="0" err="1" smtClean="0">
                <a:solidFill>
                  <a:srgbClr val="0070C0"/>
                </a:solidFill>
              </a:rPr>
              <a:t>Gallica</a:t>
            </a:r>
            <a:r>
              <a:rPr lang="en-GB" dirty="0" smtClean="0">
                <a:solidFill>
                  <a:srgbClr val="0070C0"/>
                </a:solidFill>
              </a:rPr>
              <a:t>, TEL, </a:t>
            </a:r>
            <a:r>
              <a:rPr lang="en-GB" dirty="0" err="1" smtClean="0">
                <a:solidFill>
                  <a:srgbClr val="0070C0"/>
                </a:solidFill>
              </a:rPr>
              <a:t>Europeana</a:t>
            </a: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1880732" y="5884037"/>
            <a:ext cx="1656000" cy="8374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EF6705"/>
                </a:solidFill>
              </a:rPr>
              <a:t>Numistral</a:t>
            </a:r>
            <a:r>
              <a:rPr lang="fr-FR" dirty="0" smtClean="0">
                <a:solidFill>
                  <a:srgbClr val="EF6705"/>
                </a:solidFill>
              </a:rPr>
              <a:t>: a </a:t>
            </a:r>
            <a:r>
              <a:rPr lang="fr-FR" dirty="0" err="1" smtClean="0">
                <a:solidFill>
                  <a:srgbClr val="EF6705"/>
                </a:solidFill>
              </a:rPr>
              <a:t>scientific</a:t>
            </a:r>
            <a:r>
              <a:rPr lang="fr-FR" dirty="0" smtClean="0">
                <a:solidFill>
                  <a:srgbClr val="EF6705"/>
                </a:solidFill>
              </a:rPr>
              <a:t> ambition</a:t>
            </a:r>
            <a:endParaRPr lang="fr-FR" dirty="0">
              <a:solidFill>
                <a:srgbClr val="EF6705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1880732" y="5884037"/>
            <a:ext cx="1656000" cy="8374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4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14836" t="14633" r="21049" b="4368"/>
          <a:stretch/>
        </p:blipFill>
        <p:spPr>
          <a:xfrm>
            <a:off x="248171" y="1240325"/>
            <a:ext cx="5324872" cy="4150002"/>
          </a:xfrm>
          <a:prstGeom prst="rect">
            <a:avLst/>
          </a:prstGeom>
        </p:spPr>
      </p:pic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5808617" y="1240325"/>
            <a:ext cx="5545182" cy="4643712"/>
          </a:xfrm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 tool for Digital Humanities: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Choice of a second DL solution: </a:t>
            </a:r>
            <a:r>
              <a:rPr lang="en-GB" dirty="0" err="1" smtClean="0">
                <a:solidFill>
                  <a:srgbClr val="0070C0"/>
                </a:solidFill>
              </a:rPr>
              <a:t>Islandora</a:t>
            </a:r>
            <a:endParaRPr lang="en-GB" dirty="0" smtClean="0">
              <a:solidFill>
                <a:srgbClr val="0070C0"/>
              </a:solidFill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Collaboration with academics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 Research Infrastructure: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Within a national policy for RI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A leading role among academic libraries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R &amp; D for innovation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>
                <a:solidFill>
                  <a:srgbClr val="EF6705"/>
                </a:solidFill>
              </a:rPr>
              <a:t>Research</a:t>
            </a:r>
            <a:r>
              <a:rPr lang="fr-FR" dirty="0" smtClean="0">
                <a:solidFill>
                  <a:srgbClr val="EF6705"/>
                </a:solidFill>
              </a:rPr>
              <a:t> Infrastructures &amp; French </a:t>
            </a:r>
            <a:r>
              <a:rPr lang="fr-FR" dirty="0" err="1" smtClean="0">
                <a:solidFill>
                  <a:srgbClr val="EF6705"/>
                </a:solidFill>
              </a:rPr>
              <a:t>Libraries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40325"/>
            <a:ext cx="9829800" cy="4643712"/>
          </a:xfrm>
        </p:spPr>
        <p:txBody>
          <a:bodyPr/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5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18844" t="11750" r="19854" b="39292"/>
          <a:stretch/>
        </p:blipFill>
        <p:spPr>
          <a:xfrm>
            <a:off x="356400" y="1240325"/>
            <a:ext cx="4428000" cy="220996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269875" y="4431249"/>
            <a:ext cx="1656000" cy="8374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EF6705"/>
                </a:solidFill>
              </a:rPr>
              <a:t>Research</a:t>
            </a:r>
            <a:r>
              <a:rPr lang="fr-FR" dirty="0" smtClean="0">
                <a:solidFill>
                  <a:srgbClr val="EF6705"/>
                </a:solidFill>
              </a:rPr>
              <a:t> Infrastructures &amp; French </a:t>
            </a:r>
            <a:r>
              <a:rPr lang="fr-FR" dirty="0" err="1" smtClean="0">
                <a:solidFill>
                  <a:srgbClr val="EF6705"/>
                </a:solidFill>
              </a:rPr>
              <a:t>Libraries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40325"/>
            <a:ext cx="9829800" cy="4643712"/>
          </a:xfrm>
        </p:spPr>
        <p:txBody>
          <a:bodyPr/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6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18844" t="11750" r="19854" b="39292"/>
          <a:stretch/>
        </p:blipFill>
        <p:spPr>
          <a:xfrm>
            <a:off x="356400" y="1240325"/>
            <a:ext cx="4428000" cy="22099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10344" t="17868" r="12491" b="15537"/>
          <a:stretch/>
        </p:blipFill>
        <p:spPr>
          <a:xfrm>
            <a:off x="5952000" y="1240325"/>
            <a:ext cx="6173972" cy="3330166"/>
          </a:xfrm>
          <a:prstGeom prst="rect">
            <a:avLst/>
          </a:prstGeom>
        </p:spPr>
      </p:pic>
      <p:sp>
        <p:nvSpPr>
          <p:cNvPr id="12" name="Double flèche horizontale 11"/>
          <p:cNvSpPr/>
          <p:nvPr/>
        </p:nvSpPr>
        <p:spPr>
          <a:xfrm>
            <a:off x="4909457" y="2286000"/>
            <a:ext cx="914400" cy="2503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269875" y="4431249"/>
            <a:ext cx="1656000" cy="83743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EF6705"/>
                </a:solidFill>
              </a:rPr>
              <a:t>Research</a:t>
            </a:r>
            <a:r>
              <a:rPr lang="fr-FR" dirty="0" smtClean="0">
                <a:solidFill>
                  <a:srgbClr val="EF6705"/>
                </a:solidFill>
              </a:rPr>
              <a:t> Infrastructures &amp; French </a:t>
            </a:r>
            <a:r>
              <a:rPr lang="fr-FR" dirty="0" err="1" smtClean="0">
                <a:solidFill>
                  <a:srgbClr val="EF6705"/>
                </a:solidFill>
              </a:rPr>
              <a:t>Libraries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240325"/>
            <a:ext cx="9829800" cy="4643712"/>
          </a:xfrm>
        </p:spPr>
        <p:txBody>
          <a:bodyPr/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269875" y="4431249"/>
            <a:ext cx="1656000" cy="8374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7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18844" t="11750" r="19854" b="39292"/>
          <a:stretch/>
        </p:blipFill>
        <p:spPr>
          <a:xfrm>
            <a:off x="356400" y="1240325"/>
            <a:ext cx="4428000" cy="22099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10344" t="17868" r="12491" b="15537"/>
          <a:stretch/>
        </p:blipFill>
        <p:spPr>
          <a:xfrm>
            <a:off x="5952000" y="1240325"/>
            <a:ext cx="6173972" cy="3330166"/>
          </a:xfrm>
          <a:prstGeom prst="rect">
            <a:avLst/>
          </a:prstGeom>
        </p:spPr>
      </p:pic>
      <p:sp>
        <p:nvSpPr>
          <p:cNvPr id="12" name="Double flèche horizontale 11"/>
          <p:cNvSpPr/>
          <p:nvPr/>
        </p:nvSpPr>
        <p:spPr>
          <a:xfrm>
            <a:off x="4909457" y="2286000"/>
            <a:ext cx="914400" cy="2503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irage 15"/>
          <p:cNvSpPr/>
          <p:nvPr/>
        </p:nvSpPr>
        <p:spPr>
          <a:xfrm rot="10800000">
            <a:off x="7641230" y="4610476"/>
            <a:ext cx="1938739" cy="658210"/>
          </a:xfrm>
          <a:prstGeom prst="bentArrow">
            <a:avLst>
              <a:gd name="adj1" fmla="val 25000"/>
              <a:gd name="adj2" fmla="val 2132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t="12115" r="3263" b="4015"/>
          <a:stretch/>
        </p:blipFill>
        <p:spPr>
          <a:xfrm>
            <a:off x="2054018" y="3582046"/>
            <a:ext cx="5153487" cy="279247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EF6705"/>
                </a:solidFill>
              </a:rPr>
              <a:t>Numistral</a:t>
            </a:r>
            <a:r>
              <a:rPr lang="fr-FR" dirty="0" smtClean="0">
                <a:solidFill>
                  <a:srgbClr val="EF6705"/>
                </a:solidFill>
              </a:rPr>
              <a:t> as a </a:t>
            </a:r>
            <a:r>
              <a:rPr lang="fr-FR" dirty="0" err="1" smtClean="0">
                <a:solidFill>
                  <a:srgbClr val="EF6705"/>
                </a:solidFill>
              </a:rPr>
              <a:t>Research</a:t>
            </a:r>
            <a:r>
              <a:rPr lang="fr-FR" dirty="0" smtClean="0">
                <a:solidFill>
                  <a:srgbClr val="EF6705"/>
                </a:solidFill>
              </a:rPr>
              <a:t> Infrastructure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7006" y="4492285"/>
            <a:ext cx="6740755" cy="15027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Opportunity for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smtClean="0">
                <a:solidFill>
                  <a:srgbClr val="0070C0"/>
                </a:solidFill>
              </a:rPr>
              <a:t>R &amp; D partnership for: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Implementing technological developments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Creating new corpuses for research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Improving the discoverability of digital collections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Fostering innovative reuse of digital collections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8</a:t>
            </a:fld>
            <a:endParaRPr lang="fr-FR"/>
          </a:p>
        </p:txBody>
      </p:sp>
      <p:sp>
        <p:nvSpPr>
          <p:cNvPr id="12" name="Double flèche horizontale 11"/>
          <p:cNvSpPr/>
          <p:nvPr/>
        </p:nvSpPr>
        <p:spPr>
          <a:xfrm>
            <a:off x="5486397" y="2591535"/>
            <a:ext cx="1621971" cy="3275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t="12115" r="3263" b="4015"/>
          <a:stretch/>
        </p:blipFill>
        <p:spPr>
          <a:xfrm>
            <a:off x="131988" y="1384062"/>
            <a:ext cx="5153487" cy="27924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1880732" y="5884037"/>
            <a:ext cx="1656000" cy="8374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14836" t="14633" r="21049" b="4368"/>
          <a:stretch/>
        </p:blipFill>
        <p:spPr>
          <a:xfrm>
            <a:off x="7309294" y="1108295"/>
            <a:ext cx="4226536" cy="329400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>
            <a:noAutofit/>
          </a:bodyPr>
          <a:lstStyle/>
          <a:p>
            <a:r>
              <a:rPr lang="fr-FR" dirty="0" err="1" smtClean="0">
                <a:solidFill>
                  <a:srgbClr val="EF6705"/>
                </a:solidFill>
              </a:rPr>
              <a:t>Numistral</a:t>
            </a:r>
            <a:r>
              <a:rPr lang="fr-FR" dirty="0" smtClean="0">
                <a:solidFill>
                  <a:srgbClr val="EF6705"/>
                </a:solidFill>
              </a:rPr>
              <a:t> as a Central Hub for </a:t>
            </a:r>
            <a:r>
              <a:rPr lang="fr-FR" dirty="0" err="1" smtClean="0">
                <a:solidFill>
                  <a:srgbClr val="EF6705"/>
                </a:solidFill>
              </a:rPr>
              <a:t>Alsatian</a:t>
            </a:r>
            <a:r>
              <a:rPr lang="fr-FR" dirty="0" smtClean="0">
                <a:solidFill>
                  <a:srgbClr val="EF6705"/>
                </a:solidFill>
              </a:rPr>
              <a:t> Digital Collections</a:t>
            </a:r>
            <a:endParaRPr lang="fr-FR" dirty="0">
              <a:solidFill>
                <a:srgbClr val="EF670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71212" y="810033"/>
            <a:ext cx="9829800" cy="4643712"/>
          </a:xfrm>
        </p:spPr>
        <p:txBody>
          <a:bodyPr/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5428563"/>
            <a:ext cx="1254125" cy="1292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1880732" y="5884037"/>
            <a:ext cx="1656000" cy="83743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0310-F417-4F37-9968-4210C30D2678}" type="slidenum">
              <a:rPr lang="fr-FR" smtClean="0"/>
              <a:t>9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14836" t="14633" r="21049" b="4368"/>
          <a:stretch/>
        </p:blipFill>
        <p:spPr>
          <a:xfrm>
            <a:off x="518578" y="1318998"/>
            <a:ext cx="4198470" cy="327212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23547" y="5884037"/>
            <a:ext cx="2046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hlinkClick r:id="rId6"/>
              </a:rPr>
              <a:t>http://www.rechercheisidore.fr/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pic>
        <p:nvPicPr>
          <p:cNvPr id="2054" name="Picture 6" descr="persee.f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4173504"/>
            <a:ext cx="1720267" cy="17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/>
          <a:srcRect l="2" t="11752" r="22950" b="14453"/>
          <a:stretch/>
        </p:blipFill>
        <p:spPr>
          <a:xfrm>
            <a:off x="5976257" y="1305386"/>
            <a:ext cx="3744000" cy="2241008"/>
          </a:xfrm>
          <a:prstGeom prst="rect">
            <a:avLst/>
          </a:prstGeom>
        </p:spPr>
      </p:pic>
      <p:sp>
        <p:nvSpPr>
          <p:cNvPr id="18" name="Flèche vers le haut 17"/>
          <p:cNvSpPr/>
          <p:nvPr/>
        </p:nvSpPr>
        <p:spPr>
          <a:xfrm>
            <a:off x="838200" y="4791243"/>
            <a:ext cx="195943" cy="500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/>
          <p:cNvSpPr/>
          <p:nvPr/>
        </p:nvSpPr>
        <p:spPr>
          <a:xfrm>
            <a:off x="2708732" y="4791243"/>
            <a:ext cx="241297" cy="1092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6" name="Picture 8" descr="Alsatica | Portail des Savoirs en Alsace (retour accueil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25" y="5354989"/>
            <a:ext cx="1525026" cy="5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èche vers le haut 22"/>
          <p:cNvSpPr/>
          <p:nvPr/>
        </p:nvSpPr>
        <p:spPr>
          <a:xfrm>
            <a:off x="4521105" y="4791243"/>
            <a:ext cx="195943" cy="500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33" y="4173504"/>
            <a:ext cx="1720268" cy="1720268"/>
          </a:xfrm>
          <a:prstGeom prst="rect">
            <a:avLst/>
          </a:prstGeom>
        </p:spPr>
      </p:pic>
      <p:pic>
        <p:nvPicPr>
          <p:cNvPr id="2060" name="Picture 12" descr="European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17" y="2706707"/>
            <a:ext cx="1776007" cy="17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96" y="1486086"/>
            <a:ext cx="1466850" cy="766763"/>
          </a:xfrm>
          <a:prstGeom prst="rect">
            <a:avLst/>
          </a:prstGeom>
          <a:noFill/>
          <a:effectLst>
            <a:glow rad="127000">
              <a:schemeClr val="accent5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colade ouvrante 23"/>
          <p:cNvSpPr/>
          <p:nvPr/>
        </p:nvSpPr>
        <p:spPr>
          <a:xfrm>
            <a:off x="5022841" y="1305386"/>
            <a:ext cx="868449" cy="4578651"/>
          </a:xfrm>
          <a:prstGeom prst="leftBrace">
            <a:avLst>
              <a:gd name="adj1" fmla="val 8333"/>
              <a:gd name="adj2" fmla="val 5047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17" y="4936572"/>
            <a:ext cx="1771147" cy="8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401462" y="6396335"/>
            <a:ext cx="607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F. Blin, LIBER Forum for Digital Cultural </a:t>
            </a:r>
            <a:r>
              <a:rPr lang="fr-FR" sz="1200" dirty="0" err="1" smtClean="0">
                <a:solidFill>
                  <a:srgbClr val="0070C0"/>
                </a:solidFill>
              </a:rPr>
              <a:t>Heritage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LIBER </a:t>
            </a:r>
            <a:r>
              <a:rPr lang="fr-FR" sz="1200" dirty="0" err="1" smtClean="0">
                <a:solidFill>
                  <a:srgbClr val="0070C0"/>
                </a:solidFill>
              </a:rPr>
              <a:t>Conference</a:t>
            </a:r>
            <a:r>
              <a:rPr lang="fr-FR" sz="1200" dirty="0" smtClean="0">
                <a:solidFill>
                  <a:srgbClr val="0070C0"/>
                </a:solidFill>
              </a:rPr>
              <a:t> 2016, Helsinki, 29.06.2016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442</Words>
  <Application>Microsoft Office PowerPoint</Application>
  <PresentationFormat>Grand écran</PresentationFormat>
  <Paragraphs>79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Numistral:  an Infrastructure for the Discoverability of Digital Collections </vt:lpstr>
      <vt:lpstr>The BNU and Numistral in short</vt:lpstr>
      <vt:lpstr>The BNU and Numistral in short</vt:lpstr>
      <vt:lpstr>Numistral: a scientific ambition</vt:lpstr>
      <vt:lpstr>Research Infrastructures &amp; French Libraries</vt:lpstr>
      <vt:lpstr>Research Infrastructures &amp; French Libraries</vt:lpstr>
      <vt:lpstr>Research Infrastructures &amp; French Libraries</vt:lpstr>
      <vt:lpstr>Numistral as a Research Infrastructure</vt:lpstr>
      <vt:lpstr>Numistral as a Central Hub for Alsatian Digital Collections</vt:lpstr>
      <vt:lpstr>Présentation PowerPoint</vt:lpstr>
    </vt:vector>
  </TitlesOfParts>
  <Company>BNU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Blin</dc:creator>
  <cp:lastModifiedBy>Frederic Blin</cp:lastModifiedBy>
  <cp:revision>20</cp:revision>
  <dcterms:created xsi:type="dcterms:W3CDTF">2016-06-22T06:32:50Z</dcterms:created>
  <dcterms:modified xsi:type="dcterms:W3CDTF">2016-06-27T10:34:33Z</dcterms:modified>
</cp:coreProperties>
</file>