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8" r:id="rId3"/>
    <p:sldId id="275" r:id="rId4"/>
    <p:sldId id="276" r:id="rId5"/>
    <p:sldId id="277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5" autoAdjust="0"/>
    <p:restoredTop sz="94737" autoAdjust="0"/>
  </p:normalViewPr>
  <p:slideViewPr>
    <p:cSldViewPr snapToGrid="0">
      <p:cViewPr>
        <p:scale>
          <a:sx n="60" d="100"/>
          <a:sy n="60" d="100"/>
        </p:scale>
        <p:origin x="-106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00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8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9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8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7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09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11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73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33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0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jhradskyklaster.cz/klasterni-a-historie-sbirky/knihovn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bliotheca.hu/index_e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16141" r="7938" b="31228"/>
          <a:stretch/>
        </p:blipFill>
        <p:spPr>
          <a:xfrm rot="16200000" flipH="1">
            <a:off x="-1711652" y="-6420125"/>
            <a:ext cx="7876707" cy="4365171"/>
          </a:xfrm>
          <a:prstGeom prst="rect">
            <a:avLst/>
          </a:prstGeom>
          <a:ln>
            <a:noFill/>
          </a:ln>
          <a:effectLst>
            <a:reflection stA="49000" dist="50800" dir="5400000" sy="-100000" algn="bl" rotWithShape="0"/>
            <a:softEdge rad="3937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57" t="34903" r="37739" b="32348"/>
          <a:stretch/>
        </p:blipFill>
        <p:spPr>
          <a:xfrm rot="10800000">
            <a:off x="8135536" y="-7631747"/>
            <a:ext cx="3970739" cy="7314513"/>
          </a:xfrm>
          <a:prstGeom prst="rect">
            <a:avLst/>
          </a:prstGeom>
          <a:ln>
            <a:noFill/>
          </a:ln>
          <a:effectLst>
            <a:reflection stA="49000" dist="50800" dir="5400000" sy="-100000" algn="bl" rotWithShape="0"/>
            <a:softEdge rad="4572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6" t="23099" r="17201" b="25673"/>
          <a:stretch/>
        </p:blipFill>
        <p:spPr>
          <a:xfrm rot="5400000">
            <a:off x="2287916" y="-6374404"/>
            <a:ext cx="7972959" cy="4217581"/>
          </a:xfrm>
          <a:prstGeom prst="rect">
            <a:avLst/>
          </a:prstGeom>
          <a:ln>
            <a:noFill/>
          </a:ln>
          <a:effectLst>
            <a:reflection stA="49000" dist="50800" dir="5400000" sy="-100000" algn="bl" rotWithShape="0"/>
            <a:softEdge rad="4826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114" y="882870"/>
            <a:ext cx="12147885" cy="3499945"/>
          </a:xfrm>
        </p:spPr>
        <p:txBody>
          <a:bodyPr>
            <a:normAutofit/>
          </a:bodyPr>
          <a:lstStyle/>
          <a:p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Treasures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</a:t>
            </a:r>
            <a:b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</a:b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in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</a:t>
            </a: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private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and </a:t>
            </a: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ecclesiastical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</a:t>
            </a: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collections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/>
            </a:r>
            <a:b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</a:b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in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</a:t>
            </a:r>
            <a:r>
              <a:rPr lang="hu-HU" sz="5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Central-Eastern</a:t>
            </a:r>
            <a:r>
              <a:rPr lang="hu-HU" sz="5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ivaldi" panose="03020602050506090804" pitchFamily="66" charset="0"/>
              </a:rPr>
              <a:t> Europe</a:t>
            </a:r>
            <a:endParaRPr lang="hu-HU" sz="5000" b="1" u="sng" dirty="0">
              <a:solidFill>
                <a:schemeClr val="tx1">
                  <a:lumMod val="95000"/>
                  <a:lumOff val="5000"/>
                </a:schemeClr>
              </a:solidFill>
              <a:latin typeface="Vivaldi" panose="030206020505060908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V="1">
            <a:off x="1257300" y="7581900"/>
            <a:ext cx="9182100" cy="800100"/>
          </a:xfrm>
        </p:spPr>
        <p:txBody>
          <a:bodyPr>
            <a:normAutofit/>
          </a:bodyPr>
          <a:lstStyle/>
          <a:p>
            <a:endParaRPr lang="hu-HU" dirty="0">
              <a:latin typeface="Bahnschrift Condensed" panose="020B0502040204020203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88" t="12926" r="14011" b="30603"/>
          <a:stretch/>
        </p:blipFill>
        <p:spPr>
          <a:xfrm rot="5400000">
            <a:off x="9601658" y="4124944"/>
            <a:ext cx="3066134" cy="13906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83719" y="5013429"/>
            <a:ext cx="51553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Vivaldi" pitchFamily="66" charset="0"/>
              </a:rPr>
              <a:t>Krisztina Rábai </a:t>
            </a:r>
          </a:p>
          <a:p>
            <a:r>
              <a:rPr lang="hu-HU" sz="2500" dirty="0" smtClean="0">
                <a:latin typeface="Vivaldi" pitchFamily="66" charset="0"/>
              </a:rPr>
              <a:t>CERL intern 2017/18</a:t>
            </a:r>
          </a:p>
          <a:p>
            <a:r>
              <a:rPr lang="hu-HU" sz="2500" dirty="0" smtClean="0">
                <a:latin typeface="Vivaldi" pitchFamily="66" charset="0"/>
              </a:rPr>
              <a:t>National </a:t>
            </a:r>
            <a:r>
              <a:rPr lang="hu-HU" sz="2500" dirty="0" err="1" smtClean="0">
                <a:latin typeface="Vivaldi" pitchFamily="66" charset="0"/>
              </a:rPr>
              <a:t>Library</a:t>
            </a:r>
            <a:r>
              <a:rPr lang="hu-HU" sz="2500" dirty="0" smtClean="0">
                <a:latin typeface="Vivaldi" pitchFamily="66" charset="0"/>
              </a:rPr>
              <a:t> of Scotland, Edinburgh</a:t>
            </a:r>
            <a:endParaRPr lang="hu-HU" sz="2500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incs elérhető leírás."/>
          <p:cNvPicPr>
            <a:picLocks noChangeAspect="1" noChangeArrowheads="1"/>
          </p:cNvPicPr>
          <p:nvPr/>
        </p:nvPicPr>
        <p:blipFill>
          <a:blip r:embed="rId2"/>
          <a:srcRect t="19523" r="27576" b="28538"/>
          <a:stretch>
            <a:fillRect/>
          </a:stretch>
        </p:blipFill>
        <p:spPr bwMode="auto">
          <a:xfrm>
            <a:off x="-1515570" y="-740980"/>
            <a:ext cx="14127984" cy="759898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11918730" cy="1211580"/>
          </a:xfrm>
        </p:spPr>
        <p:txBody>
          <a:bodyPr>
            <a:normAutofit/>
          </a:bodyPr>
          <a:lstStyle/>
          <a:p>
            <a:pPr algn="ctr"/>
            <a:endParaRPr lang="hu-HU" b="1" u="sng" dirty="0">
              <a:latin typeface="Harrington" panose="04040505050A02020702" pitchFamily="8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1581" y="1707945"/>
            <a:ext cx="8605482" cy="495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76250" y="747423"/>
            <a:ext cx="11487150" cy="67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u="sng" dirty="0" smtClean="0">
                <a:solidFill>
                  <a:schemeClr val="tx1"/>
                </a:solidFill>
                <a:latin typeface="Harrington" panose="04040505050A02020702" pitchFamily="82" charset="0"/>
              </a:rPr>
              <a:t>NLS, RARE BOOKS, MAPS &amp; MUSIC COLLECTION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01581" y="2698545"/>
            <a:ext cx="2979819" cy="495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01581" y="3708195"/>
            <a:ext cx="4789569" cy="495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601581" y="4755945"/>
            <a:ext cx="4541919" cy="495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601581" y="5743929"/>
            <a:ext cx="6408819" cy="495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559" y="1734207"/>
            <a:ext cx="10424291" cy="522285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hu-HU" dirty="0" smtClean="0">
                <a:latin typeface="Harrington" panose="04040505050A02020702" pitchFamily="82" charset="0"/>
              </a:rPr>
              <a:t> </a:t>
            </a:r>
            <a:r>
              <a:rPr lang="hu-HU" dirty="0" err="1" smtClean="0">
                <a:latin typeface="Harrington" panose="04040505050A02020702" pitchFamily="82" charset="0"/>
              </a:rPr>
              <a:t>Supervisors</a:t>
            </a:r>
            <a:r>
              <a:rPr lang="hu-HU" dirty="0" smtClean="0">
                <a:latin typeface="Harrington" panose="04040505050A02020702" pitchFamily="82" charset="0"/>
              </a:rPr>
              <a:t>: </a:t>
            </a:r>
            <a:r>
              <a:rPr lang="hu-HU" dirty="0" err="1" smtClean="0">
                <a:latin typeface="Harrington" panose="04040505050A02020702" pitchFamily="82" charset="0"/>
              </a:rPr>
              <a:t>Dr</a:t>
            </a:r>
            <a:r>
              <a:rPr lang="hu-HU" dirty="0" smtClean="0">
                <a:latin typeface="Harrington" panose="04040505050A02020702" pitchFamily="82" charset="0"/>
              </a:rPr>
              <a:t> </a:t>
            </a:r>
            <a:r>
              <a:rPr lang="hu-HU" dirty="0" err="1" smtClean="0">
                <a:latin typeface="Harrington" panose="04040505050A02020702" pitchFamily="82" charset="0"/>
              </a:rPr>
              <a:t>Anette</a:t>
            </a:r>
            <a:r>
              <a:rPr lang="hu-HU" dirty="0" smtClean="0">
                <a:latin typeface="Harrington" panose="04040505050A02020702" pitchFamily="82" charset="0"/>
              </a:rPr>
              <a:t> </a:t>
            </a:r>
            <a:r>
              <a:rPr lang="hu-HU" dirty="0" err="1" smtClean="0">
                <a:latin typeface="Harrington" panose="04040505050A02020702" pitchFamily="82" charset="0"/>
              </a:rPr>
              <a:t>Hagan</a:t>
            </a:r>
            <a:r>
              <a:rPr lang="hu-HU" dirty="0" smtClean="0">
                <a:latin typeface="Harrington" panose="04040505050A02020702" pitchFamily="82" charset="0"/>
              </a:rPr>
              <a:t>, </a:t>
            </a:r>
            <a:r>
              <a:rPr lang="hu-HU" dirty="0" err="1" smtClean="0">
                <a:latin typeface="Harrington" panose="04040505050A02020702" pitchFamily="82" charset="0"/>
              </a:rPr>
              <a:t>Dr</a:t>
            </a:r>
            <a:r>
              <a:rPr lang="hu-HU" dirty="0" smtClean="0">
                <a:latin typeface="Harrington" panose="04040505050A02020702" pitchFamily="82" charset="0"/>
              </a:rPr>
              <a:t> Robert </a:t>
            </a:r>
            <a:r>
              <a:rPr lang="hu-HU" dirty="0" err="1" smtClean="0">
                <a:latin typeface="Harrington" panose="04040505050A02020702" pitchFamily="82" charset="0"/>
              </a:rPr>
              <a:t>Betteridge</a:t>
            </a:r>
            <a:endParaRPr lang="hu-HU" dirty="0" smtClean="0">
              <a:latin typeface="Harrington" panose="04040505050A02020702" pitchFamily="82" charset="0"/>
            </a:endParaRPr>
          </a:p>
          <a:p>
            <a:pPr marL="0" indent="0">
              <a:buFont typeface="Wingdings" pitchFamily="2" charset="2"/>
              <a:buChar char="v"/>
            </a:pPr>
            <a:endParaRPr lang="hu-HU" dirty="0" smtClean="0">
              <a:latin typeface="Harrington" panose="04040505050A02020702" pitchFamily="82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hu-HU" dirty="0" smtClean="0">
                <a:latin typeface="Harrington" panose="04040505050A02020702" pitchFamily="82" charset="0"/>
              </a:rPr>
              <a:t> May – </a:t>
            </a:r>
            <a:r>
              <a:rPr lang="hu-HU" dirty="0" err="1" smtClean="0">
                <a:latin typeface="Harrington" panose="04040505050A02020702" pitchFamily="82" charset="0"/>
              </a:rPr>
              <a:t>June</a:t>
            </a:r>
            <a:r>
              <a:rPr lang="hu-HU" dirty="0" smtClean="0">
                <a:latin typeface="Harrington" panose="04040505050A02020702" pitchFamily="82" charset="0"/>
              </a:rPr>
              <a:t> 2018 </a:t>
            </a:r>
          </a:p>
          <a:p>
            <a:pPr marL="0" indent="0">
              <a:buFont typeface="Wingdings" pitchFamily="2" charset="2"/>
              <a:buChar char="v"/>
            </a:pPr>
            <a:endParaRPr lang="hu-HU" dirty="0" smtClean="0">
              <a:latin typeface="Harrington" panose="04040505050A02020702" pitchFamily="82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hu-HU" dirty="0" smtClean="0">
                <a:latin typeface="Harrington" panose="04040505050A02020702" pitchFamily="82" charset="0"/>
              </a:rPr>
              <a:t> Printed &amp; online </a:t>
            </a:r>
            <a:r>
              <a:rPr lang="hu-HU" dirty="0" err="1" smtClean="0">
                <a:latin typeface="Harrington" panose="04040505050A02020702" pitchFamily="82" charset="0"/>
              </a:rPr>
              <a:t>catalogues</a:t>
            </a:r>
            <a:r>
              <a:rPr lang="hu-HU" dirty="0" smtClean="0">
                <a:latin typeface="Harrington" panose="04040505050A02020702" pitchFamily="82" charset="0"/>
              </a:rPr>
              <a:t> </a:t>
            </a:r>
          </a:p>
          <a:p>
            <a:pPr marL="0" indent="0">
              <a:buFont typeface="Wingdings" pitchFamily="2" charset="2"/>
              <a:buChar char="v"/>
            </a:pPr>
            <a:endParaRPr lang="hu-HU" dirty="0" smtClean="0">
              <a:latin typeface="Harrington" panose="04040505050A02020702" pitchFamily="82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hu-HU" dirty="0" smtClean="0">
                <a:latin typeface="Harrington" panose="04040505050A02020702" pitchFamily="82" charset="0"/>
              </a:rPr>
              <a:t> More </a:t>
            </a:r>
            <a:r>
              <a:rPr lang="hu-HU" dirty="0" err="1" smtClean="0">
                <a:latin typeface="Harrington" panose="04040505050A02020702" pitchFamily="82" charset="0"/>
              </a:rPr>
              <a:t>than</a:t>
            </a:r>
            <a:r>
              <a:rPr lang="hu-HU" dirty="0" smtClean="0">
                <a:latin typeface="Harrington" panose="04040505050A02020702" pitchFamily="82" charset="0"/>
              </a:rPr>
              <a:t> 600 </a:t>
            </a:r>
            <a:r>
              <a:rPr lang="hu-HU" dirty="0" err="1" smtClean="0">
                <a:latin typeface="Harrington" panose="04040505050A02020702" pitchFamily="82" charset="0"/>
              </a:rPr>
              <a:t>incunabula</a:t>
            </a:r>
            <a:r>
              <a:rPr lang="hu-HU" dirty="0" smtClean="0">
                <a:latin typeface="Harrington" panose="04040505050A02020702" pitchFamily="82" charset="0"/>
              </a:rPr>
              <a:t> </a:t>
            </a:r>
          </a:p>
          <a:p>
            <a:pPr marL="0" indent="0">
              <a:buFont typeface="Wingdings" pitchFamily="2" charset="2"/>
              <a:buChar char="v"/>
            </a:pPr>
            <a:endParaRPr lang="hu-HU" dirty="0" smtClean="0">
              <a:latin typeface="Harrington" panose="04040505050A02020702" pitchFamily="82" charset="0"/>
              <a:sym typeface="Wingdings" pitchFamily="2" charset="2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hu-HU" dirty="0" smtClean="0">
                <a:latin typeface="Harrington" panose="04040505050A02020702" pitchFamily="82" charset="0"/>
                <a:sym typeface="Wingdings" pitchFamily="2" charset="2"/>
              </a:rPr>
              <a:t> MEI </a:t>
            </a:r>
            <a:r>
              <a:rPr lang="hu-HU" dirty="0" err="1" smtClean="0">
                <a:latin typeface="Harrington" panose="04040505050A02020702" pitchFamily="82" charset="0"/>
                <a:sym typeface="Wingdings" pitchFamily="2" charset="2"/>
              </a:rPr>
              <a:t>upload</a:t>
            </a:r>
            <a:r>
              <a:rPr lang="hu-HU" dirty="0" smtClean="0">
                <a:latin typeface="Harrington" panose="04040505050A02020702" pitchFamily="82" charset="0"/>
                <a:sym typeface="Wingdings" pitchFamily="2" charset="2"/>
              </a:rPr>
              <a:t>: 269 </a:t>
            </a:r>
            <a:r>
              <a:rPr lang="hu-HU" dirty="0" err="1" smtClean="0">
                <a:latin typeface="Harrington" panose="04040505050A02020702" pitchFamily="82" charset="0"/>
                <a:sym typeface="Wingdings" pitchFamily="2" charset="2"/>
              </a:rPr>
              <a:t>editions</a:t>
            </a:r>
            <a:r>
              <a:rPr lang="hu-HU" dirty="0" smtClean="0">
                <a:latin typeface="Harrington" panose="04040505050A02020702" pitchFamily="82" charset="0"/>
                <a:sym typeface="Wingdings" pitchFamily="2" charset="2"/>
              </a:rPr>
              <a:t> </a:t>
            </a:r>
            <a:r>
              <a:rPr lang="hu-HU" dirty="0" err="1" smtClean="0">
                <a:latin typeface="Harrington" panose="04040505050A02020702" pitchFamily="82" charset="0"/>
                <a:sym typeface="Wingdings" pitchFamily="2" charset="2"/>
              </a:rPr>
              <a:t>in</a:t>
            </a:r>
            <a:r>
              <a:rPr lang="hu-HU" dirty="0" smtClean="0">
                <a:latin typeface="Harrington" panose="04040505050A02020702" pitchFamily="82" charset="0"/>
                <a:sym typeface="Wingdings" pitchFamily="2" charset="2"/>
              </a:rPr>
              <a:t> 276 </a:t>
            </a:r>
            <a:r>
              <a:rPr lang="hu-HU" dirty="0" err="1" smtClean="0">
                <a:latin typeface="Harrington" panose="04040505050A02020702" pitchFamily="82" charset="0"/>
                <a:sym typeface="Wingdings" pitchFamily="2" charset="2"/>
              </a:rPr>
              <a:t>copies</a:t>
            </a:r>
            <a:r>
              <a:rPr lang="hu-HU" dirty="0" smtClean="0">
                <a:latin typeface="Harrington" panose="04040505050A02020702" pitchFamily="82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hu-HU" dirty="0" smtClean="0">
              <a:latin typeface="Harrington" panose="04040505050A02020702" pitchFamily="8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álint\Desktop\52835340_2350980618268901_4698477051097645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770021" y="683795"/>
            <a:ext cx="10948737" cy="67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572" y="365125"/>
            <a:ext cx="11604079" cy="1325563"/>
          </a:xfrm>
        </p:spPr>
        <p:txBody>
          <a:bodyPr/>
          <a:lstStyle/>
          <a:p>
            <a:r>
              <a:rPr lang="hu-HU" b="1" u="sng" dirty="0" smtClean="0">
                <a:latin typeface="Harrington" pitchFamily="82" charset="0"/>
              </a:rPr>
              <a:t>Somogyi Károly Városi és Megyei Könyvtár</a:t>
            </a:r>
            <a:endParaRPr lang="hu-HU" b="1" u="sng" dirty="0">
              <a:latin typeface="Harrington" pitchFamily="8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22421" y="1828801"/>
            <a:ext cx="2380337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38344" y="2786418"/>
            <a:ext cx="2473596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26970" y="3703092"/>
            <a:ext cx="5965149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929244" y="4647063"/>
            <a:ext cx="2073263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931519" y="5563737"/>
            <a:ext cx="5878714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5573" y="1883390"/>
            <a:ext cx="10518228" cy="426627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January</a:t>
            </a:r>
            <a:r>
              <a:rPr lang="hu-HU" dirty="0" smtClean="0">
                <a:latin typeface="Harrington" pitchFamily="82" charset="0"/>
              </a:rPr>
              <a:t> 2019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No </a:t>
            </a:r>
            <a:r>
              <a:rPr lang="hu-HU" dirty="0" err="1" smtClean="0">
                <a:latin typeface="Harrington" pitchFamily="82" charset="0"/>
              </a:rPr>
              <a:t>catalogue</a:t>
            </a:r>
            <a:r>
              <a:rPr lang="hu-HU" dirty="0" smtClean="0">
                <a:latin typeface="Harrington" pitchFamily="8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MEI </a:t>
            </a:r>
            <a:r>
              <a:rPr lang="hu-HU" dirty="0" err="1" smtClean="0">
                <a:latin typeface="Harrington" pitchFamily="82" charset="0"/>
              </a:rPr>
              <a:t>upload</a:t>
            </a:r>
            <a:r>
              <a:rPr lang="hu-HU" dirty="0" smtClean="0">
                <a:latin typeface="Harrington" pitchFamily="82" charset="0"/>
              </a:rPr>
              <a:t>: 35 </a:t>
            </a:r>
            <a:r>
              <a:rPr lang="hu-HU" dirty="0" err="1" smtClean="0">
                <a:latin typeface="Harrington" pitchFamily="82" charset="0"/>
              </a:rPr>
              <a:t>editions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in</a:t>
            </a:r>
            <a:r>
              <a:rPr lang="hu-HU" dirty="0" smtClean="0">
                <a:latin typeface="Harrington" pitchFamily="82" charset="0"/>
              </a:rPr>
              <a:t> 37 </a:t>
            </a:r>
            <a:r>
              <a:rPr lang="hu-HU" dirty="0" err="1" smtClean="0">
                <a:latin typeface="Harrington" pitchFamily="82" charset="0"/>
              </a:rPr>
              <a:t>copies</a:t>
            </a: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ISTC &amp; GW 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Plan</a:t>
            </a:r>
            <a:r>
              <a:rPr lang="hu-HU" dirty="0" smtClean="0">
                <a:latin typeface="Harrington" pitchFamily="82" charset="0"/>
              </a:rPr>
              <a:t>: printed </a:t>
            </a:r>
            <a:r>
              <a:rPr lang="hu-HU" dirty="0" err="1" smtClean="0">
                <a:latin typeface="Harrington" pitchFamily="82" charset="0"/>
              </a:rPr>
              <a:t>incunabula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catalogue</a:t>
            </a:r>
            <a:endParaRPr lang="hu-HU" dirty="0" smtClean="0">
              <a:latin typeface="Harrington" pitchFamily="82" charset="0"/>
            </a:endParaRPr>
          </a:p>
          <a:p>
            <a:pPr>
              <a:buNone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endParaRPr lang="hu-HU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a Benedictina - History of Bromov Monas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352"/>
          </a:xfrm>
          <a:prstGeom prst="rect">
            <a:avLst/>
          </a:prstGeom>
          <a:noFill/>
          <a:effectLst>
            <a:reflection stA="78000" endPos="89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554014" y="809925"/>
            <a:ext cx="7094484" cy="67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25669"/>
            <a:ext cx="10515600" cy="1418897"/>
          </a:xfrm>
        </p:spPr>
        <p:txBody>
          <a:bodyPr/>
          <a:lstStyle/>
          <a:p>
            <a:pPr algn="ctr"/>
            <a:r>
              <a:rPr lang="hu-HU" b="1" u="sng" dirty="0" err="1" smtClean="0">
                <a:latin typeface="Harrington" pitchFamily="82" charset="0"/>
              </a:rPr>
              <a:t>Klášterní</a:t>
            </a:r>
            <a:r>
              <a:rPr lang="hu-HU" b="1" u="sng" dirty="0" smtClean="0">
                <a:latin typeface="Harrington" pitchFamily="82" charset="0"/>
              </a:rPr>
              <a:t> </a:t>
            </a:r>
            <a:r>
              <a:rPr lang="hu-HU" b="1" u="sng" dirty="0" err="1" smtClean="0">
                <a:latin typeface="Harrington" pitchFamily="82" charset="0"/>
              </a:rPr>
              <a:t>knihovna</a:t>
            </a:r>
            <a:r>
              <a:rPr lang="hu-HU" b="1" u="sng" dirty="0" smtClean="0">
                <a:latin typeface="Harrington" pitchFamily="82" charset="0"/>
              </a:rPr>
              <a:t> </a:t>
            </a:r>
            <a:r>
              <a:rPr lang="hu-HU" b="1" u="sng" dirty="0" err="1" smtClean="0">
                <a:latin typeface="Harrington" pitchFamily="82" charset="0"/>
              </a:rPr>
              <a:t>Broumov</a:t>
            </a:r>
            <a:endParaRPr lang="hu-HU" b="1" u="sng" dirty="0">
              <a:latin typeface="Harrington" pitchFamily="8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415713" y="3892302"/>
            <a:ext cx="5063916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441987" y="2909577"/>
            <a:ext cx="7765076" cy="7322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436730" y="2257936"/>
            <a:ext cx="5200553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431477" y="1543232"/>
            <a:ext cx="2115774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434661" y="4682359"/>
            <a:ext cx="8339959" cy="11412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436732" y="6088962"/>
            <a:ext cx="2000161" cy="4230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0428" y="1608083"/>
            <a:ext cx="8466082" cy="524991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Gate project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August – November 2020 (MEYS </a:t>
            </a:r>
            <a:r>
              <a:rPr lang="hu-HU" dirty="0" err="1" smtClean="0">
                <a:latin typeface="Harrington" pitchFamily="82" charset="0"/>
              </a:rPr>
              <a:t>grant</a:t>
            </a:r>
            <a:r>
              <a:rPr lang="hu-HU" dirty="0" smtClean="0">
                <a:latin typeface="Harrington" pitchFamily="8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List of </a:t>
            </a:r>
            <a:r>
              <a:rPr lang="hu-HU" dirty="0" err="1" smtClean="0">
                <a:latin typeface="Harrington" pitchFamily="82" charset="0"/>
              </a:rPr>
              <a:t>inc</a:t>
            </a:r>
            <a:r>
              <a:rPr lang="hu-HU" dirty="0" smtClean="0">
                <a:latin typeface="Harrington" pitchFamily="82" charset="0"/>
              </a:rPr>
              <a:t>. (1969); </a:t>
            </a:r>
            <a:r>
              <a:rPr lang="hu-HU" dirty="0" err="1" smtClean="0">
                <a:latin typeface="Harrington" pitchFamily="82" charset="0"/>
              </a:rPr>
              <a:t>historical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catalogues</a:t>
            </a:r>
            <a:r>
              <a:rPr lang="hu-HU" dirty="0" smtClean="0">
                <a:latin typeface="Harrington" pitchFamily="82" charset="0"/>
              </a:rPr>
              <a:t> (18-19th cent.); online </a:t>
            </a:r>
            <a:r>
              <a:rPr lang="hu-HU" dirty="0" err="1" smtClean="0">
                <a:latin typeface="Harrington" pitchFamily="82" charset="0"/>
              </a:rPr>
              <a:t>catalogue</a:t>
            </a: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MEI </a:t>
            </a:r>
            <a:r>
              <a:rPr lang="hu-HU" dirty="0" err="1" smtClean="0">
                <a:latin typeface="Harrington" pitchFamily="82" charset="0"/>
              </a:rPr>
              <a:t>upload</a:t>
            </a:r>
            <a:r>
              <a:rPr lang="hu-HU" dirty="0" smtClean="0">
                <a:latin typeface="Harrington" pitchFamily="82" charset="0"/>
              </a:rPr>
              <a:t>: 136 </a:t>
            </a:r>
            <a:r>
              <a:rPr lang="hu-HU" dirty="0" err="1" smtClean="0">
                <a:latin typeface="Harrington" pitchFamily="82" charset="0"/>
              </a:rPr>
              <a:t>editions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in</a:t>
            </a:r>
            <a:r>
              <a:rPr lang="hu-HU" dirty="0" smtClean="0">
                <a:latin typeface="Harrington" pitchFamily="82" charset="0"/>
              </a:rPr>
              <a:t> 157 </a:t>
            </a:r>
            <a:r>
              <a:rPr lang="hu-HU" dirty="0" err="1" smtClean="0">
                <a:latin typeface="Harrington" pitchFamily="82" charset="0"/>
              </a:rPr>
              <a:t>copies</a:t>
            </a:r>
            <a:r>
              <a:rPr lang="hu-HU" dirty="0" smtClean="0">
                <a:latin typeface="Harrington" pitchFamily="8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Publication</a:t>
            </a:r>
            <a:r>
              <a:rPr lang="hu-HU" dirty="0" smtClean="0">
                <a:latin typeface="Harrington" pitchFamily="82" charset="0"/>
              </a:rPr>
              <a:t>: </a:t>
            </a:r>
            <a:r>
              <a:rPr lang="en-US" dirty="0" smtClean="0">
                <a:latin typeface="Harrington" pitchFamily="82" charset="0"/>
              </a:rPr>
              <a:t>K. </a:t>
            </a:r>
            <a:r>
              <a:rPr lang="en-US" dirty="0" err="1" smtClean="0">
                <a:latin typeface="Harrington" pitchFamily="82" charset="0"/>
              </a:rPr>
              <a:t>Rábai</a:t>
            </a:r>
            <a:r>
              <a:rPr lang="en-US" dirty="0" smtClean="0">
                <a:latin typeface="Harrington" pitchFamily="82" charset="0"/>
              </a:rPr>
              <a:t>, “The Incunabula Collection of the Benedictine Monastery in </a:t>
            </a:r>
            <a:r>
              <a:rPr lang="en-US" dirty="0" err="1" smtClean="0">
                <a:latin typeface="Harrington" pitchFamily="82" charset="0"/>
              </a:rPr>
              <a:t>Broumov</a:t>
            </a:r>
            <a:r>
              <a:rPr lang="en-US" dirty="0" smtClean="0">
                <a:latin typeface="Harrington" pitchFamily="82" charset="0"/>
              </a:rPr>
              <a:t>,” in </a:t>
            </a:r>
            <a:r>
              <a:rPr lang="en-US" dirty="0" err="1" smtClean="0">
                <a:latin typeface="Harrington" pitchFamily="82" charset="0"/>
              </a:rPr>
              <a:t>Monastica</a:t>
            </a:r>
            <a:r>
              <a:rPr lang="en-US" dirty="0" smtClean="0">
                <a:latin typeface="Harrington" pitchFamily="82" charset="0"/>
              </a:rPr>
              <a:t> </a:t>
            </a:r>
            <a:r>
              <a:rPr lang="en-US" dirty="0" err="1" smtClean="0">
                <a:latin typeface="Harrington" pitchFamily="82" charset="0"/>
              </a:rPr>
              <a:t>Historia</a:t>
            </a:r>
            <a:r>
              <a:rPr lang="en-US" dirty="0" smtClean="0">
                <a:latin typeface="Harrington" pitchFamily="82" charset="0"/>
              </a:rPr>
              <a:t> (V): Monastic Libraries in East Central and Eastern Europe between the Middle Ages and the Enlightenment., vol. 5, 2020, pp. 229–249.</a:t>
            </a:r>
            <a:r>
              <a:rPr lang="hu-HU" dirty="0" smtClean="0">
                <a:latin typeface="Harrington" pitchFamily="8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ISTC &amp; GW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incs elérhető leírá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3337"/>
            <a:ext cx="12192000" cy="808133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430110" y="715316"/>
            <a:ext cx="3326524" cy="67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err="1" smtClean="0">
                <a:latin typeface="Harrington" pitchFamily="82" charset="0"/>
              </a:rPr>
              <a:t>Future</a:t>
            </a:r>
            <a:r>
              <a:rPr lang="hu-HU" b="1" u="sng" dirty="0" smtClean="0">
                <a:latin typeface="Harrington" pitchFamily="82" charset="0"/>
              </a:rPr>
              <a:t> </a:t>
            </a:r>
            <a:r>
              <a:rPr lang="hu-HU" b="1" u="sng" dirty="0" err="1" smtClean="0">
                <a:latin typeface="Harrington" pitchFamily="82" charset="0"/>
              </a:rPr>
              <a:t>plans</a:t>
            </a:r>
            <a:endParaRPr lang="hu-HU" b="1" u="sng" dirty="0">
              <a:latin typeface="Harrington" pitchFamily="8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47990" y="1828800"/>
            <a:ext cx="8353665" cy="1308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26964" y="3463204"/>
            <a:ext cx="9099905" cy="13085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8634" y="1891861"/>
            <a:ext cx="9538138" cy="428510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</a:t>
            </a:r>
            <a:r>
              <a:rPr lang="en-US" dirty="0" smtClean="0">
                <a:latin typeface="Harrington" pitchFamily="82" charset="0"/>
              </a:rPr>
              <a:t>The Benedictine Monastery in </a:t>
            </a:r>
            <a:r>
              <a:rPr lang="en-US" dirty="0" err="1" smtClean="0">
                <a:latin typeface="Harrington" pitchFamily="82" charset="0"/>
              </a:rPr>
              <a:t>Rajhrad</a:t>
            </a:r>
            <a:r>
              <a:rPr lang="hu-HU" dirty="0" smtClean="0">
                <a:latin typeface="Harrington" pitchFamily="82" charset="0"/>
              </a:rPr>
              <a:t/>
            </a:r>
            <a:br>
              <a:rPr lang="hu-HU" dirty="0" smtClean="0">
                <a:latin typeface="Harrington" pitchFamily="82" charset="0"/>
              </a:rPr>
            </a:br>
            <a:r>
              <a:rPr lang="hu-HU" u="sng" dirty="0" smtClean="0">
                <a:latin typeface="Harrington" pitchFamily="82" charset="0"/>
                <a:hlinkClick r:id="rId3"/>
              </a:rPr>
              <a:t>http://www.rajhradskyklaster.cz/klasterni-a-historie-sbirky/knihovna</a:t>
            </a:r>
            <a:r>
              <a:rPr lang="hu-HU" u="sng" dirty="0" smtClean="0">
                <a:latin typeface="Harrington" pitchFamily="82" charset="0"/>
              </a:rPr>
              <a:t/>
            </a:r>
            <a:br>
              <a:rPr lang="hu-HU" u="sng" dirty="0" smtClean="0">
                <a:latin typeface="Harrington" pitchFamily="82" charset="0"/>
              </a:rPr>
            </a:br>
            <a:endParaRPr lang="hu-HU" dirty="0" smtClean="0">
              <a:latin typeface="Harringto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Cathedral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Library</a:t>
            </a:r>
            <a:r>
              <a:rPr lang="hu-HU" dirty="0" smtClean="0">
                <a:latin typeface="Harrington" pitchFamily="82" charset="0"/>
              </a:rPr>
              <a:t> of Esztergom (</a:t>
            </a:r>
            <a:r>
              <a:rPr lang="hu-HU" dirty="0" err="1" smtClean="0">
                <a:latin typeface="Harrington" pitchFamily="82" charset="0"/>
              </a:rPr>
              <a:t>Bibliotheca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Ecclesiae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Metropolitanae</a:t>
            </a:r>
            <a:r>
              <a:rPr lang="hu-HU" dirty="0" smtClean="0">
                <a:latin typeface="Harrington" pitchFamily="82" charset="0"/>
              </a:rPr>
              <a:t> </a:t>
            </a:r>
            <a:r>
              <a:rPr lang="hu-HU" dirty="0" err="1" smtClean="0">
                <a:latin typeface="Harrington" pitchFamily="82" charset="0"/>
              </a:rPr>
              <a:t>Strigoniensis</a:t>
            </a:r>
            <a:r>
              <a:rPr lang="hu-HU" dirty="0" smtClean="0">
                <a:latin typeface="Harrington" pitchFamily="82" charset="0"/>
              </a:rPr>
              <a:t>)</a:t>
            </a:r>
            <a:br>
              <a:rPr lang="hu-HU" dirty="0" smtClean="0">
                <a:latin typeface="Harrington" pitchFamily="82" charset="0"/>
              </a:rPr>
            </a:br>
            <a:r>
              <a:rPr lang="hu-HU" u="sng" dirty="0" smtClean="0">
                <a:latin typeface="Harrington" pitchFamily="82" charset="0"/>
                <a:hlinkClick r:id="rId4"/>
              </a:rPr>
              <a:t>http://www.bibliotheca.hu/index_eng.html</a:t>
            </a:r>
            <a:endParaRPr lang="hu-HU" dirty="0" smtClean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0" t="1355" r="34125" b="21849"/>
          <a:stretch/>
        </p:blipFill>
        <p:spPr>
          <a:xfrm rot="16200000" flipH="1">
            <a:off x="304800" y="-14214351"/>
            <a:ext cx="11582400" cy="14969376"/>
          </a:xfrm>
          <a:prstGeom prst="rect">
            <a:avLst/>
          </a:prstGeom>
          <a:effectLst>
            <a:reflection stA="57000" dist="317500" dir="5400000" sy="-100000" algn="bl" rotWithShape="0"/>
          </a:effectLst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hu-HU" dirty="0" smtClean="0">
              <a:latin typeface="Harrington" panose="04040505050A0202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77685" y="3103870"/>
            <a:ext cx="61847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000" b="1" u="sng" dirty="0" err="1" smtClean="0">
                <a:latin typeface="Vivaldi" pitchFamily="66" charset="0"/>
              </a:rPr>
              <a:t>Thank</a:t>
            </a:r>
            <a:r>
              <a:rPr lang="hu-HU" sz="5000" b="1" u="sng" dirty="0" smtClean="0">
                <a:latin typeface="Vivaldi" pitchFamily="66" charset="0"/>
              </a:rPr>
              <a:t> </a:t>
            </a:r>
            <a:r>
              <a:rPr lang="hu-HU" sz="5000" b="1" u="sng" dirty="0" err="1" smtClean="0">
                <a:latin typeface="Vivaldi" pitchFamily="66" charset="0"/>
              </a:rPr>
              <a:t>you</a:t>
            </a:r>
            <a:r>
              <a:rPr lang="hu-HU" sz="5000" b="1" u="sng" dirty="0" smtClean="0">
                <a:latin typeface="Vivaldi" pitchFamily="66" charset="0"/>
              </a:rPr>
              <a:t> </a:t>
            </a:r>
            <a:r>
              <a:rPr lang="hu-HU" sz="5000" b="1" u="sng" dirty="0" err="1" smtClean="0">
                <a:latin typeface="Vivaldi" pitchFamily="66" charset="0"/>
              </a:rPr>
              <a:t>for</a:t>
            </a:r>
            <a:r>
              <a:rPr lang="hu-HU" sz="5000" b="1" u="sng" dirty="0" smtClean="0">
                <a:latin typeface="Vivaldi" pitchFamily="66" charset="0"/>
              </a:rPr>
              <a:t> </a:t>
            </a:r>
            <a:r>
              <a:rPr lang="hu-HU" sz="5000" b="1" u="sng" dirty="0" err="1" smtClean="0">
                <a:latin typeface="Vivaldi" pitchFamily="66" charset="0"/>
              </a:rPr>
              <a:t>your</a:t>
            </a:r>
            <a:r>
              <a:rPr lang="hu-HU" sz="5000" b="1" u="sng" dirty="0" smtClean="0">
                <a:latin typeface="Vivaldi" pitchFamily="66" charset="0"/>
              </a:rPr>
              <a:t> </a:t>
            </a:r>
            <a:r>
              <a:rPr lang="hu-HU" sz="5000" b="1" u="sng" dirty="0" err="1" smtClean="0">
                <a:latin typeface="Vivaldi" pitchFamily="66" charset="0"/>
              </a:rPr>
              <a:t>attention</a:t>
            </a:r>
            <a:r>
              <a:rPr lang="hu-HU" sz="5000" b="1" u="sng" dirty="0" smtClean="0">
                <a:latin typeface="Vivaldi" pitchFamily="66" charset="0"/>
              </a:rPr>
              <a:t>!</a:t>
            </a:r>
            <a:endParaRPr lang="hu-HU" sz="5000" b="1" u="sng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194</Words>
  <Application>Microsoft Office PowerPoint</Application>
  <PresentationFormat>Egyéni</PresentationFormat>
  <Paragraphs>42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Treasures  in private and ecclesiastical collections in Central-Eastern Europe</vt:lpstr>
      <vt:lpstr>2. dia</vt:lpstr>
      <vt:lpstr>Somogyi Károly Városi és Megyei Könyvtár</vt:lpstr>
      <vt:lpstr>Klášterní knihovna Broumov</vt:lpstr>
      <vt:lpstr>Future plans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 Orosz</dc:creator>
  <cp:lastModifiedBy>Bálint</cp:lastModifiedBy>
  <cp:revision>162</cp:revision>
  <dcterms:created xsi:type="dcterms:W3CDTF">2020-12-03T10:00:57Z</dcterms:created>
  <dcterms:modified xsi:type="dcterms:W3CDTF">2021-01-27T14:29:24Z</dcterms:modified>
</cp:coreProperties>
</file>