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5436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02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22957d6e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22957d6e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352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22957d6e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22957d6e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69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22957d6e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22957d6e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36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f606a69b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f606a69b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400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feb4f5fc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feb4f5fc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00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0d58652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0d58652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959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f606a69b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f606a69b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85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d665e3dd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d665e3dd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26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edccdf9a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edccdf9a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07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d665e3d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d665e3d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10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d665e3dd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d665e3dd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839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d665e3dd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d665e3dd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51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3daa459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3daa459b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966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22957d6e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22957d6e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744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22957d6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22957d6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70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ncunabulagreece.laskaridisfoundation.org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16275"/>
            <a:ext cx="8520600" cy="11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Georgia"/>
                <a:ea typeface="Georgia"/>
                <a:cs typeface="Georgia"/>
                <a:sym typeface="Georgia"/>
              </a:rPr>
              <a:t>Incunabula treasure hunt</a:t>
            </a:r>
            <a:endParaRPr sz="3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Challenges and rewards of research in Greek libraries</a:t>
            </a:r>
            <a:endParaRPr sz="31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054725"/>
            <a:ext cx="3618000" cy="15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Vera Andriopoulou, PhD Byzantine Studies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Kleopatra Kyrtata, MA Classics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Angeliki Papadopoulou, MPhil Classics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Curators of Special Collections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Historical Library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Aikaterini Laskaridis Foundation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l="34088" t="30808" r="37044" b="31048"/>
          <a:stretch/>
        </p:blipFill>
        <p:spPr>
          <a:xfrm>
            <a:off x="813650" y="1757738"/>
            <a:ext cx="1346327" cy="12576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11700" y="4596125"/>
            <a:ext cx="311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MEI Seminar, 2 March 2021</a:t>
            </a:r>
            <a:endParaRPr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66" y="1757738"/>
            <a:ext cx="4119786" cy="30898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/>
        </p:nvSpPr>
        <p:spPr>
          <a:xfrm>
            <a:off x="6352875" y="1302375"/>
            <a:ext cx="2177100" cy="1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Aristophanes, </a:t>
            </a:r>
            <a:r>
              <a:rPr lang="en" i="1">
                <a:latin typeface="Georgia"/>
                <a:ea typeface="Georgia"/>
                <a:cs typeface="Georgia"/>
                <a:sym typeface="Georgia"/>
              </a:rPr>
              <a:t>Comoediae novem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, Venice : Aldus Manutius, Romanus, 1498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Photo: Koventareios Library copy (Kozani)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075" y="647850"/>
            <a:ext cx="5685276" cy="379017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/>
          <p:nvPr/>
        </p:nvSpPr>
        <p:spPr>
          <a:xfrm>
            <a:off x="2056775" y="1191675"/>
            <a:ext cx="1280400" cy="62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t="11052" b="18549"/>
          <a:stretch/>
        </p:blipFill>
        <p:spPr>
          <a:xfrm>
            <a:off x="162225" y="323900"/>
            <a:ext cx="5876749" cy="31025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/>
          <p:nvPr/>
        </p:nvSpPr>
        <p:spPr>
          <a:xfrm>
            <a:off x="1787300" y="382450"/>
            <a:ext cx="1028700" cy="518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4085200" y="3522750"/>
            <a:ext cx="3869100" cy="16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Aristoteles, </a:t>
            </a:r>
            <a:r>
              <a:rPr lang="en" sz="12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Opera</a:t>
            </a: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Part III, 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Venice : Aldus Manutius, Romanus, 1497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Ownership inscription / book curse of the Chalke Monastery blotted out on ΧΧ7v, below the colophon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Photo: Koventareios Library copy (Kozani)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244250" y="3522750"/>
            <a:ext cx="38040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Aristophanes, </a:t>
            </a:r>
            <a:r>
              <a:rPr lang="en" sz="12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Comoediae novem</a:t>
            </a: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Venice : Aldus Manutius, Romanus, 1498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Inscription of donation on front flyleaf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Photo: Public Central Library copy (Rethymno)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800" y="115375"/>
            <a:ext cx="2700898" cy="3601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63" y="152400"/>
            <a:ext cx="2694276" cy="359237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181850" y="3782975"/>
            <a:ext cx="26943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Aristophanes, </a:t>
            </a:r>
            <a:r>
              <a:rPr lang="en" sz="12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Comoediae novem</a:t>
            </a: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Venice : Aldus Manutius, Romanus, 1498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Photo: Koventareios Library copy (Kozani)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3125" y="307825"/>
            <a:ext cx="2694276" cy="359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3181900" y="3924575"/>
            <a:ext cx="2575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Aristophanes, </a:t>
            </a:r>
            <a:r>
              <a:rPr lang="en" sz="12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Comoediae novem</a:t>
            </a: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Venice : Aldus Manutius, Romanus, 1498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Photo: Vikelaia Library copy (Heraklion)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 rotWithShape="1">
          <a:blip r:embed="rId5">
            <a:alphaModFix/>
          </a:blip>
          <a:srcRect r="30632"/>
          <a:stretch/>
        </p:blipFill>
        <p:spPr>
          <a:xfrm>
            <a:off x="6020788" y="729675"/>
            <a:ext cx="2860073" cy="274867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6063175" y="3605975"/>
            <a:ext cx="2775300" cy="13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Suidas, </a:t>
            </a:r>
            <a:r>
              <a:rPr lang="en" sz="1200" i="1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Lexicon graecum</a:t>
            </a:r>
            <a:r>
              <a:rPr lang="en" sz="12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</a:t>
            </a:r>
            <a:endParaRPr sz="12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Milan : Johannes Bissolus and Benedictus Mangius, for Demetrius Chalcondylas, 1499</a:t>
            </a:r>
            <a:endParaRPr sz="12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Photo: Koventareios Library copy (Kozani)</a:t>
            </a:r>
            <a:endParaRPr sz="10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100" y="117775"/>
            <a:ext cx="3470423" cy="462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4">
            <a:alphaModFix/>
          </a:blip>
          <a:srcRect l="6881" t="17350" b="29296"/>
          <a:stretch/>
        </p:blipFill>
        <p:spPr>
          <a:xfrm>
            <a:off x="157050" y="244338"/>
            <a:ext cx="3612223" cy="310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 rotWithShape="1">
          <a:blip r:embed="rId5">
            <a:alphaModFix/>
          </a:blip>
          <a:srcRect l="15771" t="41200" r="8367" b="40288"/>
          <a:stretch/>
        </p:blipFill>
        <p:spPr>
          <a:xfrm>
            <a:off x="1892275" y="3688475"/>
            <a:ext cx="3170523" cy="11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 rotWithShape="1">
          <a:blip r:embed="rId6">
            <a:alphaModFix/>
          </a:blip>
          <a:srcRect l="30278" t="28698" r="7342" b="23833"/>
          <a:stretch/>
        </p:blipFill>
        <p:spPr>
          <a:xfrm>
            <a:off x="5771725" y="244352"/>
            <a:ext cx="2823598" cy="32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6283050" y="3611050"/>
            <a:ext cx="2657100" cy="11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Aristophanes, </a:t>
            </a:r>
            <a:r>
              <a:rPr lang="en" sz="12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Comoediae novem</a:t>
            </a: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Venice : Aldus Manutius, Romanus, 1498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Photo: Koventareios Library copy (Kozani)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00" y="90613"/>
            <a:ext cx="2101425" cy="22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6735" y="132788"/>
            <a:ext cx="5127915" cy="20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 rotWithShape="1">
          <a:blip r:embed="rId5">
            <a:alphaModFix/>
          </a:blip>
          <a:srcRect l="5526" t="31412"/>
          <a:stretch/>
        </p:blipFill>
        <p:spPr>
          <a:xfrm>
            <a:off x="365125" y="2473588"/>
            <a:ext cx="4462750" cy="216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 rotWithShape="1">
          <a:blip r:embed="rId6">
            <a:alphaModFix/>
          </a:blip>
          <a:srcRect t="40433" b="20165"/>
          <a:stretch/>
        </p:blipFill>
        <p:spPr>
          <a:xfrm>
            <a:off x="205300" y="3636212"/>
            <a:ext cx="4517354" cy="133494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6"/>
          <p:cNvSpPr/>
          <p:nvPr/>
        </p:nvSpPr>
        <p:spPr>
          <a:xfrm>
            <a:off x="2714425" y="2636613"/>
            <a:ext cx="1280400" cy="62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980900" y="4284575"/>
            <a:ext cx="1398300" cy="62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7875" y="3738099"/>
            <a:ext cx="3979012" cy="13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8">
            <a:alphaModFix/>
          </a:blip>
          <a:srcRect r="2978"/>
          <a:stretch/>
        </p:blipFill>
        <p:spPr>
          <a:xfrm>
            <a:off x="4876950" y="2222125"/>
            <a:ext cx="4200058" cy="14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39509" y="159875"/>
            <a:ext cx="1331268" cy="1996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888" y="429475"/>
            <a:ext cx="2387102" cy="179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00" y="555050"/>
            <a:ext cx="2387102" cy="179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7325" y="2783388"/>
            <a:ext cx="2387102" cy="179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462" y="2521175"/>
            <a:ext cx="2334478" cy="175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7">
            <a:alphaModFix/>
          </a:blip>
          <a:srcRect r="34580"/>
          <a:stretch/>
        </p:blipFill>
        <p:spPr>
          <a:xfrm>
            <a:off x="4798075" y="60163"/>
            <a:ext cx="2334476" cy="237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8">
            <a:alphaModFix/>
          </a:blip>
          <a:srcRect l="36584"/>
          <a:stretch/>
        </p:blipFill>
        <p:spPr>
          <a:xfrm>
            <a:off x="7208751" y="735050"/>
            <a:ext cx="1856796" cy="195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9">
            <a:alphaModFix/>
          </a:blip>
          <a:srcRect l="7983" r="10636" b="9156"/>
          <a:stretch/>
        </p:blipFill>
        <p:spPr>
          <a:xfrm>
            <a:off x="4425981" y="2477287"/>
            <a:ext cx="2405844" cy="17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3650" y="3043325"/>
            <a:ext cx="2626276" cy="17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5836800" y="4794175"/>
            <a:ext cx="336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Koventareios Municipal Library of Kozani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284800" y="60175"/>
            <a:ext cx="36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Public Central Library of Rethymno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6209200" y="217600"/>
            <a:ext cx="287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Vikelaia Municipal Library of Heraklion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173300" y="4662500"/>
            <a:ext cx="355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University of Crete Central Library, Rethymno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1625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6053325" y="1601675"/>
            <a:ext cx="186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4125"/>
                </a:solidFill>
                <a:latin typeface="Georgia"/>
                <a:ea typeface="Georgia"/>
                <a:cs typeface="Georgia"/>
                <a:sym typeface="Georgia"/>
              </a:rPr>
              <a:t>Thank you!</a:t>
            </a:r>
            <a:endParaRPr sz="1800">
              <a:solidFill>
                <a:srgbClr val="CC412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3050" y="2117275"/>
            <a:ext cx="1330700" cy="14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5498750" y="696925"/>
            <a:ext cx="360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https://incunabulagreece.</a:t>
            </a:r>
            <a:r>
              <a:rPr lang="en" sz="1200" u="sng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</a:t>
            </a:r>
            <a:r>
              <a:rPr lang="en" sz="1200" u="sng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askaridisfoundation.org</a:t>
            </a:r>
            <a:r>
              <a:rPr lang="en" sz="1200"/>
              <a:t> </a:t>
            </a:r>
            <a:endParaRPr sz="1200"/>
          </a:p>
        </p:txBody>
      </p:sp>
      <p:sp>
        <p:nvSpPr>
          <p:cNvPr id="193" name="Google Shape;193;p28"/>
          <p:cNvSpPr txBox="1"/>
          <p:nvPr/>
        </p:nvSpPr>
        <p:spPr>
          <a:xfrm>
            <a:off x="5498650" y="3707750"/>
            <a:ext cx="3334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Photo credits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- Demetrios Vikelas portrait: Wikimedia Commons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Koventareios Municipal Library of Kozani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building: </a:t>
            </a: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provided by the Library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Maps: created with Google Maps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All other photos: taken by the authors, shared with permission of the respective institutions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00" y="161525"/>
            <a:ext cx="7230625" cy="48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773300" y="161550"/>
            <a:ext cx="3501000" cy="4820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20" b="1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20" b="1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The Aikaterini Laskaridis Foundation</a:t>
            </a:r>
            <a:endParaRPr sz="1420" b="1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20" b="1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 Incunabula Collection</a:t>
            </a:r>
            <a:endParaRPr sz="1420" b="1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200" b="1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100" b="1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100"/>
              <a:buFont typeface="Georgia"/>
              <a:buChar char="●"/>
            </a:pPr>
            <a:r>
              <a:rPr lang="en" sz="1100" i="1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Bibliotheca Graeca</a:t>
            </a:r>
            <a:r>
              <a:rPr lang="en" sz="1100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(Collection of Athanasios Oikonomopoulos)</a:t>
            </a: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100"/>
              <a:buFont typeface="Georgia"/>
              <a:buChar char="●"/>
            </a:pPr>
            <a:r>
              <a:rPr lang="en" sz="1100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Panagiotis Laskaridis Collection</a:t>
            </a: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1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118 editions in 124 copies</a:t>
            </a:r>
            <a:endParaRPr sz="1100" b="1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100"/>
              <a:buFont typeface="Georgia"/>
              <a:buChar char="●"/>
            </a:pPr>
            <a:r>
              <a:rPr lang="en" sz="1100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Many Greek and Greek-centred editions</a:t>
            </a: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100"/>
              <a:buFont typeface="Georgia"/>
              <a:buChar char="●"/>
            </a:pPr>
            <a:r>
              <a:rPr lang="en" sz="1100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Prominent examples of Latin, medieval </a:t>
            </a: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61C00"/>
                </a:solidFill>
                <a:latin typeface="Georgia"/>
                <a:ea typeface="Georgia"/>
                <a:cs typeface="Georgia"/>
                <a:sym typeface="Georgia"/>
              </a:rPr>
              <a:t>and later literature</a:t>
            </a:r>
            <a:endParaRPr sz="1100">
              <a:solidFill>
                <a:srgbClr val="A61C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l="34088" t="30808" r="37044" b="31048"/>
          <a:stretch/>
        </p:blipFill>
        <p:spPr>
          <a:xfrm>
            <a:off x="4001675" y="3880822"/>
            <a:ext cx="1044253" cy="97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00" y="217725"/>
            <a:ext cx="2751752" cy="412764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332825" y="4273800"/>
            <a:ext cx="25071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Ammonius Hermiae,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Commentarii in quinque voces Porphyrii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Venice : [Zacharias Callierges] for Nicolaus Blastus, 1500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425" y="217725"/>
            <a:ext cx="5102449" cy="457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5249850" y="636900"/>
            <a:ext cx="3457800" cy="3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Clues</a:t>
            </a:r>
            <a:endParaRPr b="1">
              <a:solidFill>
                <a:srgbClr val="C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Dennis Rhodes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Incunabula in Greece: a first census</a:t>
            </a:r>
            <a:endParaRPr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(1980)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15cBOOKTRADE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Geri Della Rocca de Candal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&amp; collaborators (2016-2018)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Library catalogues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Bibliographical sources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Colleagues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37824" cy="4693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5152175" y="782225"/>
            <a:ext cx="2730000" cy="24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latin typeface="Georgia"/>
                <a:ea typeface="Georgia"/>
                <a:cs typeface="Georgia"/>
                <a:sym typeface="Georgia"/>
              </a:rPr>
              <a:t>22 locations</a:t>
            </a:r>
            <a:endParaRPr sz="1300"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Georgia"/>
                <a:ea typeface="Georgia"/>
                <a:cs typeface="Georgia"/>
                <a:sym typeface="Georgia"/>
              </a:rPr>
              <a:t>56 libraries </a:t>
            </a:r>
            <a:endParaRPr sz="1300" b="1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21 in Athens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35 in the rest of Greece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latin typeface="Georgia"/>
                <a:ea typeface="Georgia"/>
                <a:cs typeface="Georgia"/>
                <a:sym typeface="Georgia"/>
              </a:rPr>
              <a:t>550 copies </a:t>
            </a:r>
            <a:endParaRPr sz="1300" b="1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443 in Athens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107 in the rest of Greece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5152175" y="3397475"/>
            <a:ext cx="31137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Mostly Greek incunabula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Non-Greek mostly in Athens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3375" cy="477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4841200" y="821475"/>
            <a:ext cx="4219200" cy="3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20" b="1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Challenges</a:t>
            </a:r>
            <a:endParaRPr sz="1620" b="1">
              <a:solidFill>
                <a:srgbClr val="C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2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20"/>
              <a:buFont typeface="Georgia"/>
              <a:buChar char="●"/>
            </a:pPr>
            <a:r>
              <a:rPr lang="en" sz="1600">
                <a:latin typeface="Georgia"/>
                <a:ea typeface="Georgia"/>
                <a:cs typeface="Georgia"/>
                <a:sym typeface="Georgia"/>
              </a:rPr>
              <a:t>Scarcity and dispersion of information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20"/>
              <a:buFont typeface="Georgia"/>
              <a:buChar char="●"/>
            </a:pPr>
            <a:r>
              <a:rPr lang="en" sz="1620">
                <a:latin typeface="Georgia"/>
                <a:ea typeface="Georgia"/>
                <a:cs typeface="Georgia"/>
                <a:sym typeface="Georgia"/>
              </a:rPr>
              <a:t>Geographic dispersion</a:t>
            </a:r>
            <a:endParaRPr sz="162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20"/>
              <a:buFont typeface="Georgia"/>
              <a:buChar char="●"/>
            </a:pPr>
            <a:r>
              <a:rPr lang="en" sz="1620">
                <a:latin typeface="Georgia"/>
                <a:ea typeface="Georgia"/>
                <a:cs typeface="Georgia"/>
                <a:sym typeface="Georgia"/>
              </a:rPr>
              <a:t>Conditions - Public and municipal libraries</a:t>
            </a:r>
            <a:endParaRPr sz="162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20"/>
              <a:buFont typeface="Georgia"/>
              <a:buChar char="●"/>
            </a:pPr>
            <a:r>
              <a:rPr lang="en" sz="1620">
                <a:latin typeface="Georgia"/>
                <a:ea typeface="Georgia"/>
                <a:cs typeface="Georgia"/>
                <a:sym typeface="Georgia"/>
              </a:rPr>
              <a:t>Accessibility - Monastic Libraries</a:t>
            </a:r>
            <a:endParaRPr sz="162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14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20"/>
              <a:buFont typeface="Georgia"/>
              <a:buChar char="●"/>
            </a:pPr>
            <a:r>
              <a:rPr lang="en" sz="1620">
                <a:latin typeface="Georgia"/>
                <a:ea typeface="Georgia"/>
                <a:cs typeface="Georgia"/>
                <a:sym typeface="Georgia"/>
              </a:rPr>
              <a:t>Travel restrictions</a:t>
            </a:r>
            <a:endParaRPr sz="162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2666"/>
          <a:stretch/>
        </p:blipFill>
        <p:spPr>
          <a:xfrm>
            <a:off x="152400" y="152400"/>
            <a:ext cx="4536399" cy="34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225" y="3729225"/>
            <a:ext cx="3488750" cy="12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2666"/>
          <a:stretch/>
        </p:blipFill>
        <p:spPr>
          <a:xfrm>
            <a:off x="152400" y="152400"/>
            <a:ext cx="4536399" cy="34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225" y="3729225"/>
            <a:ext cx="3488750" cy="12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5085625" y="783875"/>
            <a:ext cx="3171000" cy="30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107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copies in </a:t>
            </a:r>
            <a:r>
              <a:rPr lang="en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35 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libraries 	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76 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copies in </a:t>
            </a:r>
            <a:r>
              <a:rPr lang="en" sz="1600">
                <a:solidFill>
                  <a:srgbClr val="9900FF"/>
                </a:solidFill>
                <a:latin typeface="Georgia"/>
                <a:ea typeface="Georgia"/>
                <a:cs typeface="Georgia"/>
                <a:sym typeface="Georgia"/>
              </a:rPr>
              <a:t>monastic libraries</a:t>
            </a:r>
            <a:endParaRPr sz="1600">
              <a:solidFill>
                <a:srgbClr val="99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36 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titles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27 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Greek 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4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" sz="1600">
                <a:solidFill>
                  <a:srgbClr val="F1C232"/>
                </a:solidFill>
                <a:latin typeface="Georgia"/>
                <a:ea typeface="Georgia"/>
                <a:cs typeface="Georgia"/>
                <a:sym typeface="Georgia"/>
              </a:rPr>
              <a:t>libraries visited</a:t>
            </a:r>
            <a:r>
              <a:rPr lang="en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so far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l="110599" t="-35920" r="-110599" b="35920"/>
          <a:stretch/>
        </p:blipFill>
        <p:spPr>
          <a:xfrm>
            <a:off x="3004663" y="1362575"/>
            <a:ext cx="2509276" cy="33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221200" y="4168450"/>
            <a:ext cx="27753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Milan : Johannes Bissolus and Benedictus Mangius, for Demetrius Chalcondylas, 1499</a:t>
            </a:r>
            <a:endParaRPr sz="1000">
              <a:solidFill>
                <a:srgbClr val="FF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Photo: Koventareios Library copy </a:t>
            </a:r>
            <a:r>
              <a:rPr lang="en" sz="90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(Kozani) </a:t>
            </a:r>
            <a:endParaRPr sz="9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t="7391" b="8996"/>
          <a:stretch/>
        </p:blipFill>
        <p:spPr>
          <a:xfrm>
            <a:off x="3268775" y="1080925"/>
            <a:ext cx="2693948" cy="300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5">
            <a:alphaModFix/>
          </a:blip>
          <a:srcRect l="4852" t="3223" b="23505"/>
          <a:stretch/>
        </p:blipFill>
        <p:spPr>
          <a:xfrm>
            <a:off x="6273400" y="1080926"/>
            <a:ext cx="2600127" cy="30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 rotWithShape="1">
          <a:blip r:embed="rId6">
            <a:alphaModFix/>
          </a:blip>
          <a:srcRect t="11072" b="6602"/>
          <a:stretch/>
        </p:blipFill>
        <p:spPr>
          <a:xfrm>
            <a:off x="358788" y="1080925"/>
            <a:ext cx="2414673" cy="298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444250" y="262500"/>
            <a:ext cx="23292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Suidas, </a:t>
            </a:r>
            <a:r>
              <a:rPr lang="en" i="1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Lexicon graecum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>
              <a:solidFill>
                <a:srgbClr val="FF0000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14 copies</a:t>
            </a:r>
            <a:endParaRPr>
              <a:solidFill>
                <a:srgbClr val="FF0000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3117100" y="165450"/>
            <a:ext cx="3156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Epistolae diversorum philosophorum, oratorum, rhetorum</a:t>
            </a:r>
            <a:endParaRPr i="1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12 copies </a:t>
            </a:r>
            <a:endParaRPr>
              <a:solidFill>
                <a:srgbClr val="FF0000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3288900" y="4168450"/>
            <a:ext cx="25662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Venice : Aldus Manutius, Romanus, 1499</a:t>
            </a:r>
            <a:endParaRPr sz="10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Photo: </a:t>
            </a:r>
            <a:r>
              <a:rPr lang="en" sz="90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Koventareios Library copy (Kozani)</a:t>
            </a:r>
            <a:endParaRPr sz="9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6596813" y="165450"/>
            <a:ext cx="1953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Aristophanes,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Comoediae novem</a:t>
            </a:r>
            <a:endParaRPr i="1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12 copies 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6318850" y="4168450"/>
            <a:ext cx="2509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Venice : Aldus Manutius, Romanus, 1498</a:t>
            </a:r>
            <a:endParaRPr sz="10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Photo: </a:t>
            </a:r>
            <a:r>
              <a:rPr lang="en" sz="90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Vikelaia Library copy (Heraklion)</a:t>
            </a:r>
            <a:endParaRPr sz="9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653175" y="233950"/>
            <a:ext cx="2901000" cy="4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27 Greek titles</a:t>
            </a:r>
            <a:endParaRPr sz="1600">
              <a:solidFill>
                <a:srgbClr val="98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eorgia"/>
                <a:ea typeface="Georgia"/>
                <a:cs typeface="Georgia"/>
                <a:sym typeface="Georgia"/>
              </a:rPr>
              <a:t>Printers of Greek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Aldus Manutius (10)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Zacharias Callierges (3)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Georgia"/>
              <a:buChar char="●"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Francesco di Alopa (3)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eorgia"/>
                <a:ea typeface="Georgia"/>
                <a:cs typeface="Georgia"/>
                <a:sym typeface="Georgia"/>
              </a:rPr>
              <a:t>Significant works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Homer, Aesop, Isocrates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eorgia"/>
                <a:ea typeface="Georgia"/>
                <a:cs typeface="Georgia"/>
                <a:sym typeface="Georgia"/>
              </a:rPr>
              <a:t>Dictionaries, grammars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640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9 non-Greek titles</a:t>
            </a:r>
            <a:endParaRPr sz="1640">
              <a:solidFill>
                <a:srgbClr val="98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4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6 religious</a:t>
            </a:r>
            <a:endParaRPr sz="134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4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640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52 copies in MEI</a:t>
            </a:r>
            <a:endParaRPr sz="1640">
              <a:solidFill>
                <a:srgbClr val="98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4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9 from our project</a:t>
            </a:r>
            <a:endParaRPr sz="134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150" y="729800"/>
            <a:ext cx="3946197" cy="295964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4642750" y="3835575"/>
            <a:ext cx="3573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Georgia"/>
                <a:ea typeface="Georgia"/>
                <a:cs typeface="Georgia"/>
                <a:sym typeface="Georgia"/>
              </a:rPr>
              <a:t>Etymologicum Magnum Graecum </a:t>
            </a:r>
            <a:endParaRPr sz="1000" i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Venice : Zacharias Callierges for Nicolaus Blastus and Anna Notaras, 1499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Photo: University of Crete Central Library copy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Office PowerPoint</Application>
  <PresentationFormat>On-screen Show (16:9)</PresentationFormat>
  <Paragraphs>142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Georgia</vt:lpstr>
      <vt:lpstr>Simple Light</vt:lpstr>
      <vt:lpstr>Incunabula treasure hunt Challenges and rewards of research in Greek libraries</vt:lpstr>
      <vt:lpstr> The Aikaterini Laskaridis Foundation  Incunabula Collection   Bibliotheca Graeca  (Collection of Athanasios Oikonomopoulos) Panagiotis Laskaridis Collection   118 editions in 124 copies   Many Greek and Greek-centred editions Prominent examples of Latin, medieval  and later literature</vt:lpstr>
      <vt:lpstr>PowerPoint Presentation</vt:lpstr>
      <vt:lpstr>PowerPoint Presentation</vt:lpstr>
      <vt:lpstr>Mostly Greek incunabula Non-Greek mostly in Athens</vt:lpstr>
      <vt:lpstr>Challenges  Scarcity and dispersion of information Geographic dispersion Conditions - Public and municipal libraries Accessibility - Monastic Libraries Travel restrictions</vt:lpstr>
      <vt:lpstr>107 copies in 35 libraries   76 copies in monastic libraries  36 titles 27 Greek   4 libraries visited so far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Incunabula treasure hunt Challenges and rewards of research in Greek libraries</dc:title>
  <cp:lastModifiedBy>Kleopatra Kyrtata</cp:lastModifiedBy>
  <cp:revision>1</cp:revision>
  <dcterms:modified xsi:type="dcterms:W3CDTF">2021-03-03T10:07:51Z</dcterms:modified>
</cp:coreProperties>
</file>