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0" r:id="rId2"/>
  </p:sldMasterIdLst>
  <p:notesMasterIdLst>
    <p:notesMasterId r:id="rId66"/>
  </p:notesMasterIdLst>
  <p:sldIdLst>
    <p:sldId id="530" r:id="rId3"/>
    <p:sldId id="521" r:id="rId4"/>
    <p:sldId id="528" r:id="rId5"/>
    <p:sldId id="529" r:id="rId6"/>
    <p:sldId id="535" r:id="rId7"/>
    <p:sldId id="545" r:id="rId8"/>
    <p:sldId id="312" r:id="rId9"/>
    <p:sldId id="444" r:id="rId10"/>
    <p:sldId id="459" r:id="rId11"/>
    <p:sldId id="317" r:id="rId12"/>
    <p:sldId id="318" r:id="rId13"/>
    <p:sldId id="470" r:id="rId14"/>
    <p:sldId id="538" r:id="rId15"/>
    <p:sldId id="546" r:id="rId16"/>
    <p:sldId id="390" r:id="rId17"/>
    <p:sldId id="391" r:id="rId18"/>
    <p:sldId id="431" r:id="rId19"/>
    <p:sldId id="531" r:id="rId20"/>
    <p:sldId id="532" r:id="rId21"/>
    <p:sldId id="539" r:id="rId22"/>
    <p:sldId id="544" r:id="rId23"/>
    <p:sldId id="438" r:id="rId24"/>
    <p:sldId id="355" r:id="rId25"/>
    <p:sldId id="356" r:id="rId26"/>
    <p:sldId id="439" r:id="rId27"/>
    <p:sldId id="358" r:id="rId28"/>
    <p:sldId id="440" r:id="rId29"/>
    <p:sldId id="353" r:id="rId30"/>
    <p:sldId id="441" r:id="rId31"/>
    <p:sldId id="437" r:id="rId32"/>
    <p:sldId id="540" r:id="rId33"/>
    <p:sldId id="543" r:id="rId34"/>
    <p:sldId id="435" r:id="rId35"/>
    <p:sldId id="436" r:id="rId36"/>
    <p:sldId id="378" r:id="rId37"/>
    <p:sldId id="367" r:id="rId38"/>
    <p:sldId id="374" r:id="rId39"/>
    <p:sldId id="370" r:id="rId40"/>
    <p:sldId id="369" r:id="rId41"/>
    <p:sldId id="375" r:id="rId42"/>
    <p:sldId id="368" r:id="rId43"/>
    <p:sldId id="377" r:id="rId44"/>
    <p:sldId id="395" r:id="rId45"/>
    <p:sldId id="365" r:id="rId46"/>
    <p:sldId id="541" r:id="rId47"/>
    <p:sldId id="542" r:id="rId48"/>
    <p:sldId id="404" r:id="rId49"/>
    <p:sldId id="405" r:id="rId50"/>
    <p:sldId id="406" r:id="rId51"/>
    <p:sldId id="407" r:id="rId52"/>
    <p:sldId id="408" r:id="rId53"/>
    <p:sldId id="488" r:id="rId54"/>
    <p:sldId id="334" r:id="rId55"/>
    <p:sldId id="547" r:id="rId56"/>
    <p:sldId id="500" r:id="rId57"/>
    <p:sldId id="475" r:id="rId58"/>
    <p:sldId id="503" r:id="rId59"/>
    <p:sldId id="510" r:id="rId60"/>
    <p:sldId id="502" r:id="rId61"/>
    <p:sldId id="507" r:id="rId62"/>
    <p:sldId id="508" r:id="rId63"/>
    <p:sldId id="501" r:id="rId64"/>
    <p:sldId id="505"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E43"/>
    <a:srgbClr val="FF6600"/>
    <a:srgbClr val="736E80"/>
    <a:srgbClr val="3B4547"/>
    <a:srgbClr val="FFFF99"/>
    <a:srgbClr val="F4FECE"/>
    <a:srgbClr val="CCECFF"/>
    <a:srgbClr val="FFFF5B"/>
    <a:srgbClr val="FFF5D1"/>
    <a:srgbClr val="CDFF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91" autoAdjust="0"/>
    <p:restoredTop sz="94660"/>
  </p:normalViewPr>
  <p:slideViewPr>
    <p:cSldViewPr snapToGrid="0">
      <p:cViewPr varScale="1">
        <p:scale>
          <a:sx n="78" d="100"/>
          <a:sy n="78" d="100"/>
        </p:scale>
        <p:origin x="72"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D1BC54-29C7-468A-B59B-02328310C28E}" type="datetimeFigureOut">
              <a:rPr lang="en-GB" smtClean="0"/>
              <a:pPr/>
              <a:t>09/10/2019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C076F2-9B4F-45CD-9C37-E784BA3E85C3}" type="slidenum">
              <a:rPr lang="en-GB" smtClean="0"/>
              <a:pPr/>
              <a:t>‹#›</a:t>
            </a:fld>
            <a:endParaRPr lang="en-GB"/>
          </a:p>
        </p:txBody>
      </p:sp>
    </p:spTree>
    <p:extLst>
      <p:ext uri="{BB962C8B-B14F-4D97-AF65-F5344CB8AC3E}">
        <p14:creationId xmlns:p14="http://schemas.microsoft.com/office/powerpoint/2010/main" val="390321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defRPr/>
            </a:pPr>
            <a:r>
              <a:rPr lang="en-GB" sz="1400" dirty="0"/>
              <a:t>Which brings us to the second main piece of news:  </a:t>
            </a:r>
            <a:r>
              <a:rPr lang="en-GB" sz="1400" b="1" dirty="0"/>
              <a:t>Cultures of Knowledge</a:t>
            </a:r>
            <a:endParaRPr lang="en-GB" sz="1100" dirty="0"/>
          </a:p>
          <a:p>
            <a:pPr lvl="1">
              <a:defRPr/>
            </a:pPr>
            <a:r>
              <a:rPr lang="en-GB" sz="1400" dirty="0"/>
              <a:t>Since Prague  we negotiated a </a:t>
            </a:r>
            <a:r>
              <a:rPr lang="en-GB" sz="1400" b="1" dirty="0"/>
              <a:t>third grant application</a:t>
            </a:r>
            <a:r>
              <a:rPr lang="en-GB" sz="1400" dirty="0"/>
              <a:t> with the Mellon Foundation</a:t>
            </a:r>
            <a:endParaRPr lang="en-GB" sz="1100" dirty="0"/>
          </a:p>
          <a:p>
            <a:pPr lvl="1">
              <a:defRPr/>
            </a:pPr>
            <a:r>
              <a:rPr lang="en-GB" sz="1400" dirty="0"/>
              <a:t>Submitted it in </a:t>
            </a:r>
            <a:r>
              <a:rPr lang="en-GB" sz="1400" b="1" dirty="0"/>
              <a:t>December -- </a:t>
            </a:r>
            <a:r>
              <a:rPr lang="en-GB" sz="1400" dirty="0"/>
              <a:t>And received word </a:t>
            </a:r>
            <a:r>
              <a:rPr lang="en-GB" sz="1400" b="1" dirty="0"/>
              <a:t>last week</a:t>
            </a:r>
            <a:r>
              <a:rPr lang="en-GB" sz="1400" dirty="0"/>
              <a:t> that our application was successful -- So we are in business for another two years – that is, until the end of </a:t>
            </a:r>
            <a:r>
              <a:rPr lang="en-GB" sz="1400" b="1" dirty="0"/>
              <a:t>March 2017</a:t>
            </a:r>
            <a:endParaRPr lang="en-GB" sz="1100" dirty="0"/>
          </a:p>
          <a:p>
            <a:pPr marL="0" lvl="1">
              <a:defRPr/>
            </a:pPr>
            <a:r>
              <a:rPr lang="en-GB" sz="1400" dirty="0"/>
              <a:t>More importantly, we are now headed down the road of </a:t>
            </a:r>
            <a:r>
              <a:rPr lang="en-GB" sz="1400" b="1" dirty="0"/>
              <a:t>collaborative systems development </a:t>
            </a:r>
            <a:r>
              <a:rPr lang="en-GB" sz="1400" dirty="0"/>
              <a:t>as well:</a:t>
            </a:r>
            <a:endParaRPr lang="en-GB" sz="1100" dirty="0"/>
          </a:p>
          <a:p>
            <a:pPr lvl="1">
              <a:defRPr/>
            </a:pPr>
            <a:r>
              <a:rPr lang="en-GB" sz="1400" b="1" dirty="0"/>
              <a:t>Semi-automated metadata standardization</a:t>
            </a:r>
            <a:r>
              <a:rPr lang="en-GB" sz="1400" dirty="0"/>
              <a:t>: </a:t>
            </a:r>
            <a:r>
              <a:rPr lang="en-GB" sz="1400" b="1" dirty="0"/>
              <a:t>Eetu </a:t>
            </a:r>
            <a:r>
              <a:rPr lang="en-GB" sz="1400" b="1" dirty="0" err="1"/>
              <a:t>Mäkelä</a:t>
            </a:r>
            <a:r>
              <a:rPr lang="en-GB" sz="1400" dirty="0"/>
              <a:t>, another STSM recipient as post-doc of </a:t>
            </a:r>
            <a:r>
              <a:rPr lang="en-GB" sz="1400" b="1" dirty="0"/>
              <a:t>Eero Hyvönen in Aalto</a:t>
            </a:r>
            <a:endParaRPr lang="en-GB" sz="1100" dirty="0"/>
          </a:p>
          <a:p>
            <a:pPr lvl="1">
              <a:defRPr/>
            </a:pPr>
            <a:r>
              <a:rPr lang="en-GB" sz="1400" b="1" dirty="0"/>
              <a:t>Visualization</a:t>
            </a:r>
            <a:r>
              <a:rPr lang="en-GB" sz="1400" dirty="0"/>
              <a:t>: </a:t>
            </a:r>
            <a:r>
              <a:rPr lang="en-GB" sz="1400" b="1" dirty="0"/>
              <a:t>Palladio</a:t>
            </a:r>
            <a:r>
              <a:rPr lang="en-GB" sz="1400" dirty="0"/>
              <a:t>, developed in Stanford in collaboration with the Density Design lab in Milan</a:t>
            </a:r>
            <a:endParaRPr lang="en-GB" sz="1100" dirty="0"/>
          </a:p>
          <a:p>
            <a:pPr lvl="1">
              <a:defRPr/>
            </a:pPr>
            <a:r>
              <a:rPr lang="en-GB" sz="1400" dirty="0"/>
              <a:t>Collaborative </a:t>
            </a:r>
            <a:r>
              <a:rPr lang="en-GB" sz="1400" b="1" dirty="0"/>
              <a:t>population</a:t>
            </a:r>
            <a:r>
              <a:rPr lang="en-GB" sz="1400" dirty="0"/>
              <a:t>: EMLO Phase II</a:t>
            </a:r>
            <a:endParaRPr lang="en-GB" sz="1100" dirty="0"/>
          </a:p>
          <a:p>
            <a:pPr lvl="1">
              <a:defRPr/>
            </a:pPr>
            <a:r>
              <a:rPr lang="en-GB" sz="1400" dirty="0"/>
              <a:t>Collaborative </a:t>
            </a:r>
            <a:r>
              <a:rPr lang="en-GB" sz="1400" b="1" dirty="0"/>
              <a:t>systems development</a:t>
            </a:r>
            <a:r>
              <a:rPr lang="en-GB" sz="1400" dirty="0"/>
              <a:t>: </a:t>
            </a:r>
            <a:r>
              <a:rPr lang="en-GB" sz="1400" dirty="0" err="1"/>
              <a:t>CofK</a:t>
            </a:r>
            <a:r>
              <a:rPr lang="en-GB" sz="1400" dirty="0"/>
              <a:t> Phase III</a:t>
            </a:r>
            <a:endParaRPr lang="en-GB" sz="1100" dirty="0"/>
          </a:p>
          <a:p>
            <a:pPr lvl="1">
              <a:defRPr/>
            </a:pPr>
            <a:r>
              <a:rPr lang="en-GB" sz="1400" dirty="0"/>
              <a:t>Collaborative </a:t>
            </a:r>
            <a:r>
              <a:rPr lang="en-GB" sz="1400" b="1" dirty="0"/>
              <a:t>systems design</a:t>
            </a:r>
            <a:r>
              <a:rPr lang="en-GB" sz="1400" dirty="0"/>
              <a:t>: COST Action</a:t>
            </a:r>
            <a:endParaRPr lang="en-GB" sz="1100" dirty="0"/>
          </a:p>
          <a:p>
            <a:pPr>
              <a:defRPr/>
            </a:pPr>
            <a:r>
              <a:rPr lang="en-GB" sz="1400" dirty="0"/>
              <a:t>All leading in the direction of</a:t>
            </a:r>
            <a:endParaRPr lang="en-GB" altLang="en-US" sz="1400" dirty="0">
              <a:ea typeface="ＭＳ Ｐゴシック" panose="020B0600070205080204" pitchFamily="34" charset="-128"/>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1721310-990B-4555-BF70-510BF513B864}" type="slidenum">
              <a:rPr lang="en-GB" altLang="en-US" smtClean="0"/>
              <a:pPr/>
              <a:t>1</a:t>
            </a:fld>
            <a:endParaRPr lang="en-GB" altLang="en-US"/>
          </a:p>
        </p:txBody>
      </p:sp>
    </p:spTree>
    <p:extLst>
      <p:ext uri="{BB962C8B-B14F-4D97-AF65-F5344CB8AC3E}">
        <p14:creationId xmlns:p14="http://schemas.microsoft.com/office/powerpoint/2010/main" val="3589837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z="1800">
                <a:ea typeface="ＭＳ Ｐゴシック" panose="020B0600070205080204" pitchFamily="34" charset="-128"/>
              </a:rPr>
              <a:t>To </a:t>
            </a:r>
            <a:r>
              <a:rPr lang="en-GB" altLang="en-US" sz="1800" b="1">
                <a:ea typeface="ＭＳ Ｐゴシック" panose="020B0600070205080204" pitchFamily="34" charset="-128"/>
              </a:rPr>
              <a:t>reassemble</a:t>
            </a:r>
            <a:r>
              <a:rPr lang="en-GB" altLang="en-US" sz="1800">
                <a:ea typeface="ＭＳ Ｐゴシック" panose="020B0600070205080204" pitchFamily="34" charset="-128"/>
              </a:rPr>
              <a:t> the pieces of this puzzle and realize the full potential of this new technology, we now need </a:t>
            </a:r>
            <a:r>
              <a:rPr lang="en-GB" altLang="en-US" sz="1800" b="1">
                <a:ea typeface="ＭＳ Ｐゴシック" panose="020B0600070205080204" pitchFamily="34" charset="-128"/>
              </a:rPr>
              <a:t>shared standards and infrastructure</a:t>
            </a:r>
            <a:r>
              <a:rPr lang="en-GB" altLang="en-US" sz="1800">
                <a:ea typeface="ＭＳ Ｐゴシック" panose="020B0600070205080204" pitchFamily="34" charset="-128"/>
              </a:rPr>
              <a:t>.</a:t>
            </a: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DCD63A7-D848-4A81-9619-194F954BA8A2}" type="slidenum">
              <a:rPr lang="en-GB" altLang="en-US" smtClean="0">
                <a:latin typeface="Arial" panose="020B0604020202020204" pitchFamily="34" charset="0"/>
              </a:rPr>
              <a:pPr>
                <a:spcBef>
                  <a:spcPct val="0"/>
                </a:spcBef>
              </a:pPr>
              <a:t>10</a:t>
            </a:fld>
            <a:endParaRPr lang="en-GB" altLang="en-US">
              <a:latin typeface="Arial" panose="020B0604020202020204" pitchFamily="34" charset="0"/>
            </a:endParaRPr>
          </a:p>
        </p:txBody>
      </p:sp>
    </p:spTree>
    <p:extLst>
      <p:ext uri="{BB962C8B-B14F-4D97-AF65-F5344CB8AC3E}">
        <p14:creationId xmlns:p14="http://schemas.microsoft.com/office/powerpoint/2010/main" val="1945397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800">
                <a:ea typeface="ＭＳ Ｐゴシック" panose="020B0600070205080204" pitchFamily="34" charset="-128"/>
              </a:rPr>
              <a:t>For this purpose, </a:t>
            </a:r>
            <a:r>
              <a:rPr lang="en-GB" altLang="en-US" sz="1800" b="1">
                <a:ea typeface="ＭＳ Ｐゴシック" panose="020B0600070205080204" pitchFamily="34" charset="-128"/>
              </a:rPr>
              <a:t>COST</a:t>
            </a:r>
            <a:r>
              <a:rPr lang="en-GB" altLang="en-US" sz="1800">
                <a:ea typeface="ＭＳ Ｐゴシック" panose="020B0600070205080204" pitchFamily="34" charset="-128"/>
              </a:rPr>
              <a:t> funding is ideally adapted.</a:t>
            </a:r>
            <a:endParaRPr lang="en-GB" altLang="en-US" sz="1400">
              <a:ea typeface="ＭＳ Ｐゴシック" panose="020B0600070205080204" pitchFamily="34" charset="-128"/>
            </a:endParaRPr>
          </a:p>
          <a:p>
            <a:r>
              <a:rPr lang="en-GB" altLang="en-US" sz="1800">
                <a:ea typeface="ＭＳ Ｐゴシック" panose="020B0600070205080204" pitchFamily="34" charset="-128"/>
              </a:rPr>
              <a:t>COST is an intergovernmental framework for </a:t>
            </a:r>
            <a:r>
              <a:rPr lang="en-GB" altLang="en-US" sz="1800" b="1">
                <a:ea typeface="ＭＳ Ｐゴシック" panose="020B0600070205080204" pitchFamily="34" charset="-128"/>
              </a:rPr>
              <a:t>European COoperation in Science and Technology </a:t>
            </a:r>
            <a:r>
              <a:rPr lang="en-GB" altLang="en-US" sz="1800">
                <a:ea typeface="ＭＳ Ｐゴシック" panose="020B0600070205080204" pitchFamily="34" charset="-128"/>
              </a:rPr>
              <a:t>devoted to providing the </a:t>
            </a:r>
            <a:r>
              <a:rPr lang="en-GB" altLang="en-US" sz="1800" b="1">
                <a:ea typeface="ＭＳ Ｐゴシック" panose="020B0600070205080204" pitchFamily="34" charset="-128"/>
              </a:rPr>
              <a:t>networking support</a:t>
            </a:r>
            <a:r>
              <a:rPr lang="en-GB" altLang="en-US" sz="1800">
                <a:ea typeface="ＭＳ Ｐゴシック" panose="020B0600070205080204" pitchFamily="34" charset="-128"/>
              </a:rPr>
              <a:t> needed to ensure that nationally funded initiatives add up to greater wholes.</a:t>
            </a:r>
            <a:endParaRPr lang="en-GB" altLang="en-US" sz="1400">
              <a:ea typeface="ＭＳ Ｐゴシック" panose="020B0600070205080204" pitchFamily="34" charset="-128"/>
            </a:endParaRPr>
          </a:p>
          <a:p>
            <a:r>
              <a:rPr lang="en-GB" altLang="en-US" sz="1800">
                <a:ea typeface="ＭＳ Ｐゴシック" panose="020B0600070205080204" pitchFamily="34" charset="-128"/>
              </a:rPr>
              <a:t>COST-funded networking activities </a:t>
            </a:r>
            <a:r>
              <a:rPr lang="en-GB" altLang="en-US" sz="1800" b="1">
                <a:ea typeface="ＭＳ Ｐゴシック" panose="020B0600070205080204" pitchFamily="34" charset="-128"/>
              </a:rPr>
              <a:t>include</a:t>
            </a:r>
            <a:endParaRPr lang="en-GB" altLang="en-US" sz="1400">
              <a:ea typeface="ＭＳ Ｐゴシック" panose="020B0600070205080204" pitchFamily="34" charset="-128"/>
            </a:endParaRPr>
          </a:p>
          <a:p>
            <a:pPr lvl="1"/>
            <a:r>
              <a:rPr lang="en-GB" altLang="en-US" sz="1800">
                <a:ea typeface="ＭＳ Ｐゴシック" panose="020B0600070205080204" pitchFamily="34" charset="-128"/>
              </a:rPr>
              <a:t>Conferences</a:t>
            </a:r>
            <a:endParaRPr lang="en-GB" altLang="en-US" sz="1400">
              <a:ea typeface="ＭＳ Ｐゴシック" panose="020B0600070205080204" pitchFamily="34" charset="-128"/>
            </a:endParaRPr>
          </a:p>
          <a:p>
            <a:pPr lvl="1"/>
            <a:r>
              <a:rPr lang="en-GB" altLang="en-US" sz="1800">
                <a:ea typeface="ＭＳ Ｐゴシック" panose="020B0600070205080204" pitchFamily="34" charset="-128"/>
              </a:rPr>
              <a:t>Training Schools</a:t>
            </a:r>
            <a:endParaRPr lang="en-GB" altLang="en-US" sz="1400">
              <a:ea typeface="ＭＳ Ｐゴシック" panose="020B0600070205080204" pitchFamily="34" charset="-128"/>
            </a:endParaRPr>
          </a:p>
          <a:p>
            <a:pPr lvl="1"/>
            <a:r>
              <a:rPr lang="en-GB" altLang="en-US" sz="1800">
                <a:ea typeface="ＭＳ Ｐゴシック" panose="020B0600070205080204" pitchFamily="34" charset="-128"/>
              </a:rPr>
              <a:t>Workshops</a:t>
            </a:r>
            <a:endParaRPr lang="en-GB" altLang="en-US" sz="1400">
              <a:ea typeface="ＭＳ Ｐゴシック" panose="020B0600070205080204" pitchFamily="34" charset="-128"/>
            </a:endParaRPr>
          </a:p>
          <a:p>
            <a:pPr lvl="1"/>
            <a:r>
              <a:rPr lang="en-GB" altLang="en-US" sz="1800">
                <a:ea typeface="ＭＳ Ｐゴシック" panose="020B0600070205080204" pitchFamily="34" charset="-128"/>
              </a:rPr>
              <a:t>Short-Term Scientific Meeting</a:t>
            </a:r>
            <a:endParaRPr lang="en-GB" altLang="en-US" sz="1400">
              <a:ea typeface="ＭＳ Ｐゴシック" panose="020B0600070205080204" pitchFamily="34" charset="-128"/>
            </a:endParaRPr>
          </a:p>
          <a:p>
            <a:pPr lvl="1"/>
            <a:r>
              <a:rPr lang="en-GB" altLang="en-US" sz="1800">
                <a:ea typeface="ＭＳ Ｐゴシック" panose="020B0600070205080204" pitchFamily="34" charset="-128"/>
              </a:rPr>
              <a:t>Dissemination Activities</a:t>
            </a:r>
            <a:endParaRPr lang="en-GB" altLang="en-US" sz="1400">
              <a:ea typeface="ＭＳ Ｐゴシック" panose="020B0600070205080204" pitchFamily="34" charset="-128"/>
            </a:endParaRPr>
          </a:p>
          <a:p>
            <a:endParaRPr lang="en-GB" altLang="en-US">
              <a:ea typeface="ＭＳ Ｐゴシック" panose="020B0600070205080204" pitchFamily="34" charset="-128"/>
            </a:endParaRP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A1FE55D-217D-4E2E-8E4A-EFB8A63D33AB}" type="slidenum">
              <a:rPr lang="en-GB" altLang="en-US" smtClean="0"/>
              <a:pPr/>
              <a:t>11</a:t>
            </a:fld>
            <a:endParaRPr lang="en-GB" altLang="en-US"/>
          </a:p>
        </p:txBody>
      </p:sp>
    </p:spTree>
    <p:extLst>
      <p:ext uri="{BB962C8B-B14F-4D97-AF65-F5344CB8AC3E}">
        <p14:creationId xmlns:p14="http://schemas.microsoft.com/office/powerpoint/2010/main" val="2829997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800">
                <a:ea typeface="ＭＳ Ｐゴシック" panose="020B0600070205080204" pitchFamily="34" charset="-128"/>
              </a:rPr>
              <a:t>This Action is therefore </a:t>
            </a:r>
            <a:r>
              <a:rPr lang="en-GB" altLang="en-US" sz="1800" b="1">
                <a:ea typeface="ＭＳ Ｐゴシック" panose="020B0600070205080204" pitchFamily="34" charset="-128"/>
              </a:rPr>
              <a:t>continental in scope</a:t>
            </a:r>
            <a:r>
              <a:rPr lang="en-GB" altLang="en-US" sz="1800">
                <a:ea typeface="ＭＳ Ｐゴシック" panose="020B0600070205080204" pitchFamily="34" charset="-128"/>
              </a:rPr>
              <a:t>: it currently involves 30 of 35 COST countries and is expanding to include International Partner Countries as well.</a:t>
            </a:r>
          </a:p>
          <a:p>
            <a:pPr lvl="1"/>
            <a:r>
              <a:rPr lang="en-GB" altLang="en-US" sz="1800">
                <a:ea typeface="ＭＳ Ｐゴシック" panose="020B0600070205080204" pitchFamily="34" charset="-128"/>
              </a:rPr>
              <a:t>Since November, Greece, Luxembourg and Slovakia have joined</a:t>
            </a:r>
            <a:endParaRPr lang="en-GB" altLang="en-US" sz="1400">
              <a:ea typeface="ＭＳ Ｐゴシック" panose="020B0600070205080204" pitchFamily="34" charset="-128"/>
            </a:endParaRPr>
          </a:p>
          <a:p>
            <a:pPr lvl="1"/>
            <a:r>
              <a:rPr lang="en-GB" altLang="en-US" sz="1800">
                <a:ea typeface="ＭＳ Ｐゴシック" panose="020B0600070205080204" pitchFamily="34" charset="-128"/>
              </a:rPr>
              <a:t>Cyprus, Latvia, Malta, Switzerland, Turkey</a:t>
            </a: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1F1DDDB-C3E9-4E80-844E-801221712A3E}" type="slidenum">
              <a:rPr lang="en-GB" altLang="en-US" smtClean="0"/>
              <a:pPr/>
              <a:t>12</a:t>
            </a:fld>
            <a:endParaRPr lang="en-GB" altLang="en-US"/>
          </a:p>
        </p:txBody>
      </p:sp>
    </p:spTree>
    <p:extLst>
      <p:ext uri="{BB962C8B-B14F-4D97-AF65-F5344CB8AC3E}">
        <p14:creationId xmlns:p14="http://schemas.microsoft.com/office/powerpoint/2010/main" val="2353657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defRPr/>
            </a:pPr>
            <a:r>
              <a:rPr lang="en-GB" sz="1400" dirty="0"/>
              <a:t>Which brings us to the second main piece of news:  </a:t>
            </a:r>
            <a:r>
              <a:rPr lang="en-GB" sz="1400" b="1" dirty="0"/>
              <a:t>Cultures of Knowledge</a:t>
            </a:r>
            <a:endParaRPr lang="en-GB" sz="1100" dirty="0"/>
          </a:p>
          <a:p>
            <a:pPr lvl="1">
              <a:defRPr/>
            </a:pPr>
            <a:r>
              <a:rPr lang="en-GB" sz="1400" dirty="0"/>
              <a:t>Since Prague  we negotiated a </a:t>
            </a:r>
            <a:r>
              <a:rPr lang="en-GB" sz="1400" b="1" dirty="0"/>
              <a:t>third grant application</a:t>
            </a:r>
            <a:r>
              <a:rPr lang="en-GB" sz="1400" dirty="0"/>
              <a:t> with the Mellon Foundation</a:t>
            </a:r>
            <a:endParaRPr lang="en-GB" sz="1100" dirty="0"/>
          </a:p>
          <a:p>
            <a:pPr lvl="1">
              <a:defRPr/>
            </a:pPr>
            <a:r>
              <a:rPr lang="en-GB" sz="1400" dirty="0"/>
              <a:t>Submitted it in </a:t>
            </a:r>
            <a:r>
              <a:rPr lang="en-GB" sz="1400" b="1" dirty="0"/>
              <a:t>December -- </a:t>
            </a:r>
            <a:r>
              <a:rPr lang="en-GB" sz="1400" dirty="0"/>
              <a:t>And received word </a:t>
            </a:r>
            <a:r>
              <a:rPr lang="en-GB" sz="1400" b="1" dirty="0"/>
              <a:t>last week</a:t>
            </a:r>
            <a:r>
              <a:rPr lang="en-GB" sz="1400" dirty="0"/>
              <a:t> that our application was successful -- So we are in business for another two years – that is, until the end of </a:t>
            </a:r>
            <a:r>
              <a:rPr lang="en-GB" sz="1400" b="1" dirty="0"/>
              <a:t>March 2017</a:t>
            </a:r>
            <a:endParaRPr lang="en-GB" sz="1100" dirty="0"/>
          </a:p>
          <a:p>
            <a:pPr marL="0" lvl="1">
              <a:defRPr/>
            </a:pPr>
            <a:r>
              <a:rPr lang="en-GB" sz="1400" dirty="0"/>
              <a:t>More importantly, we are now headed down the road of </a:t>
            </a:r>
            <a:r>
              <a:rPr lang="en-GB" sz="1400" b="1" dirty="0"/>
              <a:t>collaborative systems development </a:t>
            </a:r>
            <a:r>
              <a:rPr lang="en-GB" sz="1400" dirty="0"/>
              <a:t>as well:</a:t>
            </a:r>
            <a:endParaRPr lang="en-GB" sz="1100" dirty="0"/>
          </a:p>
          <a:p>
            <a:pPr lvl="1">
              <a:defRPr/>
            </a:pPr>
            <a:r>
              <a:rPr lang="en-GB" sz="1400" b="1" dirty="0"/>
              <a:t>Semi-automated metadata standardization</a:t>
            </a:r>
            <a:r>
              <a:rPr lang="en-GB" sz="1400" dirty="0"/>
              <a:t>: </a:t>
            </a:r>
            <a:r>
              <a:rPr lang="en-GB" sz="1400" b="1" dirty="0"/>
              <a:t>Eetu </a:t>
            </a:r>
            <a:r>
              <a:rPr lang="en-GB" sz="1400" b="1" dirty="0" err="1"/>
              <a:t>Mäkelä</a:t>
            </a:r>
            <a:r>
              <a:rPr lang="en-GB" sz="1400" dirty="0"/>
              <a:t>, another STSM recipient as post-doc of </a:t>
            </a:r>
            <a:r>
              <a:rPr lang="en-GB" sz="1400" b="1" dirty="0"/>
              <a:t>Eero Hyvönen in Aalto</a:t>
            </a:r>
            <a:endParaRPr lang="en-GB" sz="1100" dirty="0"/>
          </a:p>
          <a:p>
            <a:pPr lvl="1">
              <a:defRPr/>
            </a:pPr>
            <a:r>
              <a:rPr lang="en-GB" sz="1400" b="1" dirty="0"/>
              <a:t>Visualization</a:t>
            </a:r>
            <a:r>
              <a:rPr lang="en-GB" sz="1400" dirty="0"/>
              <a:t>: </a:t>
            </a:r>
            <a:r>
              <a:rPr lang="en-GB" sz="1400" b="1" dirty="0"/>
              <a:t>Palladio</a:t>
            </a:r>
            <a:r>
              <a:rPr lang="en-GB" sz="1400" dirty="0"/>
              <a:t>, developed in Stanford in collaboration with the Density Design lab in Milan</a:t>
            </a:r>
            <a:endParaRPr lang="en-GB" sz="1100" dirty="0"/>
          </a:p>
          <a:p>
            <a:pPr lvl="1">
              <a:defRPr/>
            </a:pPr>
            <a:r>
              <a:rPr lang="en-GB" sz="1400" dirty="0"/>
              <a:t>Collaborative </a:t>
            </a:r>
            <a:r>
              <a:rPr lang="en-GB" sz="1400" b="1" dirty="0"/>
              <a:t>population</a:t>
            </a:r>
            <a:r>
              <a:rPr lang="en-GB" sz="1400" dirty="0"/>
              <a:t>: EMLO Phase II</a:t>
            </a:r>
            <a:endParaRPr lang="en-GB" sz="1100" dirty="0"/>
          </a:p>
          <a:p>
            <a:pPr lvl="1">
              <a:defRPr/>
            </a:pPr>
            <a:r>
              <a:rPr lang="en-GB" sz="1400" dirty="0"/>
              <a:t>Collaborative </a:t>
            </a:r>
            <a:r>
              <a:rPr lang="en-GB" sz="1400" b="1" dirty="0"/>
              <a:t>systems development</a:t>
            </a:r>
            <a:r>
              <a:rPr lang="en-GB" sz="1400" dirty="0"/>
              <a:t>: </a:t>
            </a:r>
            <a:r>
              <a:rPr lang="en-GB" sz="1400" dirty="0" err="1"/>
              <a:t>CofK</a:t>
            </a:r>
            <a:r>
              <a:rPr lang="en-GB" sz="1400" dirty="0"/>
              <a:t> Phase III</a:t>
            </a:r>
            <a:endParaRPr lang="en-GB" sz="1100" dirty="0"/>
          </a:p>
          <a:p>
            <a:pPr lvl="1">
              <a:defRPr/>
            </a:pPr>
            <a:r>
              <a:rPr lang="en-GB" sz="1400" dirty="0"/>
              <a:t>Collaborative </a:t>
            </a:r>
            <a:r>
              <a:rPr lang="en-GB" sz="1400" b="1" dirty="0"/>
              <a:t>systems design</a:t>
            </a:r>
            <a:r>
              <a:rPr lang="en-GB" sz="1400" dirty="0"/>
              <a:t>: COST Action</a:t>
            </a:r>
            <a:endParaRPr lang="en-GB" sz="1100" dirty="0"/>
          </a:p>
          <a:p>
            <a:pPr>
              <a:defRPr/>
            </a:pPr>
            <a:r>
              <a:rPr lang="en-GB" sz="1400" dirty="0"/>
              <a:t>All leading in the direction of</a:t>
            </a:r>
            <a:endParaRPr lang="en-GB" altLang="en-US" sz="1400" dirty="0">
              <a:ea typeface="ＭＳ Ｐゴシック" panose="020B0600070205080204" pitchFamily="34" charset="-128"/>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1721310-990B-4555-BF70-510BF513B864}" type="slidenum">
              <a:rPr lang="en-GB" altLang="en-US" smtClean="0"/>
              <a:pPr/>
              <a:t>13</a:t>
            </a:fld>
            <a:endParaRPr lang="en-GB" altLang="en-US"/>
          </a:p>
        </p:txBody>
      </p:sp>
    </p:spTree>
    <p:extLst>
      <p:ext uri="{BB962C8B-B14F-4D97-AF65-F5344CB8AC3E}">
        <p14:creationId xmlns:p14="http://schemas.microsoft.com/office/powerpoint/2010/main" val="2127604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defRPr/>
            </a:pPr>
            <a:r>
              <a:rPr lang="en-GB" sz="1400" dirty="0"/>
              <a:t>Which brings us to the second main piece of news:  </a:t>
            </a:r>
            <a:r>
              <a:rPr lang="en-GB" sz="1400" b="1" dirty="0"/>
              <a:t>Cultures of Knowledge</a:t>
            </a:r>
            <a:endParaRPr lang="en-GB" sz="1100" dirty="0"/>
          </a:p>
          <a:p>
            <a:pPr lvl="1">
              <a:defRPr/>
            </a:pPr>
            <a:r>
              <a:rPr lang="en-GB" sz="1400" dirty="0"/>
              <a:t>Since Prague  we negotiated a </a:t>
            </a:r>
            <a:r>
              <a:rPr lang="en-GB" sz="1400" b="1" dirty="0"/>
              <a:t>third grant application</a:t>
            </a:r>
            <a:r>
              <a:rPr lang="en-GB" sz="1400" dirty="0"/>
              <a:t> with the Mellon Foundation</a:t>
            </a:r>
            <a:endParaRPr lang="en-GB" sz="1100" dirty="0"/>
          </a:p>
          <a:p>
            <a:pPr lvl="1">
              <a:defRPr/>
            </a:pPr>
            <a:r>
              <a:rPr lang="en-GB" sz="1400" dirty="0"/>
              <a:t>Submitted it in </a:t>
            </a:r>
            <a:r>
              <a:rPr lang="en-GB" sz="1400" b="1" dirty="0"/>
              <a:t>December -- </a:t>
            </a:r>
            <a:r>
              <a:rPr lang="en-GB" sz="1400" dirty="0"/>
              <a:t>And received word </a:t>
            </a:r>
            <a:r>
              <a:rPr lang="en-GB" sz="1400" b="1" dirty="0"/>
              <a:t>last week</a:t>
            </a:r>
            <a:r>
              <a:rPr lang="en-GB" sz="1400" dirty="0"/>
              <a:t> that our application was successful -- So we are in business for another two years – that is, until the end of </a:t>
            </a:r>
            <a:r>
              <a:rPr lang="en-GB" sz="1400" b="1" dirty="0"/>
              <a:t>March 2017</a:t>
            </a:r>
            <a:endParaRPr lang="en-GB" sz="1100" dirty="0"/>
          </a:p>
          <a:p>
            <a:pPr marL="0" lvl="1">
              <a:defRPr/>
            </a:pPr>
            <a:r>
              <a:rPr lang="en-GB" sz="1400" dirty="0"/>
              <a:t>More importantly, we are now headed down the road of </a:t>
            </a:r>
            <a:r>
              <a:rPr lang="en-GB" sz="1400" b="1" dirty="0"/>
              <a:t>collaborative systems development </a:t>
            </a:r>
            <a:r>
              <a:rPr lang="en-GB" sz="1400" dirty="0"/>
              <a:t>as well:</a:t>
            </a:r>
            <a:endParaRPr lang="en-GB" sz="1100" dirty="0"/>
          </a:p>
          <a:p>
            <a:pPr lvl="1">
              <a:defRPr/>
            </a:pPr>
            <a:r>
              <a:rPr lang="en-GB" sz="1400" b="1" dirty="0"/>
              <a:t>Semi-automated metadata standardization</a:t>
            </a:r>
            <a:r>
              <a:rPr lang="en-GB" sz="1400" dirty="0"/>
              <a:t>: </a:t>
            </a:r>
            <a:r>
              <a:rPr lang="en-GB" sz="1400" b="1" dirty="0"/>
              <a:t>Eetu </a:t>
            </a:r>
            <a:r>
              <a:rPr lang="en-GB" sz="1400" b="1" dirty="0" err="1"/>
              <a:t>Mäkelä</a:t>
            </a:r>
            <a:r>
              <a:rPr lang="en-GB" sz="1400" dirty="0"/>
              <a:t>, another STSM recipient as post-doc of </a:t>
            </a:r>
            <a:r>
              <a:rPr lang="en-GB" sz="1400" b="1" dirty="0"/>
              <a:t>Eero Hyvönen in Aalto</a:t>
            </a:r>
            <a:endParaRPr lang="en-GB" sz="1100" dirty="0"/>
          </a:p>
          <a:p>
            <a:pPr lvl="1">
              <a:defRPr/>
            </a:pPr>
            <a:r>
              <a:rPr lang="en-GB" sz="1400" b="1" dirty="0"/>
              <a:t>Visualization</a:t>
            </a:r>
            <a:r>
              <a:rPr lang="en-GB" sz="1400" dirty="0"/>
              <a:t>: </a:t>
            </a:r>
            <a:r>
              <a:rPr lang="en-GB" sz="1400" b="1" dirty="0"/>
              <a:t>Palladio</a:t>
            </a:r>
            <a:r>
              <a:rPr lang="en-GB" sz="1400" dirty="0"/>
              <a:t>, developed in Stanford in collaboration with the Density Design lab in Milan</a:t>
            </a:r>
            <a:endParaRPr lang="en-GB" sz="1100" dirty="0"/>
          </a:p>
          <a:p>
            <a:pPr lvl="1">
              <a:defRPr/>
            </a:pPr>
            <a:r>
              <a:rPr lang="en-GB" sz="1400" dirty="0"/>
              <a:t>Collaborative </a:t>
            </a:r>
            <a:r>
              <a:rPr lang="en-GB" sz="1400" b="1" dirty="0"/>
              <a:t>population</a:t>
            </a:r>
            <a:r>
              <a:rPr lang="en-GB" sz="1400" dirty="0"/>
              <a:t>: EMLO Phase II</a:t>
            </a:r>
            <a:endParaRPr lang="en-GB" sz="1100" dirty="0"/>
          </a:p>
          <a:p>
            <a:pPr lvl="1">
              <a:defRPr/>
            </a:pPr>
            <a:r>
              <a:rPr lang="en-GB" sz="1400" dirty="0"/>
              <a:t>Collaborative </a:t>
            </a:r>
            <a:r>
              <a:rPr lang="en-GB" sz="1400" b="1" dirty="0"/>
              <a:t>systems development</a:t>
            </a:r>
            <a:r>
              <a:rPr lang="en-GB" sz="1400" dirty="0"/>
              <a:t>: </a:t>
            </a:r>
            <a:r>
              <a:rPr lang="en-GB" sz="1400" dirty="0" err="1"/>
              <a:t>CofK</a:t>
            </a:r>
            <a:r>
              <a:rPr lang="en-GB" sz="1400" dirty="0"/>
              <a:t> Phase III</a:t>
            </a:r>
            <a:endParaRPr lang="en-GB" sz="1100" dirty="0"/>
          </a:p>
          <a:p>
            <a:pPr lvl="1">
              <a:defRPr/>
            </a:pPr>
            <a:r>
              <a:rPr lang="en-GB" sz="1400" dirty="0"/>
              <a:t>Collaborative </a:t>
            </a:r>
            <a:r>
              <a:rPr lang="en-GB" sz="1400" b="1" dirty="0"/>
              <a:t>systems design</a:t>
            </a:r>
            <a:r>
              <a:rPr lang="en-GB" sz="1400" dirty="0"/>
              <a:t>: COST Action</a:t>
            </a:r>
            <a:endParaRPr lang="en-GB" sz="1100" dirty="0"/>
          </a:p>
          <a:p>
            <a:pPr>
              <a:defRPr/>
            </a:pPr>
            <a:r>
              <a:rPr lang="en-GB" sz="1400" dirty="0"/>
              <a:t>All leading in the direction of</a:t>
            </a:r>
            <a:endParaRPr lang="en-GB" altLang="en-US" sz="1400" dirty="0">
              <a:ea typeface="ＭＳ Ｐゴシック" panose="020B0600070205080204" pitchFamily="34" charset="-128"/>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1721310-990B-4555-BF70-510BF513B864}" type="slidenum">
              <a:rPr lang="en-GB" altLang="en-US" smtClean="0"/>
              <a:pPr/>
              <a:t>14</a:t>
            </a:fld>
            <a:endParaRPr lang="en-GB" altLang="en-US"/>
          </a:p>
        </p:txBody>
      </p:sp>
    </p:spTree>
    <p:extLst>
      <p:ext uri="{BB962C8B-B14F-4D97-AF65-F5344CB8AC3E}">
        <p14:creationId xmlns:p14="http://schemas.microsoft.com/office/powerpoint/2010/main" val="2887550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800">
                <a:ea typeface="ＭＳ Ｐゴシック" panose="020B0600070205080204" pitchFamily="34" charset="-128"/>
              </a:rPr>
              <a:t>At the centre of this Action are </a:t>
            </a:r>
            <a:r>
              <a:rPr lang="en-GB" altLang="en-US" sz="1800" b="1">
                <a:ea typeface="ＭＳ Ｐゴシック" panose="020B0600070205080204" pitchFamily="34" charset="-128"/>
              </a:rPr>
              <a:t>six Working Groups</a:t>
            </a:r>
            <a:r>
              <a:rPr lang="en-GB" altLang="en-US" sz="1800">
                <a:ea typeface="ＭＳ Ｐゴシック" panose="020B0600070205080204" pitchFamily="34" charset="-128"/>
              </a:rPr>
              <a:t>, the scope of which is determined by the basic features of letters themselves.</a:t>
            </a:r>
          </a:p>
          <a:p>
            <a:endParaRPr lang="en-GB" altLang="en-US" sz="1800" b="1">
              <a:ea typeface="ＭＳ Ｐゴシック" panose="020B0600070205080204" pitchFamily="34" charset="-128"/>
            </a:endParaRPr>
          </a:p>
          <a:p>
            <a:r>
              <a:rPr lang="en-GB" altLang="en-US" sz="1800" b="1">
                <a:ea typeface="ＭＳ Ｐゴシック" panose="020B0600070205080204" pitchFamily="34" charset="-128"/>
              </a:rPr>
              <a:t>Letters</a:t>
            </a:r>
            <a:r>
              <a:rPr lang="en-GB" altLang="en-US" sz="1800">
                <a:ea typeface="ＭＳ Ｐゴシック" panose="020B0600070205080204" pitchFamily="34" charset="-128"/>
              </a:rPr>
              <a:t> are written documents sent by a one or more person(s) at a specific time and place to one or more other person(s) in another place.</a:t>
            </a:r>
          </a:p>
          <a:p>
            <a:endParaRPr lang="en-GB" altLang="en-US">
              <a:ea typeface="ＭＳ Ｐゴシック" panose="020B0600070205080204" pitchFamily="34" charset="-128"/>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E8ABC96-0B04-44BF-8D8D-2BBFDA38A2A4}" type="slidenum">
              <a:rPr lang="en-GB" altLang="en-US" smtClean="0"/>
              <a:pPr/>
              <a:t>15</a:t>
            </a:fld>
            <a:endParaRPr lang="en-GB" altLang="en-US"/>
          </a:p>
        </p:txBody>
      </p:sp>
    </p:spTree>
    <p:extLst>
      <p:ext uri="{BB962C8B-B14F-4D97-AF65-F5344CB8AC3E}">
        <p14:creationId xmlns:p14="http://schemas.microsoft.com/office/powerpoint/2010/main" val="1795149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800">
                <a:ea typeface="ＭＳ Ｐゴシック" panose="020B0600070205080204" pitchFamily="34" charset="-128"/>
              </a:rPr>
              <a:t>At the centre of this Action are </a:t>
            </a:r>
            <a:r>
              <a:rPr lang="en-GB" altLang="en-US" sz="1800" b="1">
                <a:ea typeface="ＭＳ Ｐゴシック" panose="020B0600070205080204" pitchFamily="34" charset="-128"/>
              </a:rPr>
              <a:t>six Working Groups</a:t>
            </a:r>
            <a:r>
              <a:rPr lang="en-GB" altLang="en-US" sz="1800">
                <a:ea typeface="ＭＳ Ｐゴシック" panose="020B0600070205080204" pitchFamily="34" charset="-128"/>
              </a:rPr>
              <a:t>, the scope of which is determined by the basic features of letters themselves.</a:t>
            </a:r>
          </a:p>
          <a:p>
            <a:endParaRPr lang="en-GB" altLang="en-US" sz="1800" b="1">
              <a:ea typeface="ＭＳ Ｐゴシック" panose="020B0600070205080204" pitchFamily="34" charset="-128"/>
            </a:endParaRPr>
          </a:p>
          <a:p>
            <a:r>
              <a:rPr lang="en-GB" altLang="en-US" sz="1800" b="1">
                <a:ea typeface="ＭＳ Ｐゴシック" panose="020B0600070205080204" pitchFamily="34" charset="-128"/>
              </a:rPr>
              <a:t>Letters</a:t>
            </a:r>
            <a:r>
              <a:rPr lang="en-GB" altLang="en-US" sz="1800">
                <a:ea typeface="ＭＳ Ｐゴシック" panose="020B0600070205080204" pitchFamily="34" charset="-128"/>
              </a:rPr>
              <a:t> are written documents sent by a one or more person(s) at a specific time and place to one or more other person(s) in another place.</a:t>
            </a:r>
          </a:p>
          <a:p>
            <a:endParaRPr lang="en-GB" altLang="en-US">
              <a:ea typeface="ＭＳ Ｐゴシック" panose="020B0600070205080204" pitchFamily="34" charset="-128"/>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E8ABC96-0B04-44BF-8D8D-2BBFDA38A2A4}" type="slidenum">
              <a:rPr lang="en-GB" altLang="en-US" smtClean="0"/>
              <a:pPr/>
              <a:t>16</a:t>
            </a:fld>
            <a:endParaRPr lang="en-GB" altLang="en-US"/>
          </a:p>
        </p:txBody>
      </p:sp>
    </p:spTree>
    <p:extLst>
      <p:ext uri="{BB962C8B-B14F-4D97-AF65-F5344CB8AC3E}">
        <p14:creationId xmlns:p14="http://schemas.microsoft.com/office/powerpoint/2010/main" val="2646424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800">
                <a:ea typeface="ＭＳ Ｐゴシック" panose="020B0600070205080204" pitchFamily="34" charset="-128"/>
              </a:rPr>
              <a:t>At the centre of this Action are </a:t>
            </a:r>
            <a:r>
              <a:rPr lang="en-GB" altLang="en-US" sz="1800" b="1">
                <a:ea typeface="ＭＳ Ｐゴシック" panose="020B0600070205080204" pitchFamily="34" charset="-128"/>
              </a:rPr>
              <a:t>six Working Groups</a:t>
            </a:r>
            <a:r>
              <a:rPr lang="en-GB" altLang="en-US" sz="1800">
                <a:ea typeface="ＭＳ Ｐゴシック" panose="020B0600070205080204" pitchFamily="34" charset="-128"/>
              </a:rPr>
              <a:t>, the scope of which is determined by the basic features of letters themselves.</a:t>
            </a:r>
          </a:p>
          <a:p>
            <a:endParaRPr lang="en-GB" altLang="en-US" sz="1800" b="1">
              <a:ea typeface="ＭＳ Ｐゴシック" panose="020B0600070205080204" pitchFamily="34" charset="-128"/>
            </a:endParaRPr>
          </a:p>
          <a:p>
            <a:r>
              <a:rPr lang="en-GB" altLang="en-US" sz="1800" b="1">
                <a:ea typeface="ＭＳ Ｐゴシック" panose="020B0600070205080204" pitchFamily="34" charset="-128"/>
              </a:rPr>
              <a:t>Letters</a:t>
            </a:r>
            <a:r>
              <a:rPr lang="en-GB" altLang="en-US" sz="1800">
                <a:ea typeface="ＭＳ Ｐゴシック" panose="020B0600070205080204" pitchFamily="34" charset="-128"/>
              </a:rPr>
              <a:t> are written documents sent by a one or more person(s) at a specific time and place to one or more other person(s) in another place.</a:t>
            </a:r>
          </a:p>
          <a:p>
            <a:endParaRPr lang="en-GB" altLang="en-US">
              <a:ea typeface="ＭＳ Ｐゴシック" panose="020B0600070205080204" pitchFamily="34" charset="-128"/>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E8ABC96-0B04-44BF-8D8D-2BBFDA38A2A4}" type="slidenum">
              <a:rPr lang="en-GB" altLang="en-US" smtClean="0"/>
              <a:pPr/>
              <a:t>17</a:t>
            </a:fld>
            <a:endParaRPr lang="en-GB" altLang="en-US"/>
          </a:p>
        </p:txBody>
      </p:sp>
    </p:spTree>
    <p:extLst>
      <p:ext uri="{BB962C8B-B14F-4D97-AF65-F5344CB8AC3E}">
        <p14:creationId xmlns:p14="http://schemas.microsoft.com/office/powerpoint/2010/main" val="2046045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800">
                <a:ea typeface="ＭＳ Ｐゴシック" panose="020B0600070205080204" pitchFamily="34" charset="-128"/>
              </a:rPr>
              <a:t>At the centre of this Action are </a:t>
            </a:r>
            <a:r>
              <a:rPr lang="en-GB" altLang="en-US" sz="1800" b="1">
                <a:ea typeface="ＭＳ Ｐゴシック" panose="020B0600070205080204" pitchFamily="34" charset="-128"/>
              </a:rPr>
              <a:t>six Working Groups</a:t>
            </a:r>
            <a:r>
              <a:rPr lang="en-GB" altLang="en-US" sz="1800">
                <a:ea typeface="ＭＳ Ｐゴシック" panose="020B0600070205080204" pitchFamily="34" charset="-128"/>
              </a:rPr>
              <a:t>, the scope of which is determined by the basic features of letters themselves.</a:t>
            </a:r>
          </a:p>
          <a:p>
            <a:endParaRPr lang="en-GB" altLang="en-US" sz="1800" b="1">
              <a:ea typeface="ＭＳ Ｐゴシック" panose="020B0600070205080204" pitchFamily="34" charset="-128"/>
            </a:endParaRPr>
          </a:p>
          <a:p>
            <a:r>
              <a:rPr lang="en-GB" altLang="en-US" sz="1800" b="1">
                <a:ea typeface="ＭＳ Ｐゴシック" panose="020B0600070205080204" pitchFamily="34" charset="-128"/>
              </a:rPr>
              <a:t>Letters</a:t>
            </a:r>
            <a:r>
              <a:rPr lang="en-GB" altLang="en-US" sz="1800">
                <a:ea typeface="ＭＳ Ｐゴシック" panose="020B0600070205080204" pitchFamily="34" charset="-128"/>
              </a:rPr>
              <a:t> are written documents sent by a one or more person(s) at a specific time and place to one or more other person(s) in another place.</a:t>
            </a:r>
          </a:p>
          <a:p>
            <a:endParaRPr lang="en-GB" altLang="en-US">
              <a:ea typeface="ＭＳ Ｐゴシック" panose="020B0600070205080204" pitchFamily="34" charset="-128"/>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E8ABC96-0B04-44BF-8D8D-2BBFDA38A2A4}" type="slidenum">
              <a:rPr lang="en-GB" altLang="en-US" smtClean="0"/>
              <a:pPr/>
              <a:t>18</a:t>
            </a:fld>
            <a:endParaRPr lang="en-GB" altLang="en-US"/>
          </a:p>
        </p:txBody>
      </p:sp>
    </p:spTree>
    <p:extLst>
      <p:ext uri="{BB962C8B-B14F-4D97-AF65-F5344CB8AC3E}">
        <p14:creationId xmlns:p14="http://schemas.microsoft.com/office/powerpoint/2010/main" val="1831318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800">
                <a:ea typeface="ＭＳ Ｐゴシック" panose="020B0600070205080204" pitchFamily="34" charset="-128"/>
              </a:rPr>
              <a:t>At the centre of this Action are </a:t>
            </a:r>
            <a:r>
              <a:rPr lang="en-GB" altLang="en-US" sz="1800" b="1">
                <a:ea typeface="ＭＳ Ｐゴシック" panose="020B0600070205080204" pitchFamily="34" charset="-128"/>
              </a:rPr>
              <a:t>six Working Groups</a:t>
            </a:r>
            <a:r>
              <a:rPr lang="en-GB" altLang="en-US" sz="1800">
                <a:ea typeface="ＭＳ Ｐゴシック" panose="020B0600070205080204" pitchFamily="34" charset="-128"/>
              </a:rPr>
              <a:t>, the scope of which is determined by the basic features of letters themselves.</a:t>
            </a:r>
          </a:p>
          <a:p>
            <a:endParaRPr lang="en-GB" altLang="en-US" sz="1800" b="1">
              <a:ea typeface="ＭＳ Ｐゴシック" panose="020B0600070205080204" pitchFamily="34" charset="-128"/>
            </a:endParaRPr>
          </a:p>
          <a:p>
            <a:r>
              <a:rPr lang="en-GB" altLang="en-US" sz="1800" b="1">
                <a:ea typeface="ＭＳ Ｐゴシック" panose="020B0600070205080204" pitchFamily="34" charset="-128"/>
              </a:rPr>
              <a:t>Letters</a:t>
            </a:r>
            <a:r>
              <a:rPr lang="en-GB" altLang="en-US" sz="1800">
                <a:ea typeface="ＭＳ Ｐゴシック" panose="020B0600070205080204" pitchFamily="34" charset="-128"/>
              </a:rPr>
              <a:t> are written documents sent by a one or more person(s) at a specific time and place to one or more other person(s) in another place.</a:t>
            </a:r>
          </a:p>
          <a:p>
            <a:endParaRPr lang="en-GB" altLang="en-US">
              <a:ea typeface="ＭＳ Ｐゴシック" panose="020B0600070205080204" pitchFamily="34" charset="-128"/>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E8ABC96-0B04-44BF-8D8D-2BBFDA38A2A4}" type="slidenum">
              <a:rPr lang="en-GB" altLang="en-US" smtClean="0"/>
              <a:pPr/>
              <a:t>19</a:t>
            </a:fld>
            <a:endParaRPr lang="en-GB" altLang="en-US"/>
          </a:p>
        </p:txBody>
      </p:sp>
    </p:spTree>
    <p:extLst>
      <p:ext uri="{BB962C8B-B14F-4D97-AF65-F5344CB8AC3E}">
        <p14:creationId xmlns:p14="http://schemas.microsoft.com/office/powerpoint/2010/main" val="3271598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defRPr/>
            </a:pPr>
            <a:r>
              <a:rPr lang="en-GB" sz="1400" dirty="0"/>
              <a:t>Which brings us to the second main piece of news:  </a:t>
            </a:r>
            <a:r>
              <a:rPr lang="en-GB" sz="1400" b="1" dirty="0"/>
              <a:t>Cultures of Knowledge</a:t>
            </a:r>
            <a:endParaRPr lang="en-GB" sz="1100" dirty="0"/>
          </a:p>
          <a:p>
            <a:pPr lvl="1">
              <a:defRPr/>
            </a:pPr>
            <a:r>
              <a:rPr lang="en-GB" sz="1400" dirty="0"/>
              <a:t>Since Prague  we negotiated a </a:t>
            </a:r>
            <a:r>
              <a:rPr lang="en-GB" sz="1400" b="1" dirty="0"/>
              <a:t>third grant application</a:t>
            </a:r>
            <a:r>
              <a:rPr lang="en-GB" sz="1400" dirty="0"/>
              <a:t> with the Mellon Foundation</a:t>
            </a:r>
            <a:endParaRPr lang="en-GB" sz="1100" dirty="0"/>
          </a:p>
          <a:p>
            <a:pPr lvl="1">
              <a:defRPr/>
            </a:pPr>
            <a:r>
              <a:rPr lang="en-GB" sz="1400" dirty="0"/>
              <a:t>Submitted it in </a:t>
            </a:r>
            <a:r>
              <a:rPr lang="en-GB" sz="1400" b="1" dirty="0"/>
              <a:t>December -- </a:t>
            </a:r>
            <a:r>
              <a:rPr lang="en-GB" sz="1400" dirty="0"/>
              <a:t>And received word </a:t>
            </a:r>
            <a:r>
              <a:rPr lang="en-GB" sz="1400" b="1" dirty="0"/>
              <a:t>last week</a:t>
            </a:r>
            <a:r>
              <a:rPr lang="en-GB" sz="1400" dirty="0"/>
              <a:t> that our application was successful -- So we are in business for another two years – that is, until the end of </a:t>
            </a:r>
            <a:r>
              <a:rPr lang="en-GB" sz="1400" b="1" dirty="0"/>
              <a:t>March 2017</a:t>
            </a:r>
            <a:endParaRPr lang="en-GB" sz="1100" dirty="0"/>
          </a:p>
          <a:p>
            <a:pPr marL="0" lvl="1">
              <a:defRPr/>
            </a:pPr>
            <a:r>
              <a:rPr lang="en-GB" sz="1400" dirty="0"/>
              <a:t>More importantly, we are now headed down the road of </a:t>
            </a:r>
            <a:r>
              <a:rPr lang="en-GB" sz="1400" b="1" dirty="0"/>
              <a:t>collaborative systems development </a:t>
            </a:r>
            <a:r>
              <a:rPr lang="en-GB" sz="1400" dirty="0"/>
              <a:t>as well:</a:t>
            </a:r>
            <a:endParaRPr lang="en-GB" sz="1100" dirty="0"/>
          </a:p>
          <a:p>
            <a:pPr lvl="1">
              <a:defRPr/>
            </a:pPr>
            <a:r>
              <a:rPr lang="en-GB" sz="1400" b="1" dirty="0"/>
              <a:t>Semi-automated metadata standardization</a:t>
            </a:r>
            <a:r>
              <a:rPr lang="en-GB" sz="1400" dirty="0"/>
              <a:t>: </a:t>
            </a:r>
            <a:r>
              <a:rPr lang="en-GB" sz="1400" b="1" dirty="0"/>
              <a:t>Eetu </a:t>
            </a:r>
            <a:r>
              <a:rPr lang="en-GB" sz="1400" b="1" dirty="0" err="1"/>
              <a:t>Mäkelä</a:t>
            </a:r>
            <a:r>
              <a:rPr lang="en-GB" sz="1400" dirty="0"/>
              <a:t>, another STSM recipient as post-doc of </a:t>
            </a:r>
            <a:r>
              <a:rPr lang="en-GB" sz="1400" b="1" dirty="0"/>
              <a:t>Eero Hyvönen in Aalto</a:t>
            </a:r>
            <a:endParaRPr lang="en-GB" sz="1100" dirty="0"/>
          </a:p>
          <a:p>
            <a:pPr lvl="1">
              <a:defRPr/>
            </a:pPr>
            <a:r>
              <a:rPr lang="en-GB" sz="1400" b="1" dirty="0"/>
              <a:t>Visualization</a:t>
            </a:r>
            <a:r>
              <a:rPr lang="en-GB" sz="1400" dirty="0"/>
              <a:t>: </a:t>
            </a:r>
            <a:r>
              <a:rPr lang="en-GB" sz="1400" b="1" dirty="0"/>
              <a:t>Palladio</a:t>
            </a:r>
            <a:r>
              <a:rPr lang="en-GB" sz="1400" dirty="0"/>
              <a:t>, developed in Stanford in collaboration with the Density Design lab in Milan</a:t>
            </a:r>
            <a:endParaRPr lang="en-GB" sz="1100" dirty="0"/>
          </a:p>
          <a:p>
            <a:pPr lvl="1">
              <a:defRPr/>
            </a:pPr>
            <a:r>
              <a:rPr lang="en-GB" sz="1400" dirty="0"/>
              <a:t>Collaborative </a:t>
            </a:r>
            <a:r>
              <a:rPr lang="en-GB" sz="1400" b="1" dirty="0"/>
              <a:t>population</a:t>
            </a:r>
            <a:r>
              <a:rPr lang="en-GB" sz="1400" dirty="0"/>
              <a:t>: EMLO Phase II</a:t>
            </a:r>
            <a:endParaRPr lang="en-GB" sz="1100" dirty="0"/>
          </a:p>
          <a:p>
            <a:pPr lvl="1">
              <a:defRPr/>
            </a:pPr>
            <a:r>
              <a:rPr lang="en-GB" sz="1400" dirty="0"/>
              <a:t>Collaborative </a:t>
            </a:r>
            <a:r>
              <a:rPr lang="en-GB" sz="1400" b="1" dirty="0"/>
              <a:t>systems development</a:t>
            </a:r>
            <a:r>
              <a:rPr lang="en-GB" sz="1400" dirty="0"/>
              <a:t>: </a:t>
            </a:r>
            <a:r>
              <a:rPr lang="en-GB" sz="1400" dirty="0" err="1"/>
              <a:t>CofK</a:t>
            </a:r>
            <a:r>
              <a:rPr lang="en-GB" sz="1400" dirty="0"/>
              <a:t> Phase III</a:t>
            </a:r>
            <a:endParaRPr lang="en-GB" sz="1100" dirty="0"/>
          </a:p>
          <a:p>
            <a:pPr lvl="1">
              <a:defRPr/>
            </a:pPr>
            <a:r>
              <a:rPr lang="en-GB" sz="1400" dirty="0"/>
              <a:t>Collaborative </a:t>
            </a:r>
            <a:r>
              <a:rPr lang="en-GB" sz="1400" b="1" dirty="0"/>
              <a:t>systems design</a:t>
            </a:r>
            <a:r>
              <a:rPr lang="en-GB" sz="1400" dirty="0"/>
              <a:t>: COST Action</a:t>
            </a:r>
            <a:endParaRPr lang="en-GB" sz="1100" dirty="0"/>
          </a:p>
          <a:p>
            <a:pPr>
              <a:defRPr/>
            </a:pPr>
            <a:r>
              <a:rPr lang="en-GB" sz="1400" dirty="0"/>
              <a:t>All leading in the direction of</a:t>
            </a:r>
            <a:endParaRPr lang="en-GB" altLang="en-US" sz="1400" dirty="0">
              <a:ea typeface="ＭＳ Ｐゴシック" panose="020B0600070205080204" pitchFamily="34" charset="-128"/>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1721310-990B-4555-BF70-510BF513B864}" type="slidenum">
              <a:rPr lang="en-GB" altLang="en-US" smtClean="0"/>
              <a:pPr/>
              <a:t>2</a:t>
            </a:fld>
            <a:endParaRPr lang="en-GB" altLang="en-US"/>
          </a:p>
        </p:txBody>
      </p:sp>
    </p:spTree>
    <p:extLst>
      <p:ext uri="{BB962C8B-B14F-4D97-AF65-F5344CB8AC3E}">
        <p14:creationId xmlns:p14="http://schemas.microsoft.com/office/powerpoint/2010/main" val="5777305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defRPr/>
            </a:pPr>
            <a:r>
              <a:rPr lang="en-GB" sz="1400" dirty="0"/>
              <a:t>Which brings us to the second main piece of news:  </a:t>
            </a:r>
            <a:r>
              <a:rPr lang="en-GB" sz="1400" b="1" dirty="0"/>
              <a:t>Cultures of Knowledge</a:t>
            </a:r>
            <a:endParaRPr lang="en-GB" sz="1100" dirty="0"/>
          </a:p>
          <a:p>
            <a:pPr lvl="1">
              <a:defRPr/>
            </a:pPr>
            <a:r>
              <a:rPr lang="en-GB" sz="1400" dirty="0"/>
              <a:t>Since Prague  we negotiated a </a:t>
            </a:r>
            <a:r>
              <a:rPr lang="en-GB" sz="1400" b="1" dirty="0"/>
              <a:t>third grant application</a:t>
            </a:r>
            <a:r>
              <a:rPr lang="en-GB" sz="1400" dirty="0"/>
              <a:t> with the Mellon Foundation</a:t>
            </a:r>
            <a:endParaRPr lang="en-GB" sz="1100" dirty="0"/>
          </a:p>
          <a:p>
            <a:pPr lvl="1">
              <a:defRPr/>
            </a:pPr>
            <a:r>
              <a:rPr lang="en-GB" sz="1400" dirty="0"/>
              <a:t>Submitted it in </a:t>
            </a:r>
            <a:r>
              <a:rPr lang="en-GB" sz="1400" b="1" dirty="0"/>
              <a:t>December -- </a:t>
            </a:r>
            <a:r>
              <a:rPr lang="en-GB" sz="1400" dirty="0"/>
              <a:t>And received word </a:t>
            </a:r>
            <a:r>
              <a:rPr lang="en-GB" sz="1400" b="1" dirty="0"/>
              <a:t>last week</a:t>
            </a:r>
            <a:r>
              <a:rPr lang="en-GB" sz="1400" dirty="0"/>
              <a:t> that our application was successful -- So we are in business for another two years – that is, until the end of </a:t>
            </a:r>
            <a:r>
              <a:rPr lang="en-GB" sz="1400" b="1" dirty="0"/>
              <a:t>March 2017</a:t>
            </a:r>
            <a:endParaRPr lang="en-GB" sz="1100" dirty="0"/>
          </a:p>
          <a:p>
            <a:pPr marL="0" lvl="1">
              <a:defRPr/>
            </a:pPr>
            <a:r>
              <a:rPr lang="en-GB" sz="1400" dirty="0"/>
              <a:t>More importantly, we are now headed down the road of </a:t>
            </a:r>
            <a:r>
              <a:rPr lang="en-GB" sz="1400" b="1" dirty="0"/>
              <a:t>collaborative systems development </a:t>
            </a:r>
            <a:r>
              <a:rPr lang="en-GB" sz="1400" dirty="0"/>
              <a:t>as well:</a:t>
            </a:r>
            <a:endParaRPr lang="en-GB" sz="1100" dirty="0"/>
          </a:p>
          <a:p>
            <a:pPr lvl="1">
              <a:defRPr/>
            </a:pPr>
            <a:r>
              <a:rPr lang="en-GB" sz="1400" b="1" dirty="0"/>
              <a:t>Semi-automated metadata standardization</a:t>
            </a:r>
            <a:r>
              <a:rPr lang="en-GB" sz="1400" dirty="0"/>
              <a:t>: </a:t>
            </a:r>
            <a:r>
              <a:rPr lang="en-GB" sz="1400" b="1" dirty="0"/>
              <a:t>Eetu </a:t>
            </a:r>
            <a:r>
              <a:rPr lang="en-GB" sz="1400" b="1" dirty="0" err="1"/>
              <a:t>Mäkelä</a:t>
            </a:r>
            <a:r>
              <a:rPr lang="en-GB" sz="1400" dirty="0"/>
              <a:t>, another STSM recipient as post-doc of </a:t>
            </a:r>
            <a:r>
              <a:rPr lang="en-GB" sz="1400" b="1" dirty="0"/>
              <a:t>Eero Hyvönen in Aalto</a:t>
            </a:r>
            <a:endParaRPr lang="en-GB" sz="1100" dirty="0"/>
          </a:p>
          <a:p>
            <a:pPr lvl="1">
              <a:defRPr/>
            </a:pPr>
            <a:r>
              <a:rPr lang="en-GB" sz="1400" b="1" dirty="0"/>
              <a:t>Visualization</a:t>
            </a:r>
            <a:r>
              <a:rPr lang="en-GB" sz="1400" dirty="0"/>
              <a:t>: </a:t>
            </a:r>
            <a:r>
              <a:rPr lang="en-GB" sz="1400" b="1" dirty="0"/>
              <a:t>Palladio</a:t>
            </a:r>
            <a:r>
              <a:rPr lang="en-GB" sz="1400" dirty="0"/>
              <a:t>, developed in Stanford in collaboration with the Density Design lab in Milan</a:t>
            </a:r>
            <a:endParaRPr lang="en-GB" sz="1100" dirty="0"/>
          </a:p>
          <a:p>
            <a:pPr lvl="1">
              <a:defRPr/>
            </a:pPr>
            <a:r>
              <a:rPr lang="en-GB" sz="1400" dirty="0"/>
              <a:t>Collaborative </a:t>
            </a:r>
            <a:r>
              <a:rPr lang="en-GB" sz="1400" b="1" dirty="0"/>
              <a:t>population</a:t>
            </a:r>
            <a:r>
              <a:rPr lang="en-GB" sz="1400" dirty="0"/>
              <a:t>: EMLO Phase II</a:t>
            </a:r>
            <a:endParaRPr lang="en-GB" sz="1100" dirty="0"/>
          </a:p>
          <a:p>
            <a:pPr lvl="1">
              <a:defRPr/>
            </a:pPr>
            <a:r>
              <a:rPr lang="en-GB" sz="1400" dirty="0"/>
              <a:t>Collaborative </a:t>
            </a:r>
            <a:r>
              <a:rPr lang="en-GB" sz="1400" b="1" dirty="0"/>
              <a:t>systems development</a:t>
            </a:r>
            <a:r>
              <a:rPr lang="en-GB" sz="1400" dirty="0"/>
              <a:t>: </a:t>
            </a:r>
            <a:r>
              <a:rPr lang="en-GB" sz="1400" dirty="0" err="1"/>
              <a:t>CofK</a:t>
            </a:r>
            <a:r>
              <a:rPr lang="en-GB" sz="1400" dirty="0"/>
              <a:t> Phase III</a:t>
            </a:r>
            <a:endParaRPr lang="en-GB" sz="1100" dirty="0"/>
          </a:p>
          <a:p>
            <a:pPr lvl="1">
              <a:defRPr/>
            </a:pPr>
            <a:r>
              <a:rPr lang="en-GB" sz="1400" dirty="0"/>
              <a:t>Collaborative </a:t>
            </a:r>
            <a:r>
              <a:rPr lang="en-GB" sz="1400" b="1" dirty="0"/>
              <a:t>systems design</a:t>
            </a:r>
            <a:r>
              <a:rPr lang="en-GB" sz="1400" dirty="0"/>
              <a:t>: COST Action</a:t>
            </a:r>
            <a:endParaRPr lang="en-GB" sz="1100" dirty="0"/>
          </a:p>
          <a:p>
            <a:pPr>
              <a:defRPr/>
            </a:pPr>
            <a:r>
              <a:rPr lang="en-GB" sz="1400" dirty="0"/>
              <a:t>All leading in the direction of</a:t>
            </a:r>
            <a:endParaRPr lang="en-GB" altLang="en-US" sz="1400" dirty="0">
              <a:ea typeface="ＭＳ Ｐゴシック" panose="020B0600070205080204" pitchFamily="34" charset="-128"/>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1721310-990B-4555-BF70-510BF513B864}" type="slidenum">
              <a:rPr lang="en-GB" altLang="en-US" smtClean="0"/>
              <a:pPr/>
              <a:t>20</a:t>
            </a:fld>
            <a:endParaRPr lang="en-GB" altLang="en-US"/>
          </a:p>
        </p:txBody>
      </p:sp>
    </p:spTree>
    <p:extLst>
      <p:ext uri="{BB962C8B-B14F-4D97-AF65-F5344CB8AC3E}">
        <p14:creationId xmlns:p14="http://schemas.microsoft.com/office/powerpoint/2010/main" val="3438723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defRPr/>
            </a:pPr>
            <a:r>
              <a:rPr lang="en-GB" sz="1400" dirty="0"/>
              <a:t>Which brings us to the second main piece of news:  </a:t>
            </a:r>
            <a:r>
              <a:rPr lang="en-GB" sz="1400" b="1" dirty="0"/>
              <a:t>Cultures of Knowledge</a:t>
            </a:r>
            <a:endParaRPr lang="en-GB" sz="1100" dirty="0"/>
          </a:p>
          <a:p>
            <a:pPr lvl="1">
              <a:defRPr/>
            </a:pPr>
            <a:r>
              <a:rPr lang="en-GB" sz="1400" dirty="0"/>
              <a:t>Since Prague  we negotiated a </a:t>
            </a:r>
            <a:r>
              <a:rPr lang="en-GB" sz="1400" b="1" dirty="0"/>
              <a:t>third grant application</a:t>
            </a:r>
            <a:r>
              <a:rPr lang="en-GB" sz="1400" dirty="0"/>
              <a:t> with the Mellon Foundation</a:t>
            </a:r>
            <a:endParaRPr lang="en-GB" sz="1100" dirty="0"/>
          </a:p>
          <a:p>
            <a:pPr lvl="1">
              <a:defRPr/>
            </a:pPr>
            <a:r>
              <a:rPr lang="en-GB" sz="1400" dirty="0"/>
              <a:t>Submitted it in </a:t>
            </a:r>
            <a:r>
              <a:rPr lang="en-GB" sz="1400" b="1" dirty="0"/>
              <a:t>December -- </a:t>
            </a:r>
            <a:r>
              <a:rPr lang="en-GB" sz="1400" dirty="0"/>
              <a:t>And received word </a:t>
            </a:r>
            <a:r>
              <a:rPr lang="en-GB" sz="1400" b="1" dirty="0"/>
              <a:t>last week</a:t>
            </a:r>
            <a:r>
              <a:rPr lang="en-GB" sz="1400" dirty="0"/>
              <a:t> that our application was successful -- So we are in business for another two years – that is, until the end of </a:t>
            </a:r>
            <a:r>
              <a:rPr lang="en-GB" sz="1400" b="1" dirty="0"/>
              <a:t>March 2017</a:t>
            </a:r>
            <a:endParaRPr lang="en-GB" sz="1100" dirty="0"/>
          </a:p>
          <a:p>
            <a:pPr marL="0" lvl="1">
              <a:defRPr/>
            </a:pPr>
            <a:r>
              <a:rPr lang="en-GB" sz="1400" dirty="0"/>
              <a:t>More importantly, we are now headed down the road of </a:t>
            </a:r>
            <a:r>
              <a:rPr lang="en-GB" sz="1400" b="1" dirty="0"/>
              <a:t>collaborative systems development </a:t>
            </a:r>
            <a:r>
              <a:rPr lang="en-GB" sz="1400" dirty="0"/>
              <a:t>as well:</a:t>
            </a:r>
            <a:endParaRPr lang="en-GB" sz="1100" dirty="0"/>
          </a:p>
          <a:p>
            <a:pPr lvl="1">
              <a:defRPr/>
            </a:pPr>
            <a:r>
              <a:rPr lang="en-GB" sz="1400" b="1" dirty="0"/>
              <a:t>Semi-automated metadata standardization</a:t>
            </a:r>
            <a:r>
              <a:rPr lang="en-GB" sz="1400" dirty="0"/>
              <a:t>: </a:t>
            </a:r>
            <a:r>
              <a:rPr lang="en-GB" sz="1400" b="1" dirty="0"/>
              <a:t>Eetu </a:t>
            </a:r>
            <a:r>
              <a:rPr lang="en-GB" sz="1400" b="1" dirty="0" err="1"/>
              <a:t>Mäkelä</a:t>
            </a:r>
            <a:r>
              <a:rPr lang="en-GB" sz="1400" dirty="0"/>
              <a:t>, another STSM recipient as post-doc of </a:t>
            </a:r>
            <a:r>
              <a:rPr lang="en-GB" sz="1400" b="1" dirty="0"/>
              <a:t>Eero Hyvönen in Aalto</a:t>
            </a:r>
            <a:endParaRPr lang="en-GB" sz="1100" dirty="0"/>
          </a:p>
          <a:p>
            <a:pPr lvl="1">
              <a:defRPr/>
            </a:pPr>
            <a:r>
              <a:rPr lang="en-GB" sz="1400" b="1" dirty="0"/>
              <a:t>Visualization</a:t>
            </a:r>
            <a:r>
              <a:rPr lang="en-GB" sz="1400" dirty="0"/>
              <a:t>: </a:t>
            </a:r>
            <a:r>
              <a:rPr lang="en-GB" sz="1400" b="1" dirty="0"/>
              <a:t>Palladio</a:t>
            </a:r>
            <a:r>
              <a:rPr lang="en-GB" sz="1400" dirty="0"/>
              <a:t>, developed in Stanford in collaboration with the Density Design lab in Milan</a:t>
            </a:r>
            <a:endParaRPr lang="en-GB" sz="1100" dirty="0"/>
          </a:p>
          <a:p>
            <a:pPr lvl="1">
              <a:defRPr/>
            </a:pPr>
            <a:r>
              <a:rPr lang="en-GB" sz="1400" dirty="0"/>
              <a:t>Collaborative </a:t>
            </a:r>
            <a:r>
              <a:rPr lang="en-GB" sz="1400" b="1" dirty="0"/>
              <a:t>population</a:t>
            </a:r>
            <a:r>
              <a:rPr lang="en-GB" sz="1400" dirty="0"/>
              <a:t>: EMLO Phase II</a:t>
            </a:r>
            <a:endParaRPr lang="en-GB" sz="1100" dirty="0"/>
          </a:p>
          <a:p>
            <a:pPr lvl="1">
              <a:defRPr/>
            </a:pPr>
            <a:r>
              <a:rPr lang="en-GB" sz="1400" dirty="0"/>
              <a:t>Collaborative </a:t>
            </a:r>
            <a:r>
              <a:rPr lang="en-GB" sz="1400" b="1" dirty="0"/>
              <a:t>systems development</a:t>
            </a:r>
            <a:r>
              <a:rPr lang="en-GB" sz="1400" dirty="0"/>
              <a:t>: </a:t>
            </a:r>
            <a:r>
              <a:rPr lang="en-GB" sz="1400" dirty="0" err="1"/>
              <a:t>CofK</a:t>
            </a:r>
            <a:r>
              <a:rPr lang="en-GB" sz="1400" dirty="0"/>
              <a:t> Phase III</a:t>
            </a:r>
            <a:endParaRPr lang="en-GB" sz="1100" dirty="0"/>
          </a:p>
          <a:p>
            <a:pPr lvl="1">
              <a:defRPr/>
            </a:pPr>
            <a:r>
              <a:rPr lang="en-GB" sz="1400" dirty="0"/>
              <a:t>Collaborative </a:t>
            </a:r>
            <a:r>
              <a:rPr lang="en-GB" sz="1400" b="1" dirty="0"/>
              <a:t>systems design</a:t>
            </a:r>
            <a:r>
              <a:rPr lang="en-GB" sz="1400" dirty="0"/>
              <a:t>: COST Action</a:t>
            </a:r>
            <a:endParaRPr lang="en-GB" sz="1100" dirty="0"/>
          </a:p>
          <a:p>
            <a:pPr>
              <a:defRPr/>
            </a:pPr>
            <a:r>
              <a:rPr lang="en-GB" sz="1400" dirty="0"/>
              <a:t>All leading in the direction of</a:t>
            </a:r>
            <a:endParaRPr lang="en-GB" altLang="en-US" sz="1400" dirty="0">
              <a:ea typeface="ＭＳ Ｐゴシック" panose="020B0600070205080204" pitchFamily="34" charset="-128"/>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1721310-990B-4555-BF70-510BF513B864}" type="slidenum">
              <a:rPr lang="en-GB" altLang="en-US" smtClean="0"/>
              <a:pPr/>
              <a:t>21</a:t>
            </a:fld>
            <a:endParaRPr lang="en-GB" altLang="en-US"/>
          </a:p>
        </p:txBody>
      </p:sp>
    </p:spTree>
    <p:extLst>
      <p:ext uri="{BB962C8B-B14F-4D97-AF65-F5344CB8AC3E}">
        <p14:creationId xmlns:p14="http://schemas.microsoft.com/office/powerpoint/2010/main" val="806180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800">
                <a:ea typeface="ＭＳ Ｐゴシック" panose="020B0600070205080204" pitchFamily="34" charset="-128"/>
              </a:rPr>
              <a:t>At the centre of this Action are </a:t>
            </a:r>
            <a:r>
              <a:rPr lang="en-GB" altLang="en-US" sz="1800" b="1">
                <a:ea typeface="ＭＳ Ｐゴシック" panose="020B0600070205080204" pitchFamily="34" charset="-128"/>
              </a:rPr>
              <a:t>six Working Groups</a:t>
            </a:r>
            <a:r>
              <a:rPr lang="en-GB" altLang="en-US" sz="1800">
                <a:ea typeface="ＭＳ Ｐゴシック" panose="020B0600070205080204" pitchFamily="34" charset="-128"/>
              </a:rPr>
              <a:t>, the scope of which is determined by the basic features of letters themselves.</a:t>
            </a:r>
          </a:p>
          <a:p>
            <a:endParaRPr lang="en-GB" altLang="en-US" sz="1800" b="1">
              <a:ea typeface="ＭＳ Ｐゴシック" panose="020B0600070205080204" pitchFamily="34" charset="-128"/>
            </a:endParaRPr>
          </a:p>
          <a:p>
            <a:r>
              <a:rPr lang="en-GB" altLang="en-US" sz="1800" b="1">
                <a:ea typeface="ＭＳ Ｐゴシック" panose="020B0600070205080204" pitchFamily="34" charset="-128"/>
              </a:rPr>
              <a:t>Letters</a:t>
            </a:r>
            <a:r>
              <a:rPr lang="en-GB" altLang="en-US" sz="1800">
                <a:ea typeface="ＭＳ Ｐゴシック" panose="020B0600070205080204" pitchFamily="34" charset="-128"/>
              </a:rPr>
              <a:t> are written documents sent by a one or more person(s) at a specific time and place to one or more other person(s) in another place.</a:t>
            </a:r>
          </a:p>
          <a:p>
            <a:endParaRPr lang="en-GB" altLang="en-US">
              <a:ea typeface="ＭＳ Ｐゴシック" panose="020B0600070205080204" pitchFamily="34" charset="-128"/>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E8ABC96-0B04-44BF-8D8D-2BBFDA38A2A4}" type="slidenum">
              <a:rPr lang="en-GB" altLang="en-US" smtClean="0"/>
              <a:pPr/>
              <a:t>22</a:t>
            </a:fld>
            <a:endParaRPr lang="en-GB" altLang="en-US"/>
          </a:p>
        </p:txBody>
      </p:sp>
    </p:spTree>
    <p:extLst>
      <p:ext uri="{BB962C8B-B14F-4D97-AF65-F5344CB8AC3E}">
        <p14:creationId xmlns:p14="http://schemas.microsoft.com/office/powerpoint/2010/main" val="2241579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defRPr/>
            </a:pPr>
            <a:r>
              <a:rPr lang="en-GB" sz="1400" dirty="0"/>
              <a:t>Which brings us to the second main piece of news:  </a:t>
            </a:r>
            <a:r>
              <a:rPr lang="en-GB" sz="1400" b="1" dirty="0"/>
              <a:t>Cultures of Knowledge</a:t>
            </a:r>
            <a:endParaRPr lang="en-GB" sz="1100" dirty="0"/>
          </a:p>
          <a:p>
            <a:pPr lvl="1">
              <a:defRPr/>
            </a:pPr>
            <a:r>
              <a:rPr lang="en-GB" sz="1400" dirty="0"/>
              <a:t>Since Prague  we negotiated a </a:t>
            </a:r>
            <a:r>
              <a:rPr lang="en-GB" sz="1400" b="1" dirty="0"/>
              <a:t>third grant application</a:t>
            </a:r>
            <a:r>
              <a:rPr lang="en-GB" sz="1400" dirty="0"/>
              <a:t> with the Mellon Foundation</a:t>
            </a:r>
            <a:endParaRPr lang="en-GB" sz="1100" dirty="0"/>
          </a:p>
          <a:p>
            <a:pPr lvl="1">
              <a:defRPr/>
            </a:pPr>
            <a:r>
              <a:rPr lang="en-GB" sz="1400" dirty="0"/>
              <a:t>Submitted it in </a:t>
            </a:r>
            <a:r>
              <a:rPr lang="en-GB" sz="1400" b="1" dirty="0"/>
              <a:t>December -- </a:t>
            </a:r>
            <a:r>
              <a:rPr lang="en-GB" sz="1400" dirty="0"/>
              <a:t>And received word </a:t>
            </a:r>
            <a:r>
              <a:rPr lang="en-GB" sz="1400" b="1" dirty="0"/>
              <a:t>last week</a:t>
            </a:r>
            <a:r>
              <a:rPr lang="en-GB" sz="1400" dirty="0"/>
              <a:t> that our application was successful -- So we are in business for another two years – that is, until the end of </a:t>
            </a:r>
            <a:r>
              <a:rPr lang="en-GB" sz="1400" b="1" dirty="0"/>
              <a:t>March 2017</a:t>
            </a:r>
            <a:endParaRPr lang="en-GB" sz="1100" dirty="0"/>
          </a:p>
          <a:p>
            <a:pPr marL="0" lvl="1">
              <a:defRPr/>
            </a:pPr>
            <a:r>
              <a:rPr lang="en-GB" sz="1400" dirty="0"/>
              <a:t>More importantly, we are now headed down the road of </a:t>
            </a:r>
            <a:r>
              <a:rPr lang="en-GB" sz="1400" b="1" dirty="0"/>
              <a:t>collaborative systems development </a:t>
            </a:r>
            <a:r>
              <a:rPr lang="en-GB" sz="1400" dirty="0"/>
              <a:t>as well:</a:t>
            </a:r>
            <a:endParaRPr lang="en-GB" sz="1100" dirty="0"/>
          </a:p>
          <a:p>
            <a:pPr lvl="1">
              <a:defRPr/>
            </a:pPr>
            <a:r>
              <a:rPr lang="en-GB" sz="1400" b="1" dirty="0"/>
              <a:t>Semi-automated metadata standardization</a:t>
            </a:r>
            <a:r>
              <a:rPr lang="en-GB" sz="1400" dirty="0"/>
              <a:t>: </a:t>
            </a:r>
            <a:r>
              <a:rPr lang="en-GB" sz="1400" b="1" dirty="0"/>
              <a:t>Eetu </a:t>
            </a:r>
            <a:r>
              <a:rPr lang="en-GB" sz="1400" b="1" dirty="0" err="1"/>
              <a:t>Mäkelä</a:t>
            </a:r>
            <a:r>
              <a:rPr lang="en-GB" sz="1400" dirty="0"/>
              <a:t>, another STSM recipient as post-doc of </a:t>
            </a:r>
            <a:r>
              <a:rPr lang="en-GB" sz="1400" b="1" dirty="0"/>
              <a:t>Eero Hyvönen in Aalto</a:t>
            </a:r>
            <a:endParaRPr lang="en-GB" sz="1100" dirty="0"/>
          </a:p>
          <a:p>
            <a:pPr lvl="1">
              <a:defRPr/>
            </a:pPr>
            <a:r>
              <a:rPr lang="en-GB" sz="1400" b="1" dirty="0"/>
              <a:t>Visualization</a:t>
            </a:r>
            <a:r>
              <a:rPr lang="en-GB" sz="1400" dirty="0"/>
              <a:t>: </a:t>
            </a:r>
            <a:r>
              <a:rPr lang="en-GB" sz="1400" b="1" dirty="0"/>
              <a:t>Palladio</a:t>
            </a:r>
            <a:r>
              <a:rPr lang="en-GB" sz="1400" dirty="0"/>
              <a:t>, developed in Stanford in collaboration with the Density Design lab in Milan</a:t>
            </a:r>
            <a:endParaRPr lang="en-GB" sz="1100" dirty="0"/>
          </a:p>
          <a:p>
            <a:pPr lvl="1">
              <a:defRPr/>
            </a:pPr>
            <a:r>
              <a:rPr lang="en-GB" sz="1400" dirty="0"/>
              <a:t>Collaborative </a:t>
            </a:r>
            <a:r>
              <a:rPr lang="en-GB" sz="1400" b="1" dirty="0"/>
              <a:t>population</a:t>
            </a:r>
            <a:r>
              <a:rPr lang="en-GB" sz="1400" dirty="0"/>
              <a:t>: EMLO Phase II</a:t>
            </a:r>
            <a:endParaRPr lang="en-GB" sz="1100" dirty="0"/>
          </a:p>
          <a:p>
            <a:pPr lvl="1">
              <a:defRPr/>
            </a:pPr>
            <a:r>
              <a:rPr lang="en-GB" sz="1400" dirty="0"/>
              <a:t>Collaborative </a:t>
            </a:r>
            <a:r>
              <a:rPr lang="en-GB" sz="1400" b="1" dirty="0"/>
              <a:t>systems development</a:t>
            </a:r>
            <a:r>
              <a:rPr lang="en-GB" sz="1400" dirty="0"/>
              <a:t>: </a:t>
            </a:r>
            <a:r>
              <a:rPr lang="en-GB" sz="1400" dirty="0" err="1"/>
              <a:t>CofK</a:t>
            </a:r>
            <a:r>
              <a:rPr lang="en-GB" sz="1400" dirty="0"/>
              <a:t> Phase III</a:t>
            </a:r>
            <a:endParaRPr lang="en-GB" sz="1100" dirty="0"/>
          </a:p>
          <a:p>
            <a:pPr lvl="1">
              <a:defRPr/>
            </a:pPr>
            <a:r>
              <a:rPr lang="en-GB" sz="1400" dirty="0"/>
              <a:t>Collaborative </a:t>
            </a:r>
            <a:r>
              <a:rPr lang="en-GB" sz="1400" b="1" dirty="0"/>
              <a:t>systems design</a:t>
            </a:r>
            <a:r>
              <a:rPr lang="en-GB" sz="1400" dirty="0"/>
              <a:t>: COST Action</a:t>
            </a:r>
            <a:endParaRPr lang="en-GB" sz="1100" dirty="0"/>
          </a:p>
          <a:p>
            <a:pPr>
              <a:defRPr/>
            </a:pPr>
            <a:r>
              <a:rPr lang="en-GB" sz="1400" dirty="0"/>
              <a:t>All leading in the direction of</a:t>
            </a:r>
            <a:endParaRPr lang="en-GB" altLang="en-US" sz="1400" dirty="0">
              <a:ea typeface="ＭＳ Ｐゴシック" panose="020B0600070205080204" pitchFamily="34" charset="-128"/>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1721310-990B-4555-BF70-510BF513B864}" type="slidenum">
              <a:rPr lang="en-GB" altLang="en-US" smtClean="0"/>
              <a:pPr/>
              <a:t>31</a:t>
            </a:fld>
            <a:endParaRPr lang="en-GB" altLang="en-US"/>
          </a:p>
        </p:txBody>
      </p:sp>
    </p:spTree>
    <p:extLst>
      <p:ext uri="{BB962C8B-B14F-4D97-AF65-F5344CB8AC3E}">
        <p14:creationId xmlns:p14="http://schemas.microsoft.com/office/powerpoint/2010/main" val="4075753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defRPr/>
            </a:pPr>
            <a:r>
              <a:rPr lang="en-GB" sz="1400" dirty="0"/>
              <a:t>Which brings us to the second main piece of news:  </a:t>
            </a:r>
            <a:r>
              <a:rPr lang="en-GB" sz="1400" b="1" dirty="0"/>
              <a:t>Cultures of Knowledge</a:t>
            </a:r>
            <a:endParaRPr lang="en-GB" sz="1100" dirty="0"/>
          </a:p>
          <a:p>
            <a:pPr lvl="1">
              <a:defRPr/>
            </a:pPr>
            <a:r>
              <a:rPr lang="en-GB" sz="1400" dirty="0"/>
              <a:t>Since Prague  we negotiated a </a:t>
            </a:r>
            <a:r>
              <a:rPr lang="en-GB" sz="1400" b="1" dirty="0"/>
              <a:t>third grant application</a:t>
            </a:r>
            <a:r>
              <a:rPr lang="en-GB" sz="1400" dirty="0"/>
              <a:t> with the Mellon Foundation</a:t>
            </a:r>
            <a:endParaRPr lang="en-GB" sz="1100" dirty="0"/>
          </a:p>
          <a:p>
            <a:pPr lvl="1">
              <a:defRPr/>
            </a:pPr>
            <a:r>
              <a:rPr lang="en-GB" sz="1400" dirty="0"/>
              <a:t>Submitted it in </a:t>
            </a:r>
            <a:r>
              <a:rPr lang="en-GB" sz="1400" b="1" dirty="0"/>
              <a:t>December -- </a:t>
            </a:r>
            <a:r>
              <a:rPr lang="en-GB" sz="1400" dirty="0"/>
              <a:t>And received word </a:t>
            </a:r>
            <a:r>
              <a:rPr lang="en-GB" sz="1400" b="1" dirty="0"/>
              <a:t>last week</a:t>
            </a:r>
            <a:r>
              <a:rPr lang="en-GB" sz="1400" dirty="0"/>
              <a:t> that our application was successful -- So we are in business for another two years – that is, until the end of </a:t>
            </a:r>
            <a:r>
              <a:rPr lang="en-GB" sz="1400" b="1" dirty="0"/>
              <a:t>March 2017</a:t>
            </a:r>
            <a:endParaRPr lang="en-GB" sz="1100" dirty="0"/>
          </a:p>
          <a:p>
            <a:pPr marL="0" lvl="1">
              <a:defRPr/>
            </a:pPr>
            <a:r>
              <a:rPr lang="en-GB" sz="1400" dirty="0"/>
              <a:t>More importantly, we are now headed down the road of </a:t>
            </a:r>
            <a:r>
              <a:rPr lang="en-GB" sz="1400" b="1" dirty="0"/>
              <a:t>collaborative systems development </a:t>
            </a:r>
            <a:r>
              <a:rPr lang="en-GB" sz="1400" dirty="0"/>
              <a:t>as well:</a:t>
            </a:r>
            <a:endParaRPr lang="en-GB" sz="1100" dirty="0"/>
          </a:p>
          <a:p>
            <a:pPr lvl="1">
              <a:defRPr/>
            </a:pPr>
            <a:r>
              <a:rPr lang="en-GB" sz="1400" b="1" dirty="0"/>
              <a:t>Semi-automated metadata standardization</a:t>
            </a:r>
            <a:r>
              <a:rPr lang="en-GB" sz="1400" dirty="0"/>
              <a:t>: </a:t>
            </a:r>
            <a:r>
              <a:rPr lang="en-GB" sz="1400" b="1" dirty="0"/>
              <a:t>Eetu </a:t>
            </a:r>
            <a:r>
              <a:rPr lang="en-GB" sz="1400" b="1" dirty="0" err="1"/>
              <a:t>Mäkelä</a:t>
            </a:r>
            <a:r>
              <a:rPr lang="en-GB" sz="1400" dirty="0"/>
              <a:t>, another STSM recipient as post-doc of </a:t>
            </a:r>
            <a:r>
              <a:rPr lang="en-GB" sz="1400" b="1" dirty="0"/>
              <a:t>Eero Hyvönen in Aalto</a:t>
            </a:r>
            <a:endParaRPr lang="en-GB" sz="1100" dirty="0"/>
          </a:p>
          <a:p>
            <a:pPr lvl="1">
              <a:defRPr/>
            </a:pPr>
            <a:r>
              <a:rPr lang="en-GB" sz="1400" b="1" dirty="0"/>
              <a:t>Visualization</a:t>
            </a:r>
            <a:r>
              <a:rPr lang="en-GB" sz="1400" dirty="0"/>
              <a:t>: </a:t>
            </a:r>
            <a:r>
              <a:rPr lang="en-GB" sz="1400" b="1" dirty="0"/>
              <a:t>Palladio</a:t>
            </a:r>
            <a:r>
              <a:rPr lang="en-GB" sz="1400" dirty="0"/>
              <a:t>, developed in Stanford in collaboration with the Density Design lab in Milan</a:t>
            </a:r>
            <a:endParaRPr lang="en-GB" sz="1100" dirty="0"/>
          </a:p>
          <a:p>
            <a:pPr lvl="1">
              <a:defRPr/>
            </a:pPr>
            <a:r>
              <a:rPr lang="en-GB" sz="1400" dirty="0"/>
              <a:t>Collaborative </a:t>
            </a:r>
            <a:r>
              <a:rPr lang="en-GB" sz="1400" b="1" dirty="0"/>
              <a:t>population</a:t>
            </a:r>
            <a:r>
              <a:rPr lang="en-GB" sz="1400" dirty="0"/>
              <a:t>: EMLO Phase II</a:t>
            </a:r>
            <a:endParaRPr lang="en-GB" sz="1100" dirty="0"/>
          </a:p>
          <a:p>
            <a:pPr lvl="1">
              <a:defRPr/>
            </a:pPr>
            <a:r>
              <a:rPr lang="en-GB" sz="1400" dirty="0"/>
              <a:t>Collaborative </a:t>
            </a:r>
            <a:r>
              <a:rPr lang="en-GB" sz="1400" b="1" dirty="0"/>
              <a:t>systems development</a:t>
            </a:r>
            <a:r>
              <a:rPr lang="en-GB" sz="1400" dirty="0"/>
              <a:t>: </a:t>
            </a:r>
            <a:r>
              <a:rPr lang="en-GB" sz="1400" dirty="0" err="1"/>
              <a:t>CofK</a:t>
            </a:r>
            <a:r>
              <a:rPr lang="en-GB" sz="1400" dirty="0"/>
              <a:t> Phase III</a:t>
            </a:r>
            <a:endParaRPr lang="en-GB" sz="1100" dirty="0"/>
          </a:p>
          <a:p>
            <a:pPr lvl="1">
              <a:defRPr/>
            </a:pPr>
            <a:r>
              <a:rPr lang="en-GB" sz="1400" dirty="0"/>
              <a:t>Collaborative </a:t>
            </a:r>
            <a:r>
              <a:rPr lang="en-GB" sz="1400" b="1" dirty="0"/>
              <a:t>systems design</a:t>
            </a:r>
            <a:r>
              <a:rPr lang="en-GB" sz="1400" dirty="0"/>
              <a:t>: COST Action</a:t>
            </a:r>
            <a:endParaRPr lang="en-GB" sz="1100" dirty="0"/>
          </a:p>
          <a:p>
            <a:pPr>
              <a:defRPr/>
            </a:pPr>
            <a:r>
              <a:rPr lang="en-GB" sz="1400" dirty="0"/>
              <a:t>All leading in the direction of</a:t>
            </a:r>
            <a:endParaRPr lang="en-GB" altLang="en-US" sz="1400" dirty="0">
              <a:ea typeface="ＭＳ Ｐゴシック" panose="020B0600070205080204" pitchFamily="34" charset="-128"/>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1721310-990B-4555-BF70-510BF513B864}" type="slidenum">
              <a:rPr lang="en-GB" altLang="en-US" smtClean="0"/>
              <a:pPr/>
              <a:t>32</a:t>
            </a:fld>
            <a:endParaRPr lang="en-GB" altLang="en-US"/>
          </a:p>
        </p:txBody>
      </p:sp>
    </p:spTree>
    <p:extLst>
      <p:ext uri="{BB962C8B-B14F-4D97-AF65-F5344CB8AC3E}">
        <p14:creationId xmlns:p14="http://schemas.microsoft.com/office/powerpoint/2010/main" val="3789976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800">
                <a:ea typeface="ＭＳ Ｐゴシック" panose="020B0600070205080204" pitchFamily="34" charset="-128"/>
              </a:rPr>
              <a:t>At the centre of this Action are </a:t>
            </a:r>
            <a:r>
              <a:rPr lang="en-GB" altLang="en-US" sz="1800" b="1">
                <a:ea typeface="ＭＳ Ｐゴシック" panose="020B0600070205080204" pitchFamily="34" charset="-128"/>
              </a:rPr>
              <a:t>six Working Groups</a:t>
            </a:r>
            <a:r>
              <a:rPr lang="en-GB" altLang="en-US" sz="1800">
                <a:ea typeface="ＭＳ Ｐゴシック" panose="020B0600070205080204" pitchFamily="34" charset="-128"/>
              </a:rPr>
              <a:t>, the scope of which is determined by the basic features of letters themselves.</a:t>
            </a:r>
          </a:p>
          <a:p>
            <a:endParaRPr lang="en-GB" altLang="en-US" sz="1800" b="1">
              <a:ea typeface="ＭＳ Ｐゴシック" panose="020B0600070205080204" pitchFamily="34" charset="-128"/>
            </a:endParaRPr>
          </a:p>
          <a:p>
            <a:r>
              <a:rPr lang="en-GB" altLang="en-US" sz="1800" b="1">
                <a:ea typeface="ＭＳ Ｐゴシック" panose="020B0600070205080204" pitchFamily="34" charset="-128"/>
              </a:rPr>
              <a:t>Letters</a:t>
            </a:r>
            <a:r>
              <a:rPr lang="en-GB" altLang="en-US" sz="1800">
                <a:ea typeface="ＭＳ Ｐゴシック" panose="020B0600070205080204" pitchFamily="34" charset="-128"/>
              </a:rPr>
              <a:t> are written documents sent by a one or more person(s) at a specific time and place to one or more other person(s) in another place.</a:t>
            </a:r>
          </a:p>
          <a:p>
            <a:endParaRPr lang="en-GB" altLang="en-US">
              <a:ea typeface="ＭＳ Ｐゴシック" panose="020B0600070205080204" pitchFamily="34" charset="-128"/>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E8ABC96-0B04-44BF-8D8D-2BBFDA38A2A4}" type="slidenum">
              <a:rPr lang="en-GB" altLang="en-US" smtClean="0"/>
              <a:pPr/>
              <a:t>33</a:t>
            </a:fld>
            <a:endParaRPr lang="en-GB" altLang="en-US"/>
          </a:p>
        </p:txBody>
      </p:sp>
    </p:spTree>
    <p:extLst>
      <p:ext uri="{BB962C8B-B14F-4D97-AF65-F5344CB8AC3E}">
        <p14:creationId xmlns:p14="http://schemas.microsoft.com/office/powerpoint/2010/main" val="1095291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800">
                <a:ea typeface="ＭＳ Ｐゴシック" panose="020B0600070205080204" pitchFamily="34" charset="-128"/>
              </a:rPr>
              <a:t>At the centre of this Action are </a:t>
            </a:r>
            <a:r>
              <a:rPr lang="en-GB" altLang="en-US" sz="1800" b="1">
                <a:ea typeface="ＭＳ Ｐゴシック" panose="020B0600070205080204" pitchFamily="34" charset="-128"/>
              </a:rPr>
              <a:t>six Working Groups</a:t>
            </a:r>
            <a:r>
              <a:rPr lang="en-GB" altLang="en-US" sz="1800">
                <a:ea typeface="ＭＳ Ｐゴシック" panose="020B0600070205080204" pitchFamily="34" charset="-128"/>
              </a:rPr>
              <a:t>, the scope of which is determined by the basic features of letters themselves.</a:t>
            </a:r>
          </a:p>
          <a:p>
            <a:endParaRPr lang="en-GB" altLang="en-US" sz="1800" b="1">
              <a:ea typeface="ＭＳ Ｐゴシック" panose="020B0600070205080204" pitchFamily="34" charset="-128"/>
            </a:endParaRPr>
          </a:p>
          <a:p>
            <a:r>
              <a:rPr lang="en-GB" altLang="en-US" sz="1800" b="1">
                <a:ea typeface="ＭＳ Ｐゴシック" panose="020B0600070205080204" pitchFamily="34" charset="-128"/>
              </a:rPr>
              <a:t>Letters</a:t>
            </a:r>
            <a:r>
              <a:rPr lang="en-GB" altLang="en-US" sz="1800">
                <a:ea typeface="ＭＳ Ｐゴシック" panose="020B0600070205080204" pitchFamily="34" charset="-128"/>
              </a:rPr>
              <a:t> are written documents sent by a one or more person(s) at a specific time and place to one or more other person(s) in another place.</a:t>
            </a:r>
          </a:p>
          <a:p>
            <a:endParaRPr lang="en-GB" altLang="en-US">
              <a:ea typeface="ＭＳ Ｐゴシック" panose="020B0600070205080204" pitchFamily="34" charset="-128"/>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E8ABC96-0B04-44BF-8D8D-2BBFDA38A2A4}" type="slidenum">
              <a:rPr lang="en-GB" altLang="en-US" smtClean="0"/>
              <a:pPr/>
              <a:t>34</a:t>
            </a:fld>
            <a:endParaRPr lang="en-GB" altLang="en-US"/>
          </a:p>
        </p:txBody>
      </p:sp>
    </p:spTree>
    <p:extLst>
      <p:ext uri="{BB962C8B-B14F-4D97-AF65-F5344CB8AC3E}">
        <p14:creationId xmlns:p14="http://schemas.microsoft.com/office/powerpoint/2010/main" val="38807849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2137-144C-C347-B727-53AB12B1B959}" type="slidenum">
              <a:rPr lang="en-US" smtClean="0"/>
              <a:t>35</a:t>
            </a:fld>
            <a:endParaRPr lang="en-US"/>
          </a:p>
        </p:txBody>
      </p:sp>
    </p:spTree>
    <p:extLst>
      <p:ext uri="{BB962C8B-B14F-4D97-AF65-F5344CB8AC3E}">
        <p14:creationId xmlns:p14="http://schemas.microsoft.com/office/powerpoint/2010/main" val="2294613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2137-144C-C347-B727-53AB12B1B959}" type="slidenum">
              <a:rPr lang="en-US" smtClean="0"/>
              <a:t>36</a:t>
            </a:fld>
            <a:endParaRPr lang="en-US"/>
          </a:p>
        </p:txBody>
      </p:sp>
    </p:spTree>
    <p:extLst>
      <p:ext uri="{BB962C8B-B14F-4D97-AF65-F5344CB8AC3E}">
        <p14:creationId xmlns:p14="http://schemas.microsoft.com/office/powerpoint/2010/main" val="751634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2137-144C-C347-B727-53AB12B1B959}" type="slidenum">
              <a:rPr lang="en-US" smtClean="0"/>
              <a:t>37</a:t>
            </a:fld>
            <a:endParaRPr lang="en-US"/>
          </a:p>
        </p:txBody>
      </p:sp>
    </p:spTree>
    <p:extLst>
      <p:ext uri="{BB962C8B-B14F-4D97-AF65-F5344CB8AC3E}">
        <p14:creationId xmlns:p14="http://schemas.microsoft.com/office/powerpoint/2010/main" val="2929727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defRPr/>
            </a:pPr>
            <a:r>
              <a:rPr lang="en-GB" sz="1400" dirty="0"/>
              <a:t>Which brings us to the second main piece of news:  </a:t>
            </a:r>
            <a:r>
              <a:rPr lang="en-GB" sz="1400" b="1" dirty="0"/>
              <a:t>Cultures of Knowledge</a:t>
            </a:r>
            <a:endParaRPr lang="en-GB" sz="1100" dirty="0"/>
          </a:p>
          <a:p>
            <a:pPr lvl="1">
              <a:defRPr/>
            </a:pPr>
            <a:r>
              <a:rPr lang="en-GB" sz="1400" dirty="0"/>
              <a:t>Since Prague  we negotiated a </a:t>
            </a:r>
            <a:r>
              <a:rPr lang="en-GB" sz="1400" b="1" dirty="0"/>
              <a:t>third grant application</a:t>
            </a:r>
            <a:r>
              <a:rPr lang="en-GB" sz="1400" dirty="0"/>
              <a:t> with the Mellon Foundation</a:t>
            </a:r>
            <a:endParaRPr lang="en-GB" sz="1100" dirty="0"/>
          </a:p>
          <a:p>
            <a:pPr lvl="1">
              <a:defRPr/>
            </a:pPr>
            <a:r>
              <a:rPr lang="en-GB" sz="1400" dirty="0"/>
              <a:t>Submitted it in </a:t>
            </a:r>
            <a:r>
              <a:rPr lang="en-GB" sz="1400" b="1" dirty="0"/>
              <a:t>December -- </a:t>
            </a:r>
            <a:r>
              <a:rPr lang="en-GB" sz="1400" dirty="0"/>
              <a:t>And received word </a:t>
            </a:r>
            <a:r>
              <a:rPr lang="en-GB" sz="1400" b="1" dirty="0"/>
              <a:t>last week</a:t>
            </a:r>
            <a:r>
              <a:rPr lang="en-GB" sz="1400" dirty="0"/>
              <a:t> that our application was successful -- So we are in business for another two years – that is, until the end of </a:t>
            </a:r>
            <a:r>
              <a:rPr lang="en-GB" sz="1400" b="1" dirty="0"/>
              <a:t>March 2017</a:t>
            </a:r>
            <a:endParaRPr lang="en-GB" sz="1100" dirty="0"/>
          </a:p>
          <a:p>
            <a:pPr marL="0" lvl="1">
              <a:defRPr/>
            </a:pPr>
            <a:r>
              <a:rPr lang="en-GB" sz="1400" dirty="0"/>
              <a:t>More importantly, we are now headed down the road of </a:t>
            </a:r>
            <a:r>
              <a:rPr lang="en-GB" sz="1400" b="1" dirty="0"/>
              <a:t>collaborative systems development </a:t>
            </a:r>
            <a:r>
              <a:rPr lang="en-GB" sz="1400" dirty="0"/>
              <a:t>as well:</a:t>
            </a:r>
            <a:endParaRPr lang="en-GB" sz="1100" dirty="0"/>
          </a:p>
          <a:p>
            <a:pPr lvl="1">
              <a:defRPr/>
            </a:pPr>
            <a:r>
              <a:rPr lang="en-GB" sz="1400" b="1" dirty="0"/>
              <a:t>Semi-automated metadata standardization</a:t>
            </a:r>
            <a:r>
              <a:rPr lang="en-GB" sz="1400" dirty="0"/>
              <a:t>: </a:t>
            </a:r>
            <a:r>
              <a:rPr lang="en-GB" sz="1400" b="1" dirty="0"/>
              <a:t>Eetu </a:t>
            </a:r>
            <a:r>
              <a:rPr lang="en-GB" sz="1400" b="1" dirty="0" err="1"/>
              <a:t>Mäkelä</a:t>
            </a:r>
            <a:r>
              <a:rPr lang="en-GB" sz="1400" dirty="0"/>
              <a:t>, another STSM recipient as post-doc of </a:t>
            </a:r>
            <a:r>
              <a:rPr lang="en-GB" sz="1400" b="1" dirty="0"/>
              <a:t>Eero Hyvönen in Aalto</a:t>
            </a:r>
            <a:endParaRPr lang="en-GB" sz="1100" dirty="0"/>
          </a:p>
          <a:p>
            <a:pPr lvl="1">
              <a:defRPr/>
            </a:pPr>
            <a:r>
              <a:rPr lang="en-GB" sz="1400" b="1" dirty="0"/>
              <a:t>Visualization</a:t>
            </a:r>
            <a:r>
              <a:rPr lang="en-GB" sz="1400" dirty="0"/>
              <a:t>: </a:t>
            </a:r>
            <a:r>
              <a:rPr lang="en-GB" sz="1400" b="1" dirty="0"/>
              <a:t>Palladio</a:t>
            </a:r>
            <a:r>
              <a:rPr lang="en-GB" sz="1400" dirty="0"/>
              <a:t>, developed in Stanford in collaboration with the Density Design lab in Milan</a:t>
            </a:r>
            <a:endParaRPr lang="en-GB" sz="1100" dirty="0"/>
          </a:p>
          <a:p>
            <a:pPr lvl="1">
              <a:defRPr/>
            </a:pPr>
            <a:r>
              <a:rPr lang="en-GB" sz="1400" dirty="0"/>
              <a:t>Collaborative </a:t>
            </a:r>
            <a:r>
              <a:rPr lang="en-GB" sz="1400" b="1" dirty="0"/>
              <a:t>population</a:t>
            </a:r>
            <a:r>
              <a:rPr lang="en-GB" sz="1400" dirty="0"/>
              <a:t>: EMLO Phase II</a:t>
            </a:r>
            <a:endParaRPr lang="en-GB" sz="1100" dirty="0"/>
          </a:p>
          <a:p>
            <a:pPr lvl="1">
              <a:defRPr/>
            </a:pPr>
            <a:r>
              <a:rPr lang="en-GB" sz="1400" dirty="0"/>
              <a:t>Collaborative </a:t>
            </a:r>
            <a:r>
              <a:rPr lang="en-GB" sz="1400" b="1" dirty="0"/>
              <a:t>systems development</a:t>
            </a:r>
            <a:r>
              <a:rPr lang="en-GB" sz="1400" dirty="0"/>
              <a:t>: </a:t>
            </a:r>
            <a:r>
              <a:rPr lang="en-GB" sz="1400" dirty="0" err="1"/>
              <a:t>CofK</a:t>
            </a:r>
            <a:r>
              <a:rPr lang="en-GB" sz="1400" dirty="0"/>
              <a:t> Phase III</a:t>
            </a:r>
            <a:endParaRPr lang="en-GB" sz="1100" dirty="0"/>
          </a:p>
          <a:p>
            <a:pPr lvl="1">
              <a:defRPr/>
            </a:pPr>
            <a:r>
              <a:rPr lang="en-GB" sz="1400" dirty="0"/>
              <a:t>Collaborative </a:t>
            </a:r>
            <a:r>
              <a:rPr lang="en-GB" sz="1400" b="1" dirty="0"/>
              <a:t>systems design</a:t>
            </a:r>
            <a:r>
              <a:rPr lang="en-GB" sz="1400" dirty="0"/>
              <a:t>: COST Action</a:t>
            </a:r>
            <a:endParaRPr lang="en-GB" sz="1100" dirty="0"/>
          </a:p>
          <a:p>
            <a:pPr>
              <a:defRPr/>
            </a:pPr>
            <a:r>
              <a:rPr lang="en-GB" sz="1400" dirty="0"/>
              <a:t>All leading in the direction of</a:t>
            </a:r>
            <a:endParaRPr lang="en-GB" altLang="en-US" sz="1400" dirty="0">
              <a:ea typeface="ＭＳ Ｐゴシック" panose="020B0600070205080204" pitchFamily="34" charset="-128"/>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1721310-990B-4555-BF70-510BF513B864}" type="slidenum">
              <a:rPr lang="en-GB" altLang="en-US" smtClean="0"/>
              <a:pPr/>
              <a:t>3</a:t>
            </a:fld>
            <a:endParaRPr lang="en-GB" altLang="en-US"/>
          </a:p>
        </p:txBody>
      </p:sp>
    </p:spTree>
    <p:extLst>
      <p:ext uri="{BB962C8B-B14F-4D97-AF65-F5344CB8AC3E}">
        <p14:creationId xmlns:p14="http://schemas.microsoft.com/office/powerpoint/2010/main" val="40219053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2137-144C-C347-B727-53AB12B1B959}" type="slidenum">
              <a:rPr lang="en-US" smtClean="0"/>
              <a:t>38</a:t>
            </a:fld>
            <a:endParaRPr lang="en-US"/>
          </a:p>
        </p:txBody>
      </p:sp>
    </p:spTree>
    <p:extLst>
      <p:ext uri="{BB962C8B-B14F-4D97-AF65-F5344CB8AC3E}">
        <p14:creationId xmlns:p14="http://schemas.microsoft.com/office/powerpoint/2010/main" val="25368237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2137-144C-C347-B727-53AB12B1B959}" type="slidenum">
              <a:rPr lang="en-US" smtClean="0"/>
              <a:t>39</a:t>
            </a:fld>
            <a:endParaRPr lang="en-US"/>
          </a:p>
        </p:txBody>
      </p:sp>
    </p:spTree>
    <p:extLst>
      <p:ext uri="{BB962C8B-B14F-4D97-AF65-F5344CB8AC3E}">
        <p14:creationId xmlns:p14="http://schemas.microsoft.com/office/powerpoint/2010/main" val="18812197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2137-144C-C347-B727-53AB12B1B959}" type="slidenum">
              <a:rPr lang="en-US" smtClean="0"/>
              <a:t>40</a:t>
            </a:fld>
            <a:endParaRPr lang="en-US"/>
          </a:p>
        </p:txBody>
      </p:sp>
    </p:spTree>
    <p:extLst>
      <p:ext uri="{BB962C8B-B14F-4D97-AF65-F5344CB8AC3E}">
        <p14:creationId xmlns:p14="http://schemas.microsoft.com/office/powerpoint/2010/main" val="31451874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2137-144C-C347-B727-53AB12B1B959}" type="slidenum">
              <a:rPr lang="en-US" smtClean="0"/>
              <a:t>41</a:t>
            </a:fld>
            <a:endParaRPr lang="en-US"/>
          </a:p>
        </p:txBody>
      </p:sp>
    </p:spTree>
    <p:extLst>
      <p:ext uri="{BB962C8B-B14F-4D97-AF65-F5344CB8AC3E}">
        <p14:creationId xmlns:p14="http://schemas.microsoft.com/office/powerpoint/2010/main" val="34758615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2137-144C-C347-B727-53AB12B1B959}" type="slidenum">
              <a:rPr lang="en-US" smtClean="0"/>
              <a:t>42</a:t>
            </a:fld>
            <a:endParaRPr lang="en-US"/>
          </a:p>
        </p:txBody>
      </p:sp>
    </p:spTree>
    <p:extLst>
      <p:ext uri="{BB962C8B-B14F-4D97-AF65-F5344CB8AC3E}">
        <p14:creationId xmlns:p14="http://schemas.microsoft.com/office/powerpoint/2010/main" val="8411989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2137-144C-C347-B727-53AB12B1B959}" type="slidenum">
              <a:rPr lang="en-US" smtClean="0"/>
              <a:t>43</a:t>
            </a:fld>
            <a:endParaRPr lang="en-US"/>
          </a:p>
        </p:txBody>
      </p:sp>
    </p:spTree>
    <p:extLst>
      <p:ext uri="{BB962C8B-B14F-4D97-AF65-F5344CB8AC3E}">
        <p14:creationId xmlns:p14="http://schemas.microsoft.com/office/powerpoint/2010/main" val="1008608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2137-144C-C347-B727-53AB12B1B959}" type="slidenum">
              <a:rPr lang="en-US" smtClean="0"/>
              <a:t>44</a:t>
            </a:fld>
            <a:endParaRPr lang="en-US"/>
          </a:p>
        </p:txBody>
      </p:sp>
    </p:spTree>
    <p:extLst>
      <p:ext uri="{BB962C8B-B14F-4D97-AF65-F5344CB8AC3E}">
        <p14:creationId xmlns:p14="http://schemas.microsoft.com/office/powerpoint/2010/main" val="15801599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defRPr/>
            </a:pPr>
            <a:r>
              <a:rPr lang="en-GB" sz="1400" dirty="0"/>
              <a:t>Which brings us to the second main piece of news:  </a:t>
            </a:r>
            <a:r>
              <a:rPr lang="en-GB" sz="1400" b="1" dirty="0"/>
              <a:t>Cultures of Knowledge</a:t>
            </a:r>
            <a:endParaRPr lang="en-GB" sz="1100" dirty="0"/>
          </a:p>
          <a:p>
            <a:pPr lvl="1">
              <a:defRPr/>
            </a:pPr>
            <a:r>
              <a:rPr lang="en-GB" sz="1400" dirty="0"/>
              <a:t>Since Prague  we negotiated a </a:t>
            </a:r>
            <a:r>
              <a:rPr lang="en-GB" sz="1400" b="1" dirty="0"/>
              <a:t>third grant application</a:t>
            </a:r>
            <a:r>
              <a:rPr lang="en-GB" sz="1400" dirty="0"/>
              <a:t> with the Mellon Foundation</a:t>
            </a:r>
            <a:endParaRPr lang="en-GB" sz="1100" dirty="0"/>
          </a:p>
          <a:p>
            <a:pPr lvl="1">
              <a:defRPr/>
            </a:pPr>
            <a:r>
              <a:rPr lang="en-GB" sz="1400" dirty="0"/>
              <a:t>Submitted it in </a:t>
            </a:r>
            <a:r>
              <a:rPr lang="en-GB" sz="1400" b="1" dirty="0"/>
              <a:t>December -- </a:t>
            </a:r>
            <a:r>
              <a:rPr lang="en-GB" sz="1400" dirty="0"/>
              <a:t>And received word </a:t>
            </a:r>
            <a:r>
              <a:rPr lang="en-GB" sz="1400" b="1" dirty="0"/>
              <a:t>last week</a:t>
            </a:r>
            <a:r>
              <a:rPr lang="en-GB" sz="1400" dirty="0"/>
              <a:t> that our application was successful -- So we are in business for another two years – that is, until the end of </a:t>
            </a:r>
            <a:r>
              <a:rPr lang="en-GB" sz="1400" b="1" dirty="0"/>
              <a:t>March 2017</a:t>
            </a:r>
            <a:endParaRPr lang="en-GB" sz="1100" dirty="0"/>
          </a:p>
          <a:p>
            <a:pPr marL="0" lvl="1">
              <a:defRPr/>
            </a:pPr>
            <a:r>
              <a:rPr lang="en-GB" sz="1400" dirty="0"/>
              <a:t>More importantly, we are now headed down the road of </a:t>
            </a:r>
            <a:r>
              <a:rPr lang="en-GB" sz="1400" b="1" dirty="0"/>
              <a:t>collaborative systems development </a:t>
            </a:r>
            <a:r>
              <a:rPr lang="en-GB" sz="1400" dirty="0"/>
              <a:t>as well:</a:t>
            </a:r>
            <a:endParaRPr lang="en-GB" sz="1100" dirty="0"/>
          </a:p>
          <a:p>
            <a:pPr lvl="1">
              <a:defRPr/>
            </a:pPr>
            <a:r>
              <a:rPr lang="en-GB" sz="1400" b="1" dirty="0"/>
              <a:t>Semi-automated metadata standardization</a:t>
            </a:r>
            <a:r>
              <a:rPr lang="en-GB" sz="1400" dirty="0"/>
              <a:t>: </a:t>
            </a:r>
            <a:r>
              <a:rPr lang="en-GB" sz="1400" b="1" dirty="0"/>
              <a:t>Eetu </a:t>
            </a:r>
            <a:r>
              <a:rPr lang="en-GB" sz="1400" b="1" dirty="0" err="1"/>
              <a:t>Mäkelä</a:t>
            </a:r>
            <a:r>
              <a:rPr lang="en-GB" sz="1400" dirty="0"/>
              <a:t>, another STSM recipient as post-doc of </a:t>
            </a:r>
            <a:r>
              <a:rPr lang="en-GB" sz="1400" b="1" dirty="0"/>
              <a:t>Eero Hyvönen in Aalto</a:t>
            </a:r>
            <a:endParaRPr lang="en-GB" sz="1100" dirty="0"/>
          </a:p>
          <a:p>
            <a:pPr lvl="1">
              <a:defRPr/>
            </a:pPr>
            <a:r>
              <a:rPr lang="en-GB" sz="1400" b="1" dirty="0"/>
              <a:t>Visualization</a:t>
            </a:r>
            <a:r>
              <a:rPr lang="en-GB" sz="1400" dirty="0"/>
              <a:t>: </a:t>
            </a:r>
            <a:r>
              <a:rPr lang="en-GB" sz="1400" b="1" dirty="0"/>
              <a:t>Palladio</a:t>
            </a:r>
            <a:r>
              <a:rPr lang="en-GB" sz="1400" dirty="0"/>
              <a:t>, developed in Stanford in collaboration with the Density Design lab in Milan</a:t>
            </a:r>
            <a:endParaRPr lang="en-GB" sz="1100" dirty="0"/>
          </a:p>
          <a:p>
            <a:pPr lvl="1">
              <a:defRPr/>
            </a:pPr>
            <a:r>
              <a:rPr lang="en-GB" sz="1400" dirty="0"/>
              <a:t>Collaborative </a:t>
            </a:r>
            <a:r>
              <a:rPr lang="en-GB" sz="1400" b="1" dirty="0"/>
              <a:t>population</a:t>
            </a:r>
            <a:r>
              <a:rPr lang="en-GB" sz="1400" dirty="0"/>
              <a:t>: EMLO Phase II</a:t>
            </a:r>
            <a:endParaRPr lang="en-GB" sz="1100" dirty="0"/>
          </a:p>
          <a:p>
            <a:pPr lvl="1">
              <a:defRPr/>
            </a:pPr>
            <a:r>
              <a:rPr lang="en-GB" sz="1400" dirty="0"/>
              <a:t>Collaborative </a:t>
            </a:r>
            <a:r>
              <a:rPr lang="en-GB" sz="1400" b="1" dirty="0"/>
              <a:t>systems development</a:t>
            </a:r>
            <a:r>
              <a:rPr lang="en-GB" sz="1400" dirty="0"/>
              <a:t>: </a:t>
            </a:r>
            <a:r>
              <a:rPr lang="en-GB" sz="1400" dirty="0" err="1"/>
              <a:t>CofK</a:t>
            </a:r>
            <a:r>
              <a:rPr lang="en-GB" sz="1400" dirty="0"/>
              <a:t> Phase III</a:t>
            </a:r>
            <a:endParaRPr lang="en-GB" sz="1100" dirty="0"/>
          </a:p>
          <a:p>
            <a:pPr lvl="1">
              <a:defRPr/>
            </a:pPr>
            <a:r>
              <a:rPr lang="en-GB" sz="1400" dirty="0"/>
              <a:t>Collaborative </a:t>
            </a:r>
            <a:r>
              <a:rPr lang="en-GB" sz="1400" b="1" dirty="0"/>
              <a:t>systems design</a:t>
            </a:r>
            <a:r>
              <a:rPr lang="en-GB" sz="1400" dirty="0"/>
              <a:t>: COST Action</a:t>
            </a:r>
            <a:endParaRPr lang="en-GB" sz="1100" dirty="0"/>
          </a:p>
          <a:p>
            <a:pPr>
              <a:defRPr/>
            </a:pPr>
            <a:r>
              <a:rPr lang="en-GB" sz="1400" dirty="0"/>
              <a:t>All leading in the direction of</a:t>
            </a:r>
            <a:endParaRPr lang="en-GB" altLang="en-US" sz="1400" dirty="0">
              <a:ea typeface="ＭＳ Ｐゴシック" panose="020B0600070205080204" pitchFamily="34" charset="-128"/>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1721310-990B-4555-BF70-510BF513B864}" type="slidenum">
              <a:rPr lang="en-GB" altLang="en-US" smtClean="0"/>
              <a:pPr/>
              <a:t>45</a:t>
            </a:fld>
            <a:endParaRPr lang="en-GB" altLang="en-US"/>
          </a:p>
        </p:txBody>
      </p:sp>
    </p:spTree>
    <p:extLst>
      <p:ext uri="{BB962C8B-B14F-4D97-AF65-F5344CB8AC3E}">
        <p14:creationId xmlns:p14="http://schemas.microsoft.com/office/powerpoint/2010/main" val="19494008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defRPr/>
            </a:pPr>
            <a:r>
              <a:rPr lang="en-GB" sz="1400" dirty="0"/>
              <a:t>Which brings us to the second main piece of news:  </a:t>
            </a:r>
            <a:r>
              <a:rPr lang="en-GB" sz="1400" b="1" dirty="0"/>
              <a:t>Cultures of Knowledge</a:t>
            </a:r>
            <a:endParaRPr lang="en-GB" sz="1100" dirty="0"/>
          </a:p>
          <a:p>
            <a:pPr lvl="1">
              <a:defRPr/>
            </a:pPr>
            <a:r>
              <a:rPr lang="en-GB" sz="1400" dirty="0"/>
              <a:t>Since Prague  we negotiated a </a:t>
            </a:r>
            <a:r>
              <a:rPr lang="en-GB" sz="1400" b="1" dirty="0"/>
              <a:t>third grant application</a:t>
            </a:r>
            <a:r>
              <a:rPr lang="en-GB" sz="1400" dirty="0"/>
              <a:t> with the Mellon Foundation</a:t>
            </a:r>
            <a:endParaRPr lang="en-GB" sz="1100" dirty="0"/>
          </a:p>
          <a:p>
            <a:pPr lvl="1">
              <a:defRPr/>
            </a:pPr>
            <a:r>
              <a:rPr lang="en-GB" sz="1400" dirty="0"/>
              <a:t>Submitted it in </a:t>
            </a:r>
            <a:r>
              <a:rPr lang="en-GB" sz="1400" b="1" dirty="0"/>
              <a:t>December -- </a:t>
            </a:r>
            <a:r>
              <a:rPr lang="en-GB" sz="1400" dirty="0"/>
              <a:t>And received word </a:t>
            </a:r>
            <a:r>
              <a:rPr lang="en-GB" sz="1400" b="1" dirty="0"/>
              <a:t>last week</a:t>
            </a:r>
            <a:r>
              <a:rPr lang="en-GB" sz="1400" dirty="0"/>
              <a:t> that our application was successful -- So we are in business for another two years – that is, until the end of </a:t>
            </a:r>
            <a:r>
              <a:rPr lang="en-GB" sz="1400" b="1" dirty="0"/>
              <a:t>March 2017</a:t>
            </a:r>
            <a:endParaRPr lang="en-GB" sz="1100" dirty="0"/>
          </a:p>
          <a:p>
            <a:pPr marL="0" lvl="1">
              <a:defRPr/>
            </a:pPr>
            <a:r>
              <a:rPr lang="en-GB" sz="1400" dirty="0"/>
              <a:t>More importantly, we are now headed down the road of </a:t>
            </a:r>
            <a:r>
              <a:rPr lang="en-GB" sz="1400" b="1" dirty="0"/>
              <a:t>collaborative systems development </a:t>
            </a:r>
            <a:r>
              <a:rPr lang="en-GB" sz="1400" dirty="0"/>
              <a:t>as well:</a:t>
            </a:r>
            <a:endParaRPr lang="en-GB" sz="1100" dirty="0"/>
          </a:p>
          <a:p>
            <a:pPr lvl="1">
              <a:defRPr/>
            </a:pPr>
            <a:r>
              <a:rPr lang="en-GB" sz="1400" b="1" dirty="0"/>
              <a:t>Semi-automated metadata standardization</a:t>
            </a:r>
            <a:r>
              <a:rPr lang="en-GB" sz="1400" dirty="0"/>
              <a:t>: </a:t>
            </a:r>
            <a:r>
              <a:rPr lang="en-GB" sz="1400" b="1" dirty="0"/>
              <a:t>Eetu </a:t>
            </a:r>
            <a:r>
              <a:rPr lang="en-GB" sz="1400" b="1" dirty="0" err="1"/>
              <a:t>Mäkelä</a:t>
            </a:r>
            <a:r>
              <a:rPr lang="en-GB" sz="1400" dirty="0"/>
              <a:t>, another STSM recipient as post-doc of </a:t>
            </a:r>
            <a:r>
              <a:rPr lang="en-GB" sz="1400" b="1" dirty="0"/>
              <a:t>Eero Hyvönen in Aalto</a:t>
            </a:r>
            <a:endParaRPr lang="en-GB" sz="1100" dirty="0"/>
          </a:p>
          <a:p>
            <a:pPr lvl="1">
              <a:defRPr/>
            </a:pPr>
            <a:r>
              <a:rPr lang="en-GB" sz="1400" b="1" dirty="0"/>
              <a:t>Visualization</a:t>
            </a:r>
            <a:r>
              <a:rPr lang="en-GB" sz="1400" dirty="0"/>
              <a:t>: </a:t>
            </a:r>
            <a:r>
              <a:rPr lang="en-GB" sz="1400" b="1" dirty="0"/>
              <a:t>Palladio</a:t>
            </a:r>
            <a:r>
              <a:rPr lang="en-GB" sz="1400" dirty="0"/>
              <a:t>, developed in Stanford in collaboration with the Density Design lab in Milan</a:t>
            </a:r>
            <a:endParaRPr lang="en-GB" sz="1100" dirty="0"/>
          </a:p>
          <a:p>
            <a:pPr lvl="1">
              <a:defRPr/>
            </a:pPr>
            <a:r>
              <a:rPr lang="en-GB" sz="1400" dirty="0"/>
              <a:t>Collaborative </a:t>
            </a:r>
            <a:r>
              <a:rPr lang="en-GB" sz="1400" b="1" dirty="0"/>
              <a:t>population</a:t>
            </a:r>
            <a:r>
              <a:rPr lang="en-GB" sz="1400" dirty="0"/>
              <a:t>: EMLO Phase II</a:t>
            </a:r>
            <a:endParaRPr lang="en-GB" sz="1100" dirty="0"/>
          </a:p>
          <a:p>
            <a:pPr lvl="1">
              <a:defRPr/>
            </a:pPr>
            <a:r>
              <a:rPr lang="en-GB" sz="1400" dirty="0"/>
              <a:t>Collaborative </a:t>
            </a:r>
            <a:r>
              <a:rPr lang="en-GB" sz="1400" b="1" dirty="0"/>
              <a:t>systems development</a:t>
            </a:r>
            <a:r>
              <a:rPr lang="en-GB" sz="1400" dirty="0"/>
              <a:t>: </a:t>
            </a:r>
            <a:r>
              <a:rPr lang="en-GB" sz="1400" dirty="0" err="1"/>
              <a:t>CofK</a:t>
            </a:r>
            <a:r>
              <a:rPr lang="en-GB" sz="1400" dirty="0"/>
              <a:t> Phase III</a:t>
            </a:r>
            <a:endParaRPr lang="en-GB" sz="1100" dirty="0"/>
          </a:p>
          <a:p>
            <a:pPr lvl="1">
              <a:defRPr/>
            </a:pPr>
            <a:r>
              <a:rPr lang="en-GB" sz="1400" dirty="0"/>
              <a:t>Collaborative </a:t>
            </a:r>
            <a:r>
              <a:rPr lang="en-GB" sz="1400" b="1" dirty="0"/>
              <a:t>systems design</a:t>
            </a:r>
            <a:r>
              <a:rPr lang="en-GB" sz="1400" dirty="0"/>
              <a:t>: COST Action</a:t>
            </a:r>
            <a:endParaRPr lang="en-GB" sz="1100" dirty="0"/>
          </a:p>
          <a:p>
            <a:pPr>
              <a:defRPr/>
            </a:pPr>
            <a:r>
              <a:rPr lang="en-GB" sz="1400" dirty="0"/>
              <a:t>All leading in the direction of</a:t>
            </a:r>
            <a:endParaRPr lang="en-GB" altLang="en-US" sz="1400" dirty="0">
              <a:ea typeface="ＭＳ Ｐゴシック" panose="020B0600070205080204" pitchFamily="34" charset="-128"/>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1721310-990B-4555-BF70-510BF513B864}" type="slidenum">
              <a:rPr lang="en-GB" altLang="en-US" smtClean="0"/>
              <a:pPr/>
              <a:t>46</a:t>
            </a:fld>
            <a:endParaRPr lang="en-GB" altLang="en-US"/>
          </a:p>
        </p:txBody>
      </p:sp>
    </p:spTree>
    <p:extLst>
      <p:ext uri="{BB962C8B-B14F-4D97-AF65-F5344CB8AC3E}">
        <p14:creationId xmlns:p14="http://schemas.microsoft.com/office/powerpoint/2010/main" val="15682828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800">
                <a:ea typeface="ＭＳ Ｐゴシック" panose="020B0600070205080204" pitchFamily="34" charset="-128"/>
              </a:rPr>
              <a:t>Between 1500 and 1800, the </a:t>
            </a:r>
            <a:r>
              <a:rPr lang="en-GB" altLang="en-US" sz="1800" b="1">
                <a:ea typeface="ＭＳ Ｐゴシック" panose="020B0600070205080204" pitchFamily="34" charset="-128"/>
              </a:rPr>
              <a:t>evolution of postal communication</a:t>
            </a:r>
            <a:r>
              <a:rPr lang="en-GB" altLang="en-US" sz="1800">
                <a:ea typeface="ＭＳ Ｐゴシック" panose="020B0600070205080204" pitchFamily="34" charset="-128"/>
              </a:rPr>
              <a:t> allowed ordinary men and women to scatter letters across and beyond Europe.</a:t>
            </a: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D6F1F77-A90C-452A-9804-D4D2A9D4368B}" type="slidenum">
              <a:rPr lang="en-GB" altLang="en-US" smtClean="0"/>
              <a:pPr/>
              <a:t>52</a:t>
            </a:fld>
            <a:endParaRPr lang="en-GB" altLang="en-US"/>
          </a:p>
        </p:txBody>
      </p:sp>
    </p:spTree>
    <p:extLst>
      <p:ext uri="{BB962C8B-B14F-4D97-AF65-F5344CB8AC3E}">
        <p14:creationId xmlns:p14="http://schemas.microsoft.com/office/powerpoint/2010/main" val="2057888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defRPr/>
            </a:pPr>
            <a:r>
              <a:rPr lang="en-GB" sz="1400" dirty="0"/>
              <a:t>Which brings us to the second main piece of news:  </a:t>
            </a:r>
            <a:r>
              <a:rPr lang="en-GB" sz="1400" b="1" dirty="0"/>
              <a:t>Cultures of Knowledge</a:t>
            </a:r>
            <a:endParaRPr lang="en-GB" sz="1100" dirty="0"/>
          </a:p>
          <a:p>
            <a:pPr lvl="1">
              <a:defRPr/>
            </a:pPr>
            <a:r>
              <a:rPr lang="en-GB" sz="1400" dirty="0"/>
              <a:t>Since Prague  we negotiated a </a:t>
            </a:r>
            <a:r>
              <a:rPr lang="en-GB" sz="1400" b="1" dirty="0"/>
              <a:t>third grant application</a:t>
            </a:r>
            <a:r>
              <a:rPr lang="en-GB" sz="1400" dirty="0"/>
              <a:t> with the Mellon Foundation</a:t>
            </a:r>
            <a:endParaRPr lang="en-GB" sz="1100" dirty="0"/>
          </a:p>
          <a:p>
            <a:pPr lvl="1">
              <a:defRPr/>
            </a:pPr>
            <a:r>
              <a:rPr lang="en-GB" sz="1400" dirty="0"/>
              <a:t>Submitted it in </a:t>
            </a:r>
            <a:r>
              <a:rPr lang="en-GB" sz="1400" b="1" dirty="0"/>
              <a:t>December -- </a:t>
            </a:r>
            <a:r>
              <a:rPr lang="en-GB" sz="1400" dirty="0"/>
              <a:t>And received word </a:t>
            </a:r>
            <a:r>
              <a:rPr lang="en-GB" sz="1400" b="1" dirty="0"/>
              <a:t>last week</a:t>
            </a:r>
            <a:r>
              <a:rPr lang="en-GB" sz="1400" dirty="0"/>
              <a:t> that our application was successful -- So we are in business for another two years – that is, until the end of </a:t>
            </a:r>
            <a:r>
              <a:rPr lang="en-GB" sz="1400" b="1" dirty="0"/>
              <a:t>March 2017</a:t>
            </a:r>
            <a:endParaRPr lang="en-GB" sz="1100" dirty="0"/>
          </a:p>
          <a:p>
            <a:pPr marL="0" lvl="1">
              <a:defRPr/>
            </a:pPr>
            <a:r>
              <a:rPr lang="en-GB" sz="1400" dirty="0"/>
              <a:t>More importantly, we are now headed down the road of </a:t>
            </a:r>
            <a:r>
              <a:rPr lang="en-GB" sz="1400" b="1" dirty="0"/>
              <a:t>collaborative systems development </a:t>
            </a:r>
            <a:r>
              <a:rPr lang="en-GB" sz="1400" dirty="0"/>
              <a:t>as well:</a:t>
            </a:r>
            <a:endParaRPr lang="en-GB" sz="1100" dirty="0"/>
          </a:p>
          <a:p>
            <a:pPr lvl="1">
              <a:defRPr/>
            </a:pPr>
            <a:r>
              <a:rPr lang="en-GB" sz="1400" b="1" dirty="0"/>
              <a:t>Semi-automated metadata standardization</a:t>
            </a:r>
            <a:r>
              <a:rPr lang="en-GB" sz="1400" dirty="0"/>
              <a:t>: </a:t>
            </a:r>
            <a:r>
              <a:rPr lang="en-GB" sz="1400" b="1" dirty="0"/>
              <a:t>Eetu </a:t>
            </a:r>
            <a:r>
              <a:rPr lang="en-GB" sz="1400" b="1" dirty="0" err="1"/>
              <a:t>Mäkelä</a:t>
            </a:r>
            <a:r>
              <a:rPr lang="en-GB" sz="1400" dirty="0"/>
              <a:t>, another STSM recipient as post-doc of </a:t>
            </a:r>
            <a:r>
              <a:rPr lang="en-GB" sz="1400" b="1" dirty="0"/>
              <a:t>Eero Hyvönen in Aalto</a:t>
            </a:r>
            <a:endParaRPr lang="en-GB" sz="1100" dirty="0"/>
          </a:p>
          <a:p>
            <a:pPr lvl="1">
              <a:defRPr/>
            </a:pPr>
            <a:r>
              <a:rPr lang="en-GB" sz="1400" b="1" dirty="0"/>
              <a:t>Visualization</a:t>
            </a:r>
            <a:r>
              <a:rPr lang="en-GB" sz="1400" dirty="0"/>
              <a:t>: </a:t>
            </a:r>
            <a:r>
              <a:rPr lang="en-GB" sz="1400" b="1" dirty="0"/>
              <a:t>Palladio</a:t>
            </a:r>
            <a:r>
              <a:rPr lang="en-GB" sz="1400" dirty="0"/>
              <a:t>, developed in Stanford in collaboration with the Density Design lab in Milan</a:t>
            </a:r>
            <a:endParaRPr lang="en-GB" sz="1100" dirty="0"/>
          </a:p>
          <a:p>
            <a:pPr lvl="1">
              <a:defRPr/>
            </a:pPr>
            <a:r>
              <a:rPr lang="en-GB" sz="1400" dirty="0"/>
              <a:t>Collaborative </a:t>
            </a:r>
            <a:r>
              <a:rPr lang="en-GB" sz="1400" b="1" dirty="0"/>
              <a:t>population</a:t>
            </a:r>
            <a:r>
              <a:rPr lang="en-GB" sz="1400" dirty="0"/>
              <a:t>: EMLO Phase II</a:t>
            </a:r>
            <a:endParaRPr lang="en-GB" sz="1100" dirty="0"/>
          </a:p>
          <a:p>
            <a:pPr lvl="1">
              <a:defRPr/>
            </a:pPr>
            <a:r>
              <a:rPr lang="en-GB" sz="1400" dirty="0"/>
              <a:t>Collaborative </a:t>
            </a:r>
            <a:r>
              <a:rPr lang="en-GB" sz="1400" b="1" dirty="0"/>
              <a:t>systems development</a:t>
            </a:r>
            <a:r>
              <a:rPr lang="en-GB" sz="1400" dirty="0"/>
              <a:t>: </a:t>
            </a:r>
            <a:r>
              <a:rPr lang="en-GB" sz="1400" dirty="0" err="1"/>
              <a:t>CofK</a:t>
            </a:r>
            <a:r>
              <a:rPr lang="en-GB" sz="1400" dirty="0"/>
              <a:t> Phase III</a:t>
            </a:r>
            <a:endParaRPr lang="en-GB" sz="1100" dirty="0"/>
          </a:p>
          <a:p>
            <a:pPr lvl="1">
              <a:defRPr/>
            </a:pPr>
            <a:r>
              <a:rPr lang="en-GB" sz="1400" dirty="0"/>
              <a:t>Collaborative </a:t>
            </a:r>
            <a:r>
              <a:rPr lang="en-GB" sz="1400" b="1" dirty="0"/>
              <a:t>systems design</a:t>
            </a:r>
            <a:r>
              <a:rPr lang="en-GB" sz="1400" dirty="0"/>
              <a:t>: COST Action</a:t>
            </a:r>
            <a:endParaRPr lang="en-GB" sz="1100" dirty="0"/>
          </a:p>
          <a:p>
            <a:pPr>
              <a:defRPr/>
            </a:pPr>
            <a:r>
              <a:rPr lang="en-GB" sz="1400" dirty="0"/>
              <a:t>All leading in the direction of</a:t>
            </a:r>
            <a:endParaRPr lang="en-GB" altLang="en-US" sz="1400" dirty="0">
              <a:ea typeface="ＭＳ Ｐゴシック" panose="020B0600070205080204" pitchFamily="34" charset="-128"/>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1721310-990B-4555-BF70-510BF513B864}" type="slidenum">
              <a:rPr lang="en-GB" altLang="en-US" smtClean="0"/>
              <a:pPr/>
              <a:t>4</a:t>
            </a:fld>
            <a:endParaRPr lang="en-GB" altLang="en-US"/>
          </a:p>
        </p:txBody>
      </p:sp>
    </p:spTree>
    <p:extLst>
      <p:ext uri="{BB962C8B-B14F-4D97-AF65-F5344CB8AC3E}">
        <p14:creationId xmlns:p14="http://schemas.microsoft.com/office/powerpoint/2010/main" val="3449025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80963" y="739775"/>
            <a:ext cx="6573837" cy="36988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z="1800" dirty="0">
              <a:ea typeface="ＭＳ Ｐゴシック" pitchFamily="34" charset="-128"/>
            </a:endParaRP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36189" indent="-283150">
              <a:defRPr>
                <a:solidFill>
                  <a:schemeClr val="tx1"/>
                </a:solidFill>
                <a:latin typeface="Arial" pitchFamily="34" charset="0"/>
                <a:ea typeface="ＭＳ Ｐゴシック" pitchFamily="34" charset="-128"/>
              </a:defRPr>
            </a:lvl2pPr>
            <a:lvl3pPr marL="1132599" indent="-226520">
              <a:defRPr>
                <a:solidFill>
                  <a:schemeClr val="tx1"/>
                </a:solidFill>
                <a:latin typeface="Arial" pitchFamily="34" charset="0"/>
                <a:ea typeface="ＭＳ Ｐゴシック" pitchFamily="34" charset="-128"/>
              </a:defRPr>
            </a:lvl3pPr>
            <a:lvl4pPr marL="1585638" indent="-226520">
              <a:defRPr>
                <a:solidFill>
                  <a:schemeClr val="tx1"/>
                </a:solidFill>
                <a:latin typeface="Arial" pitchFamily="34" charset="0"/>
                <a:ea typeface="ＭＳ Ｐゴシック" pitchFamily="34" charset="-128"/>
              </a:defRPr>
            </a:lvl4pPr>
            <a:lvl5pPr marL="2038678" indent="-226520">
              <a:defRPr>
                <a:solidFill>
                  <a:schemeClr val="tx1"/>
                </a:solidFill>
                <a:latin typeface="Arial" pitchFamily="34" charset="0"/>
                <a:ea typeface="ＭＳ Ｐゴシック" pitchFamily="34" charset="-128"/>
              </a:defRPr>
            </a:lvl5pPr>
            <a:lvl6pPr marL="2491717" indent="-22652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44757" indent="-226520"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7796" indent="-22652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50836" indent="-22652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BFBA7B8E-49A8-400F-B1AF-10394F4E3981}" type="slidenum">
              <a:rPr lang="en-GB" altLang="en-US">
                <a:solidFill>
                  <a:prstClr val="black"/>
                </a:solidFill>
              </a:rPr>
              <a:pPr/>
              <a:t>53</a:t>
            </a:fld>
            <a:endParaRPr lang="en-GB" altLang="en-US">
              <a:solidFill>
                <a:prstClr val="black"/>
              </a:solidFill>
            </a:endParaRPr>
          </a:p>
        </p:txBody>
      </p:sp>
    </p:spTree>
    <p:extLst>
      <p:ext uri="{BB962C8B-B14F-4D97-AF65-F5344CB8AC3E}">
        <p14:creationId xmlns:p14="http://schemas.microsoft.com/office/powerpoint/2010/main" val="42103512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800">
                <a:ea typeface="ＭＳ Ｐゴシック" panose="020B0600070205080204" pitchFamily="34" charset="-128"/>
              </a:rPr>
              <a:t>At the centre of this Action are </a:t>
            </a:r>
            <a:r>
              <a:rPr lang="en-GB" altLang="en-US" sz="1800" b="1">
                <a:ea typeface="ＭＳ Ｐゴシック" panose="020B0600070205080204" pitchFamily="34" charset="-128"/>
              </a:rPr>
              <a:t>six Working Groups</a:t>
            </a:r>
            <a:r>
              <a:rPr lang="en-GB" altLang="en-US" sz="1800">
                <a:ea typeface="ＭＳ Ｐゴシック" panose="020B0600070205080204" pitchFamily="34" charset="-128"/>
              </a:rPr>
              <a:t>, the scope of which is determined by the basic features of letters themselves.</a:t>
            </a:r>
          </a:p>
          <a:p>
            <a:endParaRPr lang="en-GB" altLang="en-US" sz="1800" b="1">
              <a:ea typeface="ＭＳ Ｐゴシック" panose="020B0600070205080204" pitchFamily="34" charset="-128"/>
            </a:endParaRPr>
          </a:p>
          <a:p>
            <a:r>
              <a:rPr lang="en-GB" altLang="en-US" sz="1800" b="1">
                <a:ea typeface="ＭＳ Ｐゴシック" panose="020B0600070205080204" pitchFamily="34" charset="-128"/>
              </a:rPr>
              <a:t>Letters</a:t>
            </a:r>
            <a:r>
              <a:rPr lang="en-GB" altLang="en-US" sz="1800">
                <a:ea typeface="ＭＳ Ｐゴシック" panose="020B0600070205080204" pitchFamily="34" charset="-128"/>
              </a:rPr>
              <a:t> are written documents sent by a one or more person(s) at a specific time and place to one or more other person(s) in another place.</a:t>
            </a:r>
          </a:p>
          <a:p>
            <a:endParaRPr lang="en-GB" altLang="en-US">
              <a:ea typeface="ＭＳ Ｐゴシック" panose="020B0600070205080204" pitchFamily="34" charset="-128"/>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E8ABC96-0B04-44BF-8D8D-2BBFDA38A2A4}" type="slidenum">
              <a:rPr lang="en-GB" altLang="en-US" smtClean="0"/>
              <a:pPr/>
              <a:t>55</a:t>
            </a:fld>
            <a:endParaRPr lang="en-GB" altLang="en-US"/>
          </a:p>
        </p:txBody>
      </p:sp>
    </p:spTree>
    <p:extLst>
      <p:ext uri="{BB962C8B-B14F-4D97-AF65-F5344CB8AC3E}">
        <p14:creationId xmlns:p14="http://schemas.microsoft.com/office/powerpoint/2010/main" val="11789712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800">
                <a:ea typeface="ＭＳ Ｐゴシック" panose="020B0600070205080204" pitchFamily="34" charset="-128"/>
              </a:rPr>
              <a:t>At the centre of this Action are </a:t>
            </a:r>
            <a:r>
              <a:rPr lang="en-GB" altLang="en-US" sz="1800" b="1">
                <a:ea typeface="ＭＳ Ｐゴシック" panose="020B0600070205080204" pitchFamily="34" charset="-128"/>
              </a:rPr>
              <a:t>six Working Groups</a:t>
            </a:r>
            <a:r>
              <a:rPr lang="en-GB" altLang="en-US" sz="1800">
                <a:ea typeface="ＭＳ Ｐゴシック" panose="020B0600070205080204" pitchFamily="34" charset="-128"/>
              </a:rPr>
              <a:t>, the scope of which is determined by the basic features of letters themselves.</a:t>
            </a:r>
          </a:p>
          <a:p>
            <a:endParaRPr lang="en-GB" altLang="en-US" sz="1800" b="1">
              <a:ea typeface="ＭＳ Ｐゴシック" panose="020B0600070205080204" pitchFamily="34" charset="-128"/>
            </a:endParaRPr>
          </a:p>
          <a:p>
            <a:r>
              <a:rPr lang="en-GB" altLang="en-US" sz="1800" b="1">
                <a:ea typeface="ＭＳ Ｐゴシック" panose="020B0600070205080204" pitchFamily="34" charset="-128"/>
              </a:rPr>
              <a:t>Letters</a:t>
            </a:r>
            <a:r>
              <a:rPr lang="en-GB" altLang="en-US" sz="1800">
                <a:ea typeface="ＭＳ Ｐゴシック" panose="020B0600070205080204" pitchFamily="34" charset="-128"/>
              </a:rPr>
              <a:t> are written documents sent by a one or more person(s) at a specific time and place to one or more other person(s) in another place.</a:t>
            </a:r>
          </a:p>
          <a:p>
            <a:endParaRPr lang="en-GB" altLang="en-US">
              <a:ea typeface="ＭＳ Ｐゴシック" panose="020B0600070205080204" pitchFamily="34" charset="-128"/>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E8ABC96-0B04-44BF-8D8D-2BBFDA38A2A4}" type="slidenum">
              <a:rPr lang="en-GB" altLang="en-US" smtClean="0"/>
              <a:pPr/>
              <a:t>56</a:t>
            </a:fld>
            <a:endParaRPr lang="en-GB" altLang="en-US"/>
          </a:p>
        </p:txBody>
      </p:sp>
    </p:spTree>
    <p:extLst>
      <p:ext uri="{BB962C8B-B14F-4D97-AF65-F5344CB8AC3E}">
        <p14:creationId xmlns:p14="http://schemas.microsoft.com/office/powerpoint/2010/main" val="16194510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800">
                <a:ea typeface="ＭＳ Ｐゴシック" panose="020B0600070205080204" pitchFamily="34" charset="-128"/>
              </a:rPr>
              <a:t>Between 1500 and 1800, the </a:t>
            </a:r>
            <a:r>
              <a:rPr lang="en-GB" altLang="en-US" sz="1800" b="1">
                <a:ea typeface="ＭＳ Ｐゴシック" panose="020B0600070205080204" pitchFamily="34" charset="-128"/>
              </a:rPr>
              <a:t>evolution of postal communication</a:t>
            </a:r>
            <a:r>
              <a:rPr lang="en-GB" altLang="en-US" sz="1800">
                <a:ea typeface="ＭＳ Ｐゴシック" panose="020B0600070205080204" pitchFamily="34" charset="-128"/>
              </a:rPr>
              <a:t> allowed ordinary men and women to scatter letters across and beyond Europe.</a:t>
            </a: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D6F1F77-A90C-452A-9804-D4D2A9D4368B}" type="slidenum">
              <a:rPr lang="en-GB" altLang="en-US" smtClean="0"/>
              <a:pPr/>
              <a:t>57</a:t>
            </a:fld>
            <a:endParaRPr lang="en-GB" altLang="en-US"/>
          </a:p>
        </p:txBody>
      </p:sp>
    </p:spTree>
    <p:extLst>
      <p:ext uri="{BB962C8B-B14F-4D97-AF65-F5344CB8AC3E}">
        <p14:creationId xmlns:p14="http://schemas.microsoft.com/office/powerpoint/2010/main" val="42805898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800">
                <a:ea typeface="ＭＳ Ｐゴシック" panose="020B0600070205080204" pitchFamily="34" charset="-128"/>
              </a:rPr>
              <a:t>Between 1500 and 1800, the </a:t>
            </a:r>
            <a:r>
              <a:rPr lang="en-GB" altLang="en-US" sz="1800" b="1">
                <a:ea typeface="ＭＳ Ｐゴシック" panose="020B0600070205080204" pitchFamily="34" charset="-128"/>
              </a:rPr>
              <a:t>evolution of postal communication</a:t>
            </a:r>
            <a:r>
              <a:rPr lang="en-GB" altLang="en-US" sz="1800">
                <a:ea typeface="ＭＳ Ｐゴシック" panose="020B0600070205080204" pitchFamily="34" charset="-128"/>
              </a:rPr>
              <a:t> allowed ordinary men and women to scatter letters across and beyond Europe.</a:t>
            </a: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D6F1F77-A90C-452A-9804-D4D2A9D4368B}" type="slidenum">
              <a:rPr lang="en-GB" altLang="en-US" smtClean="0"/>
              <a:pPr/>
              <a:t>58</a:t>
            </a:fld>
            <a:endParaRPr lang="en-GB" altLang="en-US"/>
          </a:p>
        </p:txBody>
      </p:sp>
    </p:spTree>
    <p:extLst>
      <p:ext uri="{BB962C8B-B14F-4D97-AF65-F5344CB8AC3E}">
        <p14:creationId xmlns:p14="http://schemas.microsoft.com/office/powerpoint/2010/main" val="863226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800">
                <a:ea typeface="ＭＳ Ｐゴシック" panose="020B0600070205080204" pitchFamily="34" charset="-128"/>
              </a:rPr>
              <a:t>Between 1500 and 1800, the </a:t>
            </a:r>
            <a:r>
              <a:rPr lang="en-GB" altLang="en-US" sz="1800" b="1">
                <a:ea typeface="ＭＳ Ｐゴシック" panose="020B0600070205080204" pitchFamily="34" charset="-128"/>
              </a:rPr>
              <a:t>evolution of postal communication</a:t>
            </a:r>
            <a:r>
              <a:rPr lang="en-GB" altLang="en-US" sz="1800">
                <a:ea typeface="ＭＳ Ｐゴシック" panose="020B0600070205080204" pitchFamily="34" charset="-128"/>
              </a:rPr>
              <a:t> allowed ordinary men and women to scatter letters across and beyond Europe.</a:t>
            </a: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D6F1F77-A90C-452A-9804-D4D2A9D4368B}" type="slidenum">
              <a:rPr lang="en-GB" altLang="en-US" smtClean="0"/>
              <a:pPr/>
              <a:t>59</a:t>
            </a:fld>
            <a:endParaRPr lang="en-GB" altLang="en-US"/>
          </a:p>
        </p:txBody>
      </p:sp>
    </p:spTree>
    <p:extLst>
      <p:ext uri="{BB962C8B-B14F-4D97-AF65-F5344CB8AC3E}">
        <p14:creationId xmlns:p14="http://schemas.microsoft.com/office/powerpoint/2010/main" val="39351242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800">
                <a:ea typeface="ＭＳ Ｐゴシック" panose="020B0600070205080204" pitchFamily="34" charset="-128"/>
              </a:rPr>
              <a:t>Between 1500 and 1800, the </a:t>
            </a:r>
            <a:r>
              <a:rPr lang="en-GB" altLang="en-US" sz="1800" b="1">
                <a:ea typeface="ＭＳ Ｐゴシック" panose="020B0600070205080204" pitchFamily="34" charset="-128"/>
              </a:rPr>
              <a:t>evolution of postal communication</a:t>
            </a:r>
            <a:r>
              <a:rPr lang="en-GB" altLang="en-US" sz="1800">
                <a:ea typeface="ＭＳ Ｐゴシック" panose="020B0600070205080204" pitchFamily="34" charset="-128"/>
              </a:rPr>
              <a:t> allowed ordinary men and women to scatter letters across and beyond Europe.</a:t>
            </a: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D6F1F77-A90C-452A-9804-D4D2A9D4368B}" type="slidenum">
              <a:rPr lang="en-GB" altLang="en-US" smtClean="0"/>
              <a:pPr/>
              <a:t>60</a:t>
            </a:fld>
            <a:endParaRPr lang="en-GB" altLang="en-US"/>
          </a:p>
        </p:txBody>
      </p:sp>
    </p:spTree>
    <p:extLst>
      <p:ext uri="{BB962C8B-B14F-4D97-AF65-F5344CB8AC3E}">
        <p14:creationId xmlns:p14="http://schemas.microsoft.com/office/powerpoint/2010/main" val="42356589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800">
                <a:ea typeface="ＭＳ Ｐゴシック" panose="020B0600070205080204" pitchFamily="34" charset="-128"/>
              </a:rPr>
              <a:t>Between 1500 and 1800, the </a:t>
            </a:r>
            <a:r>
              <a:rPr lang="en-GB" altLang="en-US" sz="1800" b="1">
                <a:ea typeface="ＭＳ Ｐゴシック" panose="020B0600070205080204" pitchFamily="34" charset="-128"/>
              </a:rPr>
              <a:t>evolution of postal communication</a:t>
            </a:r>
            <a:r>
              <a:rPr lang="en-GB" altLang="en-US" sz="1800">
                <a:ea typeface="ＭＳ Ｐゴシック" panose="020B0600070205080204" pitchFamily="34" charset="-128"/>
              </a:rPr>
              <a:t> allowed ordinary men and women to scatter letters across and beyond Europe.</a:t>
            </a: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D6F1F77-A90C-452A-9804-D4D2A9D4368B}" type="slidenum">
              <a:rPr lang="en-GB" altLang="en-US" smtClean="0"/>
              <a:pPr/>
              <a:t>61</a:t>
            </a:fld>
            <a:endParaRPr lang="en-GB" altLang="en-US"/>
          </a:p>
        </p:txBody>
      </p:sp>
    </p:spTree>
    <p:extLst>
      <p:ext uri="{BB962C8B-B14F-4D97-AF65-F5344CB8AC3E}">
        <p14:creationId xmlns:p14="http://schemas.microsoft.com/office/powerpoint/2010/main" val="22247701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800">
                <a:ea typeface="ＭＳ Ｐゴシック" panose="020B0600070205080204" pitchFamily="34" charset="-128"/>
              </a:rPr>
              <a:t>Between 1500 and 1800, the </a:t>
            </a:r>
            <a:r>
              <a:rPr lang="en-GB" altLang="en-US" sz="1800" b="1">
                <a:ea typeface="ＭＳ Ｐゴシック" panose="020B0600070205080204" pitchFamily="34" charset="-128"/>
              </a:rPr>
              <a:t>evolution of postal communication</a:t>
            </a:r>
            <a:r>
              <a:rPr lang="en-GB" altLang="en-US" sz="1800">
                <a:ea typeface="ＭＳ Ｐゴシック" panose="020B0600070205080204" pitchFamily="34" charset="-128"/>
              </a:rPr>
              <a:t> allowed ordinary men and women to scatter letters across and beyond Europe.</a:t>
            </a: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D6F1F77-A90C-452A-9804-D4D2A9D4368B}" type="slidenum">
              <a:rPr lang="en-GB" altLang="en-US" smtClean="0"/>
              <a:pPr/>
              <a:t>62</a:t>
            </a:fld>
            <a:endParaRPr lang="en-GB" altLang="en-US"/>
          </a:p>
        </p:txBody>
      </p:sp>
    </p:spTree>
    <p:extLst>
      <p:ext uri="{BB962C8B-B14F-4D97-AF65-F5344CB8AC3E}">
        <p14:creationId xmlns:p14="http://schemas.microsoft.com/office/powerpoint/2010/main" val="31610720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800">
                <a:ea typeface="ＭＳ Ｐゴシック" panose="020B0600070205080204" pitchFamily="34" charset="-128"/>
              </a:rPr>
              <a:t>Between 1500 and 1800, the </a:t>
            </a:r>
            <a:r>
              <a:rPr lang="en-GB" altLang="en-US" sz="1800" b="1">
                <a:ea typeface="ＭＳ Ｐゴシック" panose="020B0600070205080204" pitchFamily="34" charset="-128"/>
              </a:rPr>
              <a:t>evolution of postal communication</a:t>
            </a:r>
            <a:r>
              <a:rPr lang="en-GB" altLang="en-US" sz="1800">
                <a:ea typeface="ＭＳ Ｐゴシック" panose="020B0600070205080204" pitchFamily="34" charset="-128"/>
              </a:rPr>
              <a:t> allowed ordinary men and women to scatter letters across and beyond Europe.</a:t>
            </a: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D6F1F77-A90C-452A-9804-D4D2A9D4368B}" type="slidenum">
              <a:rPr lang="en-GB" altLang="en-US" smtClean="0"/>
              <a:pPr/>
              <a:t>63</a:t>
            </a:fld>
            <a:endParaRPr lang="en-GB" altLang="en-US"/>
          </a:p>
        </p:txBody>
      </p:sp>
    </p:spTree>
    <p:extLst>
      <p:ext uri="{BB962C8B-B14F-4D97-AF65-F5344CB8AC3E}">
        <p14:creationId xmlns:p14="http://schemas.microsoft.com/office/powerpoint/2010/main" val="1779454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defRPr/>
            </a:pPr>
            <a:r>
              <a:rPr lang="en-GB" sz="1400" dirty="0"/>
              <a:t>Which brings us to the second main piece of news:  </a:t>
            </a:r>
            <a:r>
              <a:rPr lang="en-GB" sz="1400" b="1" dirty="0"/>
              <a:t>Cultures of Knowledge</a:t>
            </a:r>
            <a:endParaRPr lang="en-GB" sz="1100" dirty="0"/>
          </a:p>
          <a:p>
            <a:pPr lvl="1">
              <a:defRPr/>
            </a:pPr>
            <a:r>
              <a:rPr lang="en-GB" sz="1400" dirty="0"/>
              <a:t>Since Prague  we negotiated a </a:t>
            </a:r>
            <a:r>
              <a:rPr lang="en-GB" sz="1400" b="1" dirty="0"/>
              <a:t>third grant application</a:t>
            </a:r>
            <a:r>
              <a:rPr lang="en-GB" sz="1400" dirty="0"/>
              <a:t> with the Mellon Foundation</a:t>
            </a:r>
            <a:endParaRPr lang="en-GB" sz="1100" dirty="0"/>
          </a:p>
          <a:p>
            <a:pPr lvl="1">
              <a:defRPr/>
            </a:pPr>
            <a:r>
              <a:rPr lang="en-GB" sz="1400" dirty="0"/>
              <a:t>Submitted it in </a:t>
            </a:r>
            <a:r>
              <a:rPr lang="en-GB" sz="1400" b="1" dirty="0"/>
              <a:t>December -- </a:t>
            </a:r>
            <a:r>
              <a:rPr lang="en-GB" sz="1400" dirty="0"/>
              <a:t>And received word </a:t>
            </a:r>
            <a:r>
              <a:rPr lang="en-GB" sz="1400" b="1" dirty="0"/>
              <a:t>last week</a:t>
            </a:r>
            <a:r>
              <a:rPr lang="en-GB" sz="1400" dirty="0"/>
              <a:t> that our application was successful -- So we are in business for another two years – that is, until the end of </a:t>
            </a:r>
            <a:r>
              <a:rPr lang="en-GB" sz="1400" b="1" dirty="0"/>
              <a:t>March 2017</a:t>
            </a:r>
            <a:endParaRPr lang="en-GB" sz="1100" dirty="0"/>
          </a:p>
          <a:p>
            <a:pPr marL="0" lvl="1">
              <a:defRPr/>
            </a:pPr>
            <a:r>
              <a:rPr lang="en-GB" sz="1400" dirty="0"/>
              <a:t>More importantly, we are now headed down the road of </a:t>
            </a:r>
            <a:r>
              <a:rPr lang="en-GB" sz="1400" b="1" dirty="0"/>
              <a:t>collaborative systems development </a:t>
            </a:r>
            <a:r>
              <a:rPr lang="en-GB" sz="1400" dirty="0"/>
              <a:t>as well:</a:t>
            </a:r>
            <a:endParaRPr lang="en-GB" sz="1100" dirty="0"/>
          </a:p>
          <a:p>
            <a:pPr lvl="1">
              <a:defRPr/>
            </a:pPr>
            <a:r>
              <a:rPr lang="en-GB" sz="1400" b="1" dirty="0"/>
              <a:t>Semi-automated metadata standardization</a:t>
            </a:r>
            <a:r>
              <a:rPr lang="en-GB" sz="1400" dirty="0"/>
              <a:t>: </a:t>
            </a:r>
            <a:r>
              <a:rPr lang="en-GB" sz="1400" b="1" dirty="0"/>
              <a:t>Eetu </a:t>
            </a:r>
            <a:r>
              <a:rPr lang="en-GB" sz="1400" b="1" dirty="0" err="1"/>
              <a:t>Mäkelä</a:t>
            </a:r>
            <a:r>
              <a:rPr lang="en-GB" sz="1400" dirty="0"/>
              <a:t>, another STSM recipient as post-doc of </a:t>
            </a:r>
            <a:r>
              <a:rPr lang="en-GB" sz="1400" b="1" dirty="0"/>
              <a:t>Eero Hyvönen in Aalto</a:t>
            </a:r>
            <a:endParaRPr lang="en-GB" sz="1100" dirty="0"/>
          </a:p>
          <a:p>
            <a:pPr lvl="1">
              <a:defRPr/>
            </a:pPr>
            <a:r>
              <a:rPr lang="en-GB" sz="1400" b="1" dirty="0"/>
              <a:t>Visualization</a:t>
            </a:r>
            <a:r>
              <a:rPr lang="en-GB" sz="1400" dirty="0"/>
              <a:t>: </a:t>
            </a:r>
            <a:r>
              <a:rPr lang="en-GB" sz="1400" b="1" dirty="0"/>
              <a:t>Palladio</a:t>
            </a:r>
            <a:r>
              <a:rPr lang="en-GB" sz="1400" dirty="0"/>
              <a:t>, developed in Stanford in collaboration with the Density Design lab in Milan</a:t>
            </a:r>
            <a:endParaRPr lang="en-GB" sz="1100" dirty="0"/>
          </a:p>
          <a:p>
            <a:pPr lvl="1">
              <a:defRPr/>
            </a:pPr>
            <a:r>
              <a:rPr lang="en-GB" sz="1400" dirty="0"/>
              <a:t>Collaborative </a:t>
            </a:r>
            <a:r>
              <a:rPr lang="en-GB" sz="1400" b="1" dirty="0"/>
              <a:t>population</a:t>
            </a:r>
            <a:r>
              <a:rPr lang="en-GB" sz="1400" dirty="0"/>
              <a:t>: EMLO Phase II</a:t>
            </a:r>
            <a:endParaRPr lang="en-GB" sz="1100" dirty="0"/>
          </a:p>
          <a:p>
            <a:pPr lvl="1">
              <a:defRPr/>
            </a:pPr>
            <a:r>
              <a:rPr lang="en-GB" sz="1400" dirty="0"/>
              <a:t>Collaborative </a:t>
            </a:r>
            <a:r>
              <a:rPr lang="en-GB" sz="1400" b="1" dirty="0"/>
              <a:t>systems development</a:t>
            </a:r>
            <a:r>
              <a:rPr lang="en-GB" sz="1400" dirty="0"/>
              <a:t>: </a:t>
            </a:r>
            <a:r>
              <a:rPr lang="en-GB" sz="1400" dirty="0" err="1"/>
              <a:t>CofK</a:t>
            </a:r>
            <a:r>
              <a:rPr lang="en-GB" sz="1400" dirty="0"/>
              <a:t> Phase III</a:t>
            </a:r>
            <a:endParaRPr lang="en-GB" sz="1100" dirty="0"/>
          </a:p>
          <a:p>
            <a:pPr lvl="1">
              <a:defRPr/>
            </a:pPr>
            <a:r>
              <a:rPr lang="en-GB" sz="1400" dirty="0"/>
              <a:t>Collaborative </a:t>
            </a:r>
            <a:r>
              <a:rPr lang="en-GB" sz="1400" b="1" dirty="0"/>
              <a:t>systems design</a:t>
            </a:r>
            <a:r>
              <a:rPr lang="en-GB" sz="1400" dirty="0"/>
              <a:t>: COST Action</a:t>
            </a:r>
            <a:endParaRPr lang="en-GB" sz="1100" dirty="0"/>
          </a:p>
          <a:p>
            <a:pPr>
              <a:defRPr/>
            </a:pPr>
            <a:r>
              <a:rPr lang="en-GB" sz="1400" dirty="0"/>
              <a:t>All leading in the direction of</a:t>
            </a:r>
            <a:endParaRPr lang="en-GB" altLang="en-US" sz="1400" dirty="0">
              <a:ea typeface="ＭＳ Ｐゴシック" panose="020B0600070205080204" pitchFamily="34" charset="-128"/>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1721310-990B-4555-BF70-510BF513B864}" type="slidenum">
              <a:rPr lang="en-GB" altLang="en-US" smtClean="0"/>
              <a:pPr/>
              <a:t>5</a:t>
            </a:fld>
            <a:endParaRPr lang="en-GB" altLang="en-US"/>
          </a:p>
        </p:txBody>
      </p:sp>
    </p:spTree>
    <p:extLst>
      <p:ext uri="{BB962C8B-B14F-4D97-AF65-F5344CB8AC3E}">
        <p14:creationId xmlns:p14="http://schemas.microsoft.com/office/powerpoint/2010/main" val="1615715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defRPr/>
            </a:pPr>
            <a:r>
              <a:rPr lang="en-GB" sz="1400" dirty="0"/>
              <a:t>Which brings us to the second main piece of news:  </a:t>
            </a:r>
            <a:r>
              <a:rPr lang="en-GB" sz="1400" b="1" dirty="0"/>
              <a:t>Cultures of Knowledge</a:t>
            </a:r>
            <a:endParaRPr lang="en-GB" sz="1100" dirty="0"/>
          </a:p>
          <a:p>
            <a:pPr lvl="1">
              <a:defRPr/>
            </a:pPr>
            <a:r>
              <a:rPr lang="en-GB" sz="1400" dirty="0"/>
              <a:t>Since Prague  we negotiated a </a:t>
            </a:r>
            <a:r>
              <a:rPr lang="en-GB" sz="1400" b="1" dirty="0"/>
              <a:t>third grant application</a:t>
            </a:r>
            <a:r>
              <a:rPr lang="en-GB" sz="1400" dirty="0"/>
              <a:t> with the Mellon Foundation</a:t>
            </a:r>
            <a:endParaRPr lang="en-GB" sz="1100" dirty="0"/>
          </a:p>
          <a:p>
            <a:pPr lvl="1">
              <a:defRPr/>
            </a:pPr>
            <a:r>
              <a:rPr lang="en-GB" sz="1400" dirty="0"/>
              <a:t>Submitted it in </a:t>
            </a:r>
            <a:r>
              <a:rPr lang="en-GB" sz="1400" b="1" dirty="0"/>
              <a:t>December -- </a:t>
            </a:r>
            <a:r>
              <a:rPr lang="en-GB" sz="1400" dirty="0"/>
              <a:t>And received word </a:t>
            </a:r>
            <a:r>
              <a:rPr lang="en-GB" sz="1400" b="1" dirty="0"/>
              <a:t>last week</a:t>
            </a:r>
            <a:r>
              <a:rPr lang="en-GB" sz="1400" dirty="0"/>
              <a:t> that our application was successful -- So we are in business for another two years – that is, until the end of </a:t>
            </a:r>
            <a:r>
              <a:rPr lang="en-GB" sz="1400" b="1" dirty="0"/>
              <a:t>March 2017</a:t>
            </a:r>
            <a:endParaRPr lang="en-GB" sz="1100" dirty="0"/>
          </a:p>
          <a:p>
            <a:pPr marL="0" lvl="1">
              <a:defRPr/>
            </a:pPr>
            <a:r>
              <a:rPr lang="en-GB" sz="1400" dirty="0"/>
              <a:t>More importantly, we are now headed down the road of </a:t>
            </a:r>
            <a:r>
              <a:rPr lang="en-GB" sz="1400" b="1" dirty="0"/>
              <a:t>collaborative systems development </a:t>
            </a:r>
            <a:r>
              <a:rPr lang="en-GB" sz="1400" dirty="0"/>
              <a:t>as well:</a:t>
            </a:r>
            <a:endParaRPr lang="en-GB" sz="1100" dirty="0"/>
          </a:p>
          <a:p>
            <a:pPr lvl="1">
              <a:defRPr/>
            </a:pPr>
            <a:r>
              <a:rPr lang="en-GB" sz="1400" b="1" dirty="0"/>
              <a:t>Semi-automated metadata standardization</a:t>
            </a:r>
            <a:r>
              <a:rPr lang="en-GB" sz="1400" dirty="0"/>
              <a:t>: </a:t>
            </a:r>
            <a:r>
              <a:rPr lang="en-GB" sz="1400" b="1" dirty="0"/>
              <a:t>Eetu </a:t>
            </a:r>
            <a:r>
              <a:rPr lang="en-GB" sz="1400" b="1" dirty="0" err="1"/>
              <a:t>Mäkelä</a:t>
            </a:r>
            <a:r>
              <a:rPr lang="en-GB" sz="1400" dirty="0"/>
              <a:t>, another STSM recipient as post-doc of </a:t>
            </a:r>
            <a:r>
              <a:rPr lang="en-GB" sz="1400" b="1" dirty="0"/>
              <a:t>Eero Hyvönen in Aalto</a:t>
            </a:r>
            <a:endParaRPr lang="en-GB" sz="1100" dirty="0"/>
          </a:p>
          <a:p>
            <a:pPr lvl="1">
              <a:defRPr/>
            </a:pPr>
            <a:r>
              <a:rPr lang="en-GB" sz="1400" b="1" dirty="0"/>
              <a:t>Visualization</a:t>
            </a:r>
            <a:r>
              <a:rPr lang="en-GB" sz="1400" dirty="0"/>
              <a:t>: </a:t>
            </a:r>
            <a:r>
              <a:rPr lang="en-GB" sz="1400" b="1" dirty="0"/>
              <a:t>Palladio</a:t>
            </a:r>
            <a:r>
              <a:rPr lang="en-GB" sz="1400" dirty="0"/>
              <a:t>, developed in Stanford in collaboration with the Density Design lab in Milan</a:t>
            </a:r>
            <a:endParaRPr lang="en-GB" sz="1100" dirty="0"/>
          </a:p>
          <a:p>
            <a:pPr lvl="1">
              <a:defRPr/>
            </a:pPr>
            <a:r>
              <a:rPr lang="en-GB" sz="1400" dirty="0"/>
              <a:t>Collaborative </a:t>
            </a:r>
            <a:r>
              <a:rPr lang="en-GB" sz="1400" b="1" dirty="0"/>
              <a:t>population</a:t>
            </a:r>
            <a:r>
              <a:rPr lang="en-GB" sz="1400" dirty="0"/>
              <a:t>: EMLO Phase II</a:t>
            </a:r>
            <a:endParaRPr lang="en-GB" sz="1100" dirty="0"/>
          </a:p>
          <a:p>
            <a:pPr lvl="1">
              <a:defRPr/>
            </a:pPr>
            <a:r>
              <a:rPr lang="en-GB" sz="1400" dirty="0"/>
              <a:t>Collaborative </a:t>
            </a:r>
            <a:r>
              <a:rPr lang="en-GB" sz="1400" b="1" dirty="0"/>
              <a:t>systems development</a:t>
            </a:r>
            <a:r>
              <a:rPr lang="en-GB" sz="1400" dirty="0"/>
              <a:t>: </a:t>
            </a:r>
            <a:r>
              <a:rPr lang="en-GB" sz="1400" dirty="0" err="1"/>
              <a:t>CofK</a:t>
            </a:r>
            <a:r>
              <a:rPr lang="en-GB" sz="1400" dirty="0"/>
              <a:t> Phase III</a:t>
            </a:r>
            <a:endParaRPr lang="en-GB" sz="1100" dirty="0"/>
          </a:p>
          <a:p>
            <a:pPr lvl="1">
              <a:defRPr/>
            </a:pPr>
            <a:r>
              <a:rPr lang="en-GB" sz="1400" dirty="0"/>
              <a:t>Collaborative </a:t>
            </a:r>
            <a:r>
              <a:rPr lang="en-GB" sz="1400" b="1" dirty="0"/>
              <a:t>systems design</a:t>
            </a:r>
            <a:r>
              <a:rPr lang="en-GB" sz="1400" dirty="0"/>
              <a:t>: COST Action</a:t>
            </a:r>
            <a:endParaRPr lang="en-GB" sz="1100" dirty="0"/>
          </a:p>
          <a:p>
            <a:pPr>
              <a:defRPr/>
            </a:pPr>
            <a:r>
              <a:rPr lang="en-GB" sz="1400" dirty="0"/>
              <a:t>All leading in the direction of</a:t>
            </a:r>
            <a:endParaRPr lang="en-GB" altLang="en-US" sz="1400" dirty="0">
              <a:ea typeface="ＭＳ Ｐゴシック" panose="020B0600070205080204" pitchFamily="34" charset="-128"/>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1721310-990B-4555-BF70-510BF513B864}" type="slidenum">
              <a:rPr lang="en-GB" altLang="en-US" smtClean="0"/>
              <a:pPr/>
              <a:t>6</a:t>
            </a:fld>
            <a:endParaRPr lang="en-GB" altLang="en-US"/>
          </a:p>
        </p:txBody>
      </p:sp>
    </p:spTree>
    <p:extLst>
      <p:ext uri="{BB962C8B-B14F-4D97-AF65-F5344CB8AC3E}">
        <p14:creationId xmlns:p14="http://schemas.microsoft.com/office/powerpoint/2010/main" val="2362316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800">
                <a:ea typeface="ＭＳ Ｐゴシック" panose="020B0600070205080204" pitchFamily="34" charset="-128"/>
              </a:rPr>
              <a:t>Between 1500 and 1800, the </a:t>
            </a:r>
            <a:r>
              <a:rPr lang="en-GB" altLang="en-US" sz="1800" b="1">
                <a:ea typeface="ＭＳ Ｐゴシック" panose="020B0600070205080204" pitchFamily="34" charset="-128"/>
              </a:rPr>
              <a:t>evolution of postal communication</a:t>
            </a:r>
            <a:r>
              <a:rPr lang="en-GB" altLang="en-US" sz="1800">
                <a:ea typeface="ＭＳ Ｐゴシック" panose="020B0600070205080204" pitchFamily="34" charset="-128"/>
              </a:rPr>
              <a:t> allowed ordinary men and women to scatter letters across and beyond Europe.</a:t>
            </a: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D6F1F77-A90C-452A-9804-D4D2A9D4368B}" type="slidenum">
              <a:rPr lang="en-GB" altLang="en-US" smtClean="0"/>
              <a:pPr/>
              <a:t>7</a:t>
            </a:fld>
            <a:endParaRPr lang="en-GB" altLang="en-US"/>
          </a:p>
        </p:txBody>
      </p:sp>
    </p:spTree>
    <p:extLst>
      <p:ext uri="{BB962C8B-B14F-4D97-AF65-F5344CB8AC3E}">
        <p14:creationId xmlns:p14="http://schemas.microsoft.com/office/powerpoint/2010/main" val="838090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800">
                <a:ea typeface="ＭＳ Ｐゴシック" panose="020B0600070205080204" pitchFamily="34" charset="-128"/>
              </a:rPr>
              <a:t>This exchange helped knit together what contemporaries called the </a:t>
            </a:r>
            <a:r>
              <a:rPr lang="en-GB" altLang="en-US" sz="1800" b="1">
                <a:ea typeface="ＭＳ Ｐゴシック" panose="020B0600070205080204" pitchFamily="34" charset="-128"/>
              </a:rPr>
              <a:t>respublica litteraria</a:t>
            </a:r>
            <a:r>
              <a:rPr lang="en-GB" altLang="en-US" sz="1800">
                <a:ea typeface="ＭＳ Ｐゴシック" panose="020B0600070205080204" pitchFamily="34" charset="-128"/>
              </a:rPr>
              <a:t>, a knowledge-based civil society, crucial to that era’s intellectual breakthroughs, and formative of many modern European values and institutions.</a:t>
            </a: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BA7BD46-1770-44B8-850C-DAD952A82DE3}" type="slidenum">
              <a:rPr lang="en-GB" altLang="en-US" smtClean="0"/>
              <a:pPr/>
              <a:t>8</a:t>
            </a:fld>
            <a:endParaRPr lang="en-GB" altLang="en-US"/>
          </a:p>
        </p:txBody>
      </p:sp>
    </p:spTree>
    <p:extLst>
      <p:ext uri="{BB962C8B-B14F-4D97-AF65-F5344CB8AC3E}">
        <p14:creationId xmlns:p14="http://schemas.microsoft.com/office/powerpoint/2010/main" val="157922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800">
                <a:ea typeface="ＭＳ Ｐゴシック" panose="020B0600070205080204" pitchFamily="34" charset="-128"/>
              </a:rPr>
              <a:t>Yet the exchange of letters which created this community also </a:t>
            </a:r>
            <a:r>
              <a:rPr lang="en-GB" altLang="en-US" sz="1800" b="1">
                <a:ea typeface="ＭＳ Ｐゴシック" panose="020B0600070205080204" pitchFamily="34" charset="-128"/>
              </a:rPr>
              <a:t>dispersed the documentation</a:t>
            </a:r>
            <a:r>
              <a:rPr lang="en-GB" altLang="en-US" sz="1800">
                <a:ea typeface="ＭＳ Ｐゴシック" panose="020B0600070205080204" pitchFamily="34" charset="-128"/>
              </a:rPr>
              <a:t> required to study it, posing enormous difficulties for historians ever since.</a:t>
            </a: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047E478-8109-4358-BAD7-70022AA3D912}" type="slidenum">
              <a:rPr lang="en-GB" altLang="en-US" smtClean="0"/>
              <a:pPr/>
              <a:t>9</a:t>
            </a:fld>
            <a:endParaRPr lang="en-GB" altLang="en-US"/>
          </a:p>
        </p:txBody>
      </p:sp>
    </p:spTree>
    <p:extLst>
      <p:ext uri="{BB962C8B-B14F-4D97-AF65-F5344CB8AC3E}">
        <p14:creationId xmlns:p14="http://schemas.microsoft.com/office/powerpoint/2010/main" val="239766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DE77193-CC8F-4B4F-B91D-DD8B956A7282}" type="datetimeFigureOut">
              <a:rPr lang="en-US"/>
              <a:pPr>
                <a:defRPr/>
              </a:pPr>
              <a:t>10/9/2019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A7DAB4-C56A-47E2-AF82-0B615DA5344E}" type="slidenum">
              <a:rPr lang="en-US" altLang="en-US"/>
              <a:pPr>
                <a:defRPr/>
              </a:pPr>
              <a:t>‹#›</a:t>
            </a:fld>
            <a:endParaRPr lang="en-US" altLang="en-US"/>
          </a:p>
        </p:txBody>
      </p:sp>
    </p:spTree>
    <p:extLst>
      <p:ext uri="{BB962C8B-B14F-4D97-AF65-F5344CB8AC3E}">
        <p14:creationId xmlns:p14="http://schemas.microsoft.com/office/powerpoint/2010/main" val="4238131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D7E9634-9EA9-4D3F-B5AB-98F0D0A1FCD0}" type="datetimeFigureOut">
              <a:rPr lang="en-US"/>
              <a:pPr>
                <a:defRPr/>
              </a:pPr>
              <a:t>10/9/2019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AD91C9B-0E18-4C2A-99DD-17EE2B2F68E4}" type="slidenum">
              <a:rPr lang="en-US" altLang="en-US"/>
              <a:pPr>
                <a:defRPr/>
              </a:pPr>
              <a:t>‹#›</a:t>
            </a:fld>
            <a:endParaRPr lang="en-US" altLang="en-US"/>
          </a:p>
        </p:txBody>
      </p:sp>
    </p:spTree>
    <p:extLst>
      <p:ext uri="{BB962C8B-B14F-4D97-AF65-F5344CB8AC3E}">
        <p14:creationId xmlns:p14="http://schemas.microsoft.com/office/powerpoint/2010/main" val="2574372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3BDBE8E-DE49-4934-AFF5-13B8F95F9028}" type="datetimeFigureOut">
              <a:rPr lang="en-US"/>
              <a:pPr>
                <a:defRPr/>
              </a:pPr>
              <a:t>10/9/2019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FCCB72C-21E5-4D1D-9828-B2DBF8ACCECB}" type="slidenum">
              <a:rPr lang="en-US" altLang="en-US"/>
              <a:pPr>
                <a:defRPr/>
              </a:pPr>
              <a:t>‹#›</a:t>
            </a:fld>
            <a:endParaRPr lang="en-US" altLang="en-US"/>
          </a:p>
        </p:txBody>
      </p:sp>
    </p:spTree>
    <p:extLst>
      <p:ext uri="{BB962C8B-B14F-4D97-AF65-F5344CB8AC3E}">
        <p14:creationId xmlns:p14="http://schemas.microsoft.com/office/powerpoint/2010/main" val="1094451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09252B4-54E7-4B2C-9380-D37D7FA4E008}" type="datetimeFigureOut">
              <a:rPr lang="en-US"/>
              <a:pPr>
                <a:defRPr/>
              </a:pPr>
              <a:t>10/9/2019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5CBC7B5-CD8A-41A4-B605-E656FDFCD1FD}" type="slidenum">
              <a:rPr lang="en-US" altLang="en-US"/>
              <a:pPr/>
              <a:t>‹#›</a:t>
            </a:fld>
            <a:endParaRPr lang="en-US" altLang="en-US"/>
          </a:p>
        </p:txBody>
      </p:sp>
    </p:spTree>
    <p:extLst>
      <p:ext uri="{BB962C8B-B14F-4D97-AF65-F5344CB8AC3E}">
        <p14:creationId xmlns:p14="http://schemas.microsoft.com/office/powerpoint/2010/main" val="3906629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955718-F276-4D92-B1F6-3B1E1EA87E79}" type="datetimeFigureOut">
              <a:rPr lang="en-US"/>
              <a:pPr>
                <a:defRPr/>
              </a:pPr>
              <a:t>10/9/2019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A6AB56-5FA7-4681-89B7-EE2654340108}" type="slidenum">
              <a:rPr lang="en-US" altLang="en-US"/>
              <a:pPr/>
              <a:t>‹#›</a:t>
            </a:fld>
            <a:endParaRPr lang="en-US" altLang="en-US"/>
          </a:p>
        </p:txBody>
      </p:sp>
    </p:spTree>
    <p:extLst>
      <p:ext uri="{BB962C8B-B14F-4D97-AF65-F5344CB8AC3E}">
        <p14:creationId xmlns:p14="http://schemas.microsoft.com/office/powerpoint/2010/main" val="2392528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96EA4A5-0BCA-427D-8D7C-C44E904F0551}" type="datetimeFigureOut">
              <a:rPr lang="en-US"/>
              <a:pPr>
                <a:defRPr/>
              </a:pPr>
              <a:t>10/9/2019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8132F41-741E-49D5-8F06-D627B39A5BE2}" type="slidenum">
              <a:rPr lang="en-US" altLang="en-US"/>
              <a:pPr/>
              <a:t>‹#›</a:t>
            </a:fld>
            <a:endParaRPr lang="en-US" altLang="en-US"/>
          </a:p>
        </p:txBody>
      </p:sp>
    </p:spTree>
    <p:extLst>
      <p:ext uri="{BB962C8B-B14F-4D97-AF65-F5344CB8AC3E}">
        <p14:creationId xmlns:p14="http://schemas.microsoft.com/office/powerpoint/2010/main" val="1584190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ECAAFF5-F990-4C4B-A2C2-12B696C700AF}" type="datetimeFigureOut">
              <a:rPr lang="en-US"/>
              <a:pPr>
                <a:defRPr/>
              </a:pPr>
              <a:t>10/9/2019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0B0283D-B2B6-4887-AEA3-E558E817A936}" type="slidenum">
              <a:rPr lang="en-US" altLang="en-US"/>
              <a:pPr/>
              <a:t>‹#›</a:t>
            </a:fld>
            <a:endParaRPr lang="en-US" altLang="en-US"/>
          </a:p>
        </p:txBody>
      </p:sp>
    </p:spTree>
    <p:extLst>
      <p:ext uri="{BB962C8B-B14F-4D97-AF65-F5344CB8AC3E}">
        <p14:creationId xmlns:p14="http://schemas.microsoft.com/office/powerpoint/2010/main" val="1517342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DDAF03B-BB79-4834-8383-D14A177A8986}" type="datetimeFigureOut">
              <a:rPr lang="en-US"/>
              <a:pPr>
                <a:defRPr/>
              </a:pPr>
              <a:t>10/9/2019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9D62DA1A-E160-4F63-9D84-8668A4164BBE}" type="slidenum">
              <a:rPr lang="en-US" altLang="en-US"/>
              <a:pPr/>
              <a:t>‹#›</a:t>
            </a:fld>
            <a:endParaRPr lang="en-US" altLang="en-US"/>
          </a:p>
        </p:txBody>
      </p:sp>
    </p:spTree>
    <p:extLst>
      <p:ext uri="{BB962C8B-B14F-4D97-AF65-F5344CB8AC3E}">
        <p14:creationId xmlns:p14="http://schemas.microsoft.com/office/powerpoint/2010/main" val="2159518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CEF67D6-0358-4C7D-BE11-2C36CB49E0E7}" type="datetimeFigureOut">
              <a:rPr lang="en-US"/>
              <a:pPr>
                <a:defRPr/>
              </a:pPr>
              <a:t>10/9/2019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BA92CE0C-D1AF-4CD0-886B-04A4ECC331DC}" type="slidenum">
              <a:rPr lang="en-US" altLang="en-US"/>
              <a:pPr/>
              <a:t>‹#›</a:t>
            </a:fld>
            <a:endParaRPr lang="en-US" altLang="en-US"/>
          </a:p>
        </p:txBody>
      </p:sp>
    </p:spTree>
    <p:extLst>
      <p:ext uri="{BB962C8B-B14F-4D97-AF65-F5344CB8AC3E}">
        <p14:creationId xmlns:p14="http://schemas.microsoft.com/office/powerpoint/2010/main" val="1482364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327867E-C5D7-47AB-ACEB-75518550B63A}" type="datetimeFigureOut">
              <a:rPr lang="en-US"/>
              <a:pPr>
                <a:defRPr/>
              </a:pPr>
              <a:t>10/9/2019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F85FF048-4C2F-40AA-9BF7-962B99D020A4}" type="slidenum">
              <a:rPr lang="en-US" altLang="en-US"/>
              <a:pPr/>
              <a:t>‹#›</a:t>
            </a:fld>
            <a:endParaRPr lang="en-US" altLang="en-US"/>
          </a:p>
        </p:txBody>
      </p:sp>
    </p:spTree>
    <p:extLst>
      <p:ext uri="{BB962C8B-B14F-4D97-AF65-F5344CB8AC3E}">
        <p14:creationId xmlns:p14="http://schemas.microsoft.com/office/powerpoint/2010/main" val="3478223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317F11C-EBAE-4FDA-974D-D9B5CBF9CB44}" type="datetimeFigureOut">
              <a:rPr lang="en-US"/>
              <a:pPr>
                <a:defRPr/>
              </a:pPr>
              <a:t>10/9/2019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998D675-1EE0-414D-A2CB-8B66F8F8962C}" type="slidenum">
              <a:rPr lang="en-US" altLang="en-US"/>
              <a:pPr/>
              <a:t>‹#›</a:t>
            </a:fld>
            <a:endParaRPr lang="en-US" altLang="en-US"/>
          </a:p>
        </p:txBody>
      </p:sp>
    </p:spTree>
    <p:extLst>
      <p:ext uri="{BB962C8B-B14F-4D97-AF65-F5344CB8AC3E}">
        <p14:creationId xmlns:p14="http://schemas.microsoft.com/office/powerpoint/2010/main" val="3734300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F6CBBBC-CEB1-4EA5-9ACC-9B67BB33E6E4}" type="datetimeFigureOut">
              <a:rPr lang="en-US"/>
              <a:pPr>
                <a:defRPr/>
              </a:pPr>
              <a:t>10/9/2019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8B51CD3-C079-4F74-885D-086275965CEF}" type="slidenum">
              <a:rPr lang="en-US" altLang="en-US"/>
              <a:pPr>
                <a:defRPr/>
              </a:pPr>
              <a:t>‹#›</a:t>
            </a:fld>
            <a:endParaRPr lang="en-US" altLang="en-US"/>
          </a:p>
        </p:txBody>
      </p:sp>
    </p:spTree>
    <p:extLst>
      <p:ext uri="{BB962C8B-B14F-4D97-AF65-F5344CB8AC3E}">
        <p14:creationId xmlns:p14="http://schemas.microsoft.com/office/powerpoint/2010/main" val="12482240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35CE3BC-E7DC-43DE-B70B-ABEA458B5F2C}" type="datetimeFigureOut">
              <a:rPr lang="en-US"/>
              <a:pPr>
                <a:defRPr/>
              </a:pPr>
              <a:t>10/9/2019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2025F8D-E638-4742-BB4A-8005718A4077}" type="slidenum">
              <a:rPr lang="en-US" altLang="en-US"/>
              <a:pPr/>
              <a:t>‹#›</a:t>
            </a:fld>
            <a:endParaRPr lang="en-US" altLang="en-US"/>
          </a:p>
        </p:txBody>
      </p:sp>
    </p:spTree>
    <p:extLst>
      <p:ext uri="{BB962C8B-B14F-4D97-AF65-F5344CB8AC3E}">
        <p14:creationId xmlns:p14="http://schemas.microsoft.com/office/powerpoint/2010/main" val="2524622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4A07759-7454-4B60-8AF8-0BB3E4F58F24}" type="datetimeFigureOut">
              <a:rPr lang="en-US"/>
              <a:pPr>
                <a:defRPr/>
              </a:pPr>
              <a:t>10/9/2019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04B17FB-3F8E-430C-8CFE-ECBB9CFBD1EB}" type="slidenum">
              <a:rPr lang="en-US" altLang="en-US"/>
              <a:pPr/>
              <a:t>‹#›</a:t>
            </a:fld>
            <a:endParaRPr lang="en-US" altLang="en-US"/>
          </a:p>
        </p:txBody>
      </p:sp>
    </p:spTree>
    <p:extLst>
      <p:ext uri="{BB962C8B-B14F-4D97-AF65-F5344CB8AC3E}">
        <p14:creationId xmlns:p14="http://schemas.microsoft.com/office/powerpoint/2010/main" val="2224212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10B78D5-4304-46AB-B588-A4572840E7BC}" type="datetimeFigureOut">
              <a:rPr lang="en-US"/>
              <a:pPr>
                <a:defRPr/>
              </a:pPr>
              <a:t>10/9/2019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64F4475-008A-4A74-9482-90076F4E4B72}" type="slidenum">
              <a:rPr lang="en-US" altLang="en-US"/>
              <a:pPr/>
              <a:t>‹#›</a:t>
            </a:fld>
            <a:endParaRPr lang="en-US" altLang="en-US"/>
          </a:p>
        </p:txBody>
      </p:sp>
    </p:spTree>
    <p:extLst>
      <p:ext uri="{BB962C8B-B14F-4D97-AF65-F5344CB8AC3E}">
        <p14:creationId xmlns:p14="http://schemas.microsoft.com/office/powerpoint/2010/main" val="2866617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3D3B226-6C6D-4D09-A376-BE7666DB5848}" type="datetimeFigureOut">
              <a:rPr lang="en-US"/>
              <a:pPr>
                <a:defRPr/>
              </a:pPr>
              <a:t>10/9/2019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3CD2E6-3A5A-4C59-AE0F-D995D298DB13}" type="slidenum">
              <a:rPr lang="en-US" altLang="en-US"/>
              <a:pPr>
                <a:defRPr/>
              </a:pPr>
              <a:t>‹#›</a:t>
            </a:fld>
            <a:endParaRPr lang="en-US" altLang="en-US"/>
          </a:p>
        </p:txBody>
      </p:sp>
    </p:spTree>
    <p:extLst>
      <p:ext uri="{BB962C8B-B14F-4D97-AF65-F5344CB8AC3E}">
        <p14:creationId xmlns:p14="http://schemas.microsoft.com/office/powerpoint/2010/main" val="1272213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5DE1A52-F135-4AA2-96A4-65E6E31D7467}" type="datetimeFigureOut">
              <a:rPr lang="en-US"/>
              <a:pPr>
                <a:defRPr/>
              </a:pPr>
              <a:t>10/9/2019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1546350-BF26-4FE9-90E3-FDC32790C8BF}" type="slidenum">
              <a:rPr lang="en-US" altLang="en-US"/>
              <a:pPr>
                <a:defRPr/>
              </a:pPr>
              <a:t>‹#›</a:t>
            </a:fld>
            <a:endParaRPr lang="en-US" altLang="en-US"/>
          </a:p>
        </p:txBody>
      </p:sp>
    </p:spTree>
    <p:extLst>
      <p:ext uri="{BB962C8B-B14F-4D97-AF65-F5344CB8AC3E}">
        <p14:creationId xmlns:p14="http://schemas.microsoft.com/office/powerpoint/2010/main" val="3353899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7B098A7-D940-4EEE-AC6A-1E950D04393C}" type="datetimeFigureOut">
              <a:rPr lang="en-US"/>
              <a:pPr>
                <a:defRPr/>
              </a:pPr>
              <a:t>10/9/2019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3286FDF-1FEB-40CB-8847-791514FCE6C7}" type="slidenum">
              <a:rPr lang="en-US" altLang="en-US"/>
              <a:pPr>
                <a:defRPr/>
              </a:pPr>
              <a:t>‹#›</a:t>
            </a:fld>
            <a:endParaRPr lang="en-US" altLang="en-US"/>
          </a:p>
        </p:txBody>
      </p:sp>
    </p:spTree>
    <p:extLst>
      <p:ext uri="{BB962C8B-B14F-4D97-AF65-F5344CB8AC3E}">
        <p14:creationId xmlns:p14="http://schemas.microsoft.com/office/powerpoint/2010/main" val="2050835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75164FF-0E6D-4F3E-997F-F29EB27F0336}" type="datetimeFigureOut">
              <a:rPr lang="en-US"/>
              <a:pPr>
                <a:defRPr/>
              </a:pPr>
              <a:t>10/9/2019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D0E1C08-1BA9-4AAE-A322-CADD54FF2778}" type="slidenum">
              <a:rPr lang="en-US" altLang="en-US"/>
              <a:pPr>
                <a:defRPr/>
              </a:pPr>
              <a:t>‹#›</a:t>
            </a:fld>
            <a:endParaRPr lang="en-US" altLang="en-US"/>
          </a:p>
        </p:txBody>
      </p:sp>
    </p:spTree>
    <p:extLst>
      <p:ext uri="{BB962C8B-B14F-4D97-AF65-F5344CB8AC3E}">
        <p14:creationId xmlns:p14="http://schemas.microsoft.com/office/powerpoint/2010/main" val="376391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C931E3E-AF71-4E57-A744-85819AAF3EE8}" type="datetimeFigureOut">
              <a:rPr lang="en-US"/>
              <a:pPr>
                <a:defRPr/>
              </a:pPr>
              <a:t>10/9/2019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561287D-8375-4938-8D05-534D8BC72E6E}" type="slidenum">
              <a:rPr lang="en-US" altLang="en-US"/>
              <a:pPr>
                <a:defRPr/>
              </a:pPr>
              <a:t>‹#›</a:t>
            </a:fld>
            <a:endParaRPr lang="en-US" altLang="en-US"/>
          </a:p>
        </p:txBody>
      </p:sp>
    </p:spTree>
    <p:extLst>
      <p:ext uri="{BB962C8B-B14F-4D97-AF65-F5344CB8AC3E}">
        <p14:creationId xmlns:p14="http://schemas.microsoft.com/office/powerpoint/2010/main" val="2782994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8C11198-C64A-47CC-B94F-EB80175AED6E}" type="datetimeFigureOut">
              <a:rPr lang="en-US"/>
              <a:pPr>
                <a:defRPr/>
              </a:pPr>
              <a:t>10/9/2019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3C456EA-C8CE-4C35-BC84-E411721D388F}" type="slidenum">
              <a:rPr lang="en-US" altLang="en-US"/>
              <a:pPr>
                <a:defRPr/>
              </a:pPr>
              <a:t>‹#›</a:t>
            </a:fld>
            <a:endParaRPr lang="en-US" altLang="en-US"/>
          </a:p>
        </p:txBody>
      </p:sp>
    </p:spTree>
    <p:extLst>
      <p:ext uri="{BB962C8B-B14F-4D97-AF65-F5344CB8AC3E}">
        <p14:creationId xmlns:p14="http://schemas.microsoft.com/office/powerpoint/2010/main" val="1096057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4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972714E-8A03-4739-97F9-F83575FBFB16}" type="datetimeFigureOut">
              <a:rPr lang="en-US"/>
              <a:pPr>
                <a:defRPr/>
              </a:pPr>
              <a:t>10/9/2019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00C2590-C957-43ED-9DD9-507F0EB3C7BC}" type="slidenum">
              <a:rPr lang="en-US" altLang="en-US"/>
              <a:pPr>
                <a:defRPr/>
              </a:pPr>
              <a:t>‹#›</a:t>
            </a:fld>
            <a:endParaRPr lang="en-US" altLang="en-US"/>
          </a:p>
        </p:txBody>
      </p:sp>
    </p:spTree>
    <p:extLst>
      <p:ext uri="{BB962C8B-B14F-4D97-AF65-F5344CB8AC3E}">
        <p14:creationId xmlns:p14="http://schemas.microsoft.com/office/powerpoint/2010/main" val="2381750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B4547"/>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ea typeface="ＭＳ Ｐゴシック" pitchFamily="-84" charset="-128"/>
              </a:defRPr>
            </a:lvl1pPr>
          </a:lstStyle>
          <a:p>
            <a:pPr fontAlgn="base">
              <a:spcBef>
                <a:spcPct val="0"/>
              </a:spcBef>
              <a:spcAft>
                <a:spcPct val="0"/>
              </a:spcAft>
              <a:defRPr/>
            </a:pPr>
            <a:fld id="{A66EF3D0-DC9F-4EDA-B612-FDBB42DA635A}" type="datetimeFigureOut">
              <a:rPr lang="en-US"/>
              <a:pPr fontAlgn="base">
                <a:spcBef>
                  <a:spcPct val="0"/>
                </a:spcBef>
                <a:spcAft>
                  <a:spcPct val="0"/>
                </a:spcAft>
                <a:defRPr/>
              </a:pPr>
              <a:t>10/9/2019</a:t>
            </a:fld>
            <a:endParaRPr lang="en-US"/>
          </a:p>
        </p:txBody>
      </p:sp>
      <p:sp>
        <p:nvSpPr>
          <p:cNvPr id="5" name="Footer Placeholder 4"/>
          <p:cNvSpPr>
            <a:spLocks noGrp="1"/>
          </p:cNvSpPr>
          <p:nvPr>
            <p:ph type="ftr" sz="quarter" idx="3"/>
          </p:nvPr>
        </p:nvSpPr>
        <p:spPr>
          <a:xfrm>
            <a:off x="4165600" y="6356354"/>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itchFamily="34" charset="0"/>
              </a:defRPr>
            </a:lvl1pPr>
          </a:lstStyle>
          <a:p>
            <a:pPr fontAlgn="base">
              <a:spcBef>
                <a:spcPct val="0"/>
              </a:spcBef>
              <a:spcAft>
                <a:spcPct val="0"/>
              </a:spcAft>
              <a:defRPr/>
            </a:pPr>
            <a:fld id="{85E455E2-3360-4C46-852F-3702B47E8D55}" type="slidenum">
              <a:rPr lang="en-US" altLang="en-US">
                <a:ea typeface="ＭＳ Ｐゴシック" pitchFamily="34" charset="-128"/>
              </a:rPr>
              <a:pPr fontAlgn="base">
                <a:spcBef>
                  <a:spcPct val="0"/>
                </a:spcBef>
                <a:spcAft>
                  <a:spcPct val="0"/>
                </a:spcAft>
                <a:defRPr/>
              </a:pPr>
              <a:t>‹#›</a:t>
            </a:fld>
            <a:endParaRPr lang="en-US" altLang="en-US">
              <a:ea typeface="ＭＳ Ｐゴシック" pitchFamily="34" charset="-128"/>
            </a:endParaRPr>
          </a:p>
        </p:txBody>
      </p:sp>
    </p:spTree>
    <p:extLst>
      <p:ext uri="{BB962C8B-B14F-4D97-AF65-F5344CB8AC3E}">
        <p14:creationId xmlns:p14="http://schemas.microsoft.com/office/powerpoint/2010/main" val="23978415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B4547"/>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ea typeface="ＭＳ Ｐゴシック" pitchFamily="-84" charset="-128"/>
              </a:defRPr>
            </a:lvl1pPr>
          </a:lstStyle>
          <a:p>
            <a:pPr fontAlgn="base">
              <a:spcBef>
                <a:spcPct val="0"/>
              </a:spcBef>
              <a:spcAft>
                <a:spcPct val="0"/>
              </a:spcAft>
              <a:defRPr/>
            </a:pPr>
            <a:fld id="{CDA63E66-1204-494A-A8F7-BD978B768E25}" type="datetimeFigureOut">
              <a:rPr lang="en-US"/>
              <a:pPr fontAlgn="base">
                <a:spcBef>
                  <a:spcPct val="0"/>
                </a:spcBef>
                <a:spcAft>
                  <a:spcPct val="0"/>
                </a:spcAft>
                <a:defRPr/>
              </a:pPr>
              <a:t>10/9/2019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fontAlgn="base">
              <a:spcBef>
                <a:spcPct val="0"/>
              </a:spcBef>
              <a:spcAft>
                <a:spcPct val="0"/>
              </a:spcAft>
            </a:pPr>
            <a:fld id="{C1DB78A8-CEF9-45ED-ABC1-C781D9474744}" type="slidenum">
              <a:rPr lang="en-US" altLang="en-US">
                <a:ea typeface="ＭＳ Ｐゴシック" pitchFamily="34" charset="-128"/>
              </a:rPr>
              <a:pPr fontAlgn="base">
                <a:spcBef>
                  <a:spcPct val="0"/>
                </a:spcBef>
                <a:spcAft>
                  <a:spcPct val="0"/>
                </a:spcAft>
              </a:pPr>
              <a:t>‹#›</a:t>
            </a:fld>
            <a:endParaRPr lang="en-US" altLang="en-US">
              <a:ea typeface="ＭＳ Ｐゴシック" pitchFamily="34" charset="-128"/>
            </a:endParaRPr>
          </a:p>
        </p:txBody>
      </p:sp>
    </p:spTree>
    <p:extLst>
      <p:ext uri="{BB962C8B-B14F-4D97-AF65-F5344CB8AC3E}">
        <p14:creationId xmlns:p14="http://schemas.microsoft.com/office/powerpoint/2010/main" val="1960742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18" Type="http://schemas.openxmlformats.org/officeDocument/2006/relationships/image" Target="../media/image25.jpeg"/><Relationship Id="rId26" Type="http://schemas.openxmlformats.org/officeDocument/2006/relationships/image" Target="../media/image33.png"/><Relationship Id="rId39" Type="http://schemas.openxmlformats.org/officeDocument/2006/relationships/image" Target="../media/image46.jpeg"/><Relationship Id="rId3" Type="http://schemas.openxmlformats.org/officeDocument/2006/relationships/image" Target="../media/image10.png"/><Relationship Id="rId21" Type="http://schemas.openxmlformats.org/officeDocument/2006/relationships/image" Target="../media/image28.jpeg"/><Relationship Id="rId34" Type="http://schemas.openxmlformats.org/officeDocument/2006/relationships/image" Target="../media/image41.jpeg"/><Relationship Id="rId42" Type="http://schemas.openxmlformats.org/officeDocument/2006/relationships/image" Target="../media/image49.pn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jpeg"/><Relationship Id="rId25" Type="http://schemas.openxmlformats.org/officeDocument/2006/relationships/image" Target="../media/image32.jpeg"/><Relationship Id="rId33" Type="http://schemas.openxmlformats.org/officeDocument/2006/relationships/image" Target="../media/image40.jpeg"/><Relationship Id="rId38" Type="http://schemas.openxmlformats.org/officeDocument/2006/relationships/image" Target="../media/image45.jpeg"/><Relationship Id="rId2" Type="http://schemas.openxmlformats.org/officeDocument/2006/relationships/notesSlide" Target="../notesSlides/notesSlide10.xml"/><Relationship Id="rId16" Type="http://schemas.openxmlformats.org/officeDocument/2006/relationships/image" Target="../media/image23.jpeg"/><Relationship Id="rId20" Type="http://schemas.openxmlformats.org/officeDocument/2006/relationships/image" Target="../media/image27.jpeg"/><Relationship Id="rId29" Type="http://schemas.openxmlformats.org/officeDocument/2006/relationships/image" Target="../media/image36.jpeg"/><Relationship Id="rId41"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13.jpeg"/><Relationship Id="rId11" Type="http://schemas.openxmlformats.org/officeDocument/2006/relationships/image" Target="../media/image18.jpeg"/><Relationship Id="rId24" Type="http://schemas.openxmlformats.org/officeDocument/2006/relationships/image" Target="../media/image31.jpeg"/><Relationship Id="rId32" Type="http://schemas.openxmlformats.org/officeDocument/2006/relationships/image" Target="../media/image39.jpeg"/><Relationship Id="rId37" Type="http://schemas.openxmlformats.org/officeDocument/2006/relationships/image" Target="../media/image44.jpeg"/><Relationship Id="rId40" Type="http://schemas.openxmlformats.org/officeDocument/2006/relationships/image" Target="../media/image47.jpeg"/><Relationship Id="rId5" Type="http://schemas.openxmlformats.org/officeDocument/2006/relationships/image" Target="../media/image12.jpeg"/><Relationship Id="rId15" Type="http://schemas.openxmlformats.org/officeDocument/2006/relationships/image" Target="../media/image22.jpeg"/><Relationship Id="rId23" Type="http://schemas.openxmlformats.org/officeDocument/2006/relationships/image" Target="../media/image30.jpeg"/><Relationship Id="rId28" Type="http://schemas.openxmlformats.org/officeDocument/2006/relationships/image" Target="../media/image35.jpeg"/><Relationship Id="rId36" Type="http://schemas.openxmlformats.org/officeDocument/2006/relationships/image" Target="../media/image43.jpeg"/><Relationship Id="rId10" Type="http://schemas.openxmlformats.org/officeDocument/2006/relationships/image" Target="../media/image17.jpeg"/><Relationship Id="rId19" Type="http://schemas.openxmlformats.org/officeDocument/2006/relationships/image" Target="../media/image26.jpeg"/><Relationship Id="rId31" Type="http://schemas.openxmlformats.org/officeDocument/2006/relationships/image" Target="../media/image38.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png"/><Relationship Id="rId22" Type="http://schemas.openxmlformats.org/officeDocument/2006/relationships/image" Target="../media/image29.jpeg"/><Relationship Id="rId27" Type="http://schemas.openxmlformats.org/officeDocument/2006/relationships/image" Target="../media/image34.jpeg"/><Relationship Id="rId30" Type="http://schemas.openxmlformats.org/officeDocument/2006/relationships/image" Target="../media/image37.jpeg"/><Relationship Id="rId35" Type="http://schemas.openxmlformats.org/officeDocument/2006/relationships/image" Target="../media/image42.jpeg"/><Relationship Id="rId43"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1.emf"/><Relationship Id="rId4" Type="http://schemas.openxmlformats.org/officeDocument/2006/relationships/image" Target="../media/image50.emf"/></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1.emf"/><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emf"/><Relationship Id="rId9"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emf"/><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emf"/><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61.jpeg"/><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61.jpeg"/><Relationship Id="rId4" Type="http://schemas.openxmlformats.org/officeDocument/2006/relationships/image" Target="../media/image5.emf"/></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5.emf"/></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5.emf"/></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5.emf"/></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3.emf"/><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3.emf"/><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3.emf"/><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emf"/><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3.emf"/><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35.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65.emf"/><Relationship Id="rId7" Type="http://schemas.openxmlformats.org/officeDocument/2006/relationships/image" Target="../media/image69.em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s>
</file>

<file path=ppt/slides/_rels/slide3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67.emf"/></Relationships>
</file>

<file path=ppt/slides/_rels/slide38.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67.emf"/></Relationships>
</file>

<file path=ppt/slides/_rels/slide3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67.emf"/><Relationship Id="rId4" Type="http://schemas.openxmlformats.org/officeDocument/2006/relationships/image" Target="../media/image66.emf"/></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67.emf"/><Relationship Id="rId4" Type="http://schemas.openxmlformats.org/officeDocument/2006/relationships/image" Target="../media/image66.emf"/></Relationships>
</file>

<file path=ppt/slides/_rels/slide41.xml.rels><?xml version="1.0" encoding="UTF-8" standalone="yes"?>
<Relationships xmlns="http://schemas.openxmlformats.org/package/2006/relationships"><Relationship Id="rId3" Type="http://schemas.openxmlformats.org/officeDocument/2006/relationships/image" Target="../media/image65.emf"/><Relationship Id="rId7" Type="http://schemas.openxmlformats.org/officeDocument/2006/relationships/image" Target="../media/image70.emf"/><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s>
</file>

<file path=ppt/slides/_rels/slide42.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65.emf"/><Relationship Id="rId7" Type="http://schemas.openxmlformats.org/officeDocument/2006/relationships/image" Target="../media/image69.emf"/><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s>
</file>

<file path=ppt/slides/_rels/slide43.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65.emf"/><Relationship Id="rId7" Type="http://schemas.openxmlformats.org/officeDocument/2006/relationships/image" Target="../media/image69.emf"/><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s>
</file>

<file path=ppt/slides/_rels/slide44.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65.emf"/><Relationship Id="rId7" Type="http://schemas.openxmlformats.org/officeDocument/2006/relationships/image" Target="../media/image69.emf"/><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s>
</file>

<file path=ppt/slides/_rels/slide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3.emf"/><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3.emf"/><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emf"/><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5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5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71.tif"/><Relationship Id="rId4" Type="http://schemas.openxmlformats.org/officeDocument/2006/relationships/image" Target="../media/image5.emf"/></Relationships>
</file>

<file path=ppt/slides/_rels/slide5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emf"/><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6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75.emf"/></Relationships>
</file>

<file path=ppt/slides/_rels/slide6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emf"/><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6"/>
          <p:cNvSpPr>
            <a:spLocks noChangeArrowheads="1"/>
          </p:cNvSpPr>
          <p:nvPr/>
        </p:nvSpPr>
        <p:spPr bwMode="auto">
          <a:xfrm>
            <a:off x="6240463" y="550864"/>
            <a:ext cx="41767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Arial" panose="020B0604020202020204" pitchFamily="34" charset="0"/>
              <a:buNone/>
            </a:pPr>
            <a:r>
              <a:rPr lang="en-GB" altLang="en-US" sz="2400">
                <a:solidFill>
                  <a:srgbClr val="FFCD45"/>
                </a:solidFill>
                <a:latin typeface="WorkSans-Regular"/>
                <a:ea typeface="Calibri" panose="020F0502020204030204" pitchFamily="34" charset="0"/>
                <a:cs typeface="WorkSans-Regular"/>
              </a:rPr>
              <a:t>Collaborative systems design</a:t>
            </a:r>
            <a:endParaRPr lang="en-GB" altLang="en-US">
              <a:ea typeface="Calibri" panose="020F0502020204030204" pitchFamily="34" charset="0"/>
              <a:cs typeface="Times New Roman" panose="02020603050405020304" pitchFamily="18" charset="0"/>
            </a:endParaRPr>
          </a:p>
          <a:p>
            <a:pPr>
              <a:spcBef>
                <a:spcPct val="0"/>
              </a:spcBef>
              <a:buFontTx/>
              <a:buNone/>
            </a:pPr>
            <a:endParaRPr lang="en-GB" altLang="en-US" sz="1800">
              <a:solidFill>
                <a:schemeClr val="bg1"/>
              </a:solidFill>
              <a:latin typeface="Book Antiqua" panose="02040602050305030304" pitchFamily="18" charset="0"/>
            </a:endParaRPr>
          </a:p>
        </p:txBody>
      </p:sp>
      <p:pic>
        <p:nvPicPr>
          <p:cNvPr id="50180" name="Picture 4"/>
          <p:cNvPicPr>
            <a:picLocks noChangeAspect="1"/>
          </p:cNvPicPr>
          <p:nvPr/>
        </p:nvPicPr>
        <p:blipFill>
          <a:blip r:embed="rId4">
            <a:extLst>
              <a:ext uri="{28A0092B-C50C-407E-A947-70E740481C1C}">
                <a14:useLocalDpi xmlns:a14="http://schemas.microsoft.com/office/drawing/2010/main" val="0"/>
              </a:ext>
            </a:extLst>
          </a:blip>
          <a:srcRect l="5534" t="10828" r="5916" b="11407"/>
          <a:stretch>
            <a:fillRect/>
          </a:stretch>
        </p:blipFill>
        <p:spPr bwMode="auto">
          <a:xfrm>
            <a:off x="-27101" y="0"/>
            <a:ext cx="12219101" cy="603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15D5644-A8BC-4711-872A-0181B1969952}"/>
              </a:ext>
            </a:extLst>
          </p:cNvPr>
          <p:cNvSpPr/>
          <p:nvPr/>
        </p:nvSpPr>
        <p:spPr>
          <a:xfrm>
            <a:off x="435990" y="6175318"/>
            <a:ext cx="11525637" cy="461665"/>
          </a:xfrm>
          <a:prstGeom prst="rect">
            <a:avLst/>
          </a:prstGeom>
        </p:spPr>
        <p:txBody>
          <a:bodyPr wrap="square">
            <a:spAutoFit/>
          </a:bodyPr>
          <a:lstStyle/>
          <a:p>
            <a:r>
              <a:rPr lang="en-GB" altLang="en-US" sz="2400" dirty="0">
                <a:solidFill>
                  <a:srgbClr val="FFCE43"/>
                </a:solidFill>
                <a:latin typeface="Book Antiqua" panose="02040602050305030304" pitchFamily="18" charset="0"/>
                <a:ea typeface="Calibri" panose="020F0502020204030204" pitchFamily="34" charset="0"/>
                <a:cs typeface="Calibri" panose="020F0502020204030204" pitchFamily="34" charset="0"/>
              </a:rPr>
              <a:t>CERL Annual Seminar, SUB Göttingen, 9 October 2019</a:t>
            </a:r>
            <a:endParaRPr lang="en-GB" altLang="en-US" sz="2800" dirty="0">
              <a:solidFill>
                <a:srgbClr val="FFCE43"/>
              </a:solidFill>
              <a:latin typeface="Book Antiqua" panose="02040602050305030304" pitchFamily="18"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06F8A2BE-C4E7-47D0-930C-472E215309C9}"/>
              </a:ext>
            </a:extLst>
          </p:cNvPr>
          <p:cNvSpPr/>
          <p:nvPr/>
        </p:nvSpPr>
        <p:spPr>
          <a:xfrm>
            <a:off x="-27100" y="21266"/>
            <a:ext cx="12219100" cy="1001713"/>
          </a:xfrm>
          <a:prstGeom prst="rect">
            <a:avLst/>
          </a:prstGeom>
          <a:solidFill>
            <a:srgbClr val="3B4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rgbClr val="FFCE43"/>
                </a:solidFill>
                <a:latin typeface="Calibri" panose="020F0502020204030204" pitchFamily="34" charset="0"/>
                <a:cs typeface="Calibri" panose="020F0502020204030204" pitchFamily="34" charset="0"/>
              </a:rPr>
              <a:t>     </a:t>
            </a:r>
            <a:r>
              <a:rPr lang="en-GB" sz="2400" dirty="0">
                <a:solidFill>
                  <a:srgbClr val="FFCE43"/>
                </a:solidFill>
                <a:latin typeface="Book Antiqua" panose="02040602050305030304" pitchFamily="18" charset="0"/>
                <a:cs typeface="Calibri" panose="020F0502020204030204" pitchFamily="34" charset="0"/>
              </a:rPr>
              <a:t>Howard Hotson (Oxford)</a:t>
            </a:r>
            <a:endParaRPr lang="en-GB" sz="2800" dirty="0">
              <a:solidFill>
                <a:srgbClr val="FFCE43"/>
              </a:solidFill>
              <a:latin typeface="Book Antiqua" panose="02040602050305030304" pitchFamily="18" charset="0"/>
              <a:cs typeface="Calibri" panose="020F0502020204030204" pitchFamily="34" charset="0"/>
            </a:endParaRPr>
          </a:p>
        </p:txBody>
      </p:sp>
    </p:spTree>
    <p:extLst>
      <p:ext uri="{BB962C8B-B14F-4D97-AF65-F5344CB8AC3E}">
        <p14:creationId xmlns:p14="http://schemas.microsoft.com/office/powerpoint/2010/main" val="4081792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24000" y="1"/>
            <a:ext cx="9144000" cy="6137275"/>
          </a:xfrm>
          <a:prstGeom prst="rect">
            <a:avLst/>
          </a:prstGeom>
          <a:solidFill>
            <a:srgbClr val="AEBE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1487487" y="-26988"/>
            <a:ext cx="9217026" cy="6884988"/>
          </a:xfrm>
          <a:prstGeom prst="rect">
            <a:avLst/>
          </a:prstGeom>
          <a:solidFill>
            <a:srgbClr val="3B45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 name="Picture 2" descr="http://upload.wikimedia.org/wikipedia/commons/thumb/9/97/Johann_Heinrich_Alstedt.gif/220px-Johann_Heinrich_Alstedt.gif"/>
          <p:cNvPicPr>
            <a:picLocks noChangeAspect="1" noChangeArrowheads="1"/>
          </p:cNvPicPr>
          <p:nvPr/>
        </p:nvPicPr>
        <p:blipFill>
          <a:blip r:embed="rId3">
            <a:extLst>
              <a:ext uri="{28A0092B-C50C-407E-A947-70E740481C1C}">
                <a14:useLocalDpi xmlns:a14="http://schemas.microsoft.com/office/drawing/2010/main" val="0"/>
              </a:ext>
            </a:extLst>
          </a:blip>
          <a:srcRect l="24054" t="12946" r="34711" b="55988"/>
          <a:stretch>
            <a:fillRect/>
          </a:stretch>
        </p:blipFill>
        <p:spPr bwMode="auto">
          <a:xfrm>
            <a:off x="2127250" y="1260476"/>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http://upload.wikimedia.org/wikipedia/commons/9/96/DH-Johann_Valentin_Andre%C3%A4.jpg"/>
          <p:cNvPicPr>
            <a:picLocks noChangeAspect="1" noChangeArrowheads="1"/>
          </p:cNvPicPr>
          <p:nvPr/>
        </p:nvPicPr>
        <p:blipFill>
          <a:blip r:embed="rId4">
            <a:extLst>
              <a:ext uri="{28A0092B-C50C-407E-A947-70E740481C1C}">
                <a14:useLocalDpi xmlns:a14="http://schemas.microsoft.com/office/drawing/2010/main" val="0"/>
              </a:ext>
            </a:extLst>
          </a:blip>
          <a:srcRect l="8369" t="13979" r="19099" b="30101"/>
          <a:stretch>
            <a:fillRect/>
          </a:stretch>
        </p:blipFill>
        <p:spPr bwMode="auto">
          <a:xfrm>
            <a:off x="3135313" y="1260476"/>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http://www.iep.utm.edu/wp-content/media/bacon-francis1.jpg"/>
          <p:cNvPicPr>
            <a:picLocks noChangeAspect="1" noChangeArrowheads="1"/>
          </p:cNvPicPr>
          <p:nvPr/>
        </p:nvPicPr>
        <p:blipFill>
          <a:blip r:embed="rId5">
            <a:extLst>
              <a:ext uri="{28A0092B-C50C-407E-A947-70E740481C1C}">
                <a14:useLocalDpi xmlns:a14="http://schemas.microsoft.com/office/drawing/2010/main" val="0"/>
              </a:ext>
            </a:extLst>
          </a:blip>
          <a:srcRect l="6435" t="17641" r="13142" b="19360"/>
          <a:stretch>
            <a:fillRect/>
          </a:stretch>
        </p:blipFill>
        <p:spPr bwMode="auto">
          <a:xfrm>
            <a:off x="4135438" y="1260476"/>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http://upload.wikimedia.org/wikipedia/commons/thumb/1/14/Antoinette_Bourignon.jpg/150px-Antoinette_Bourignon.jpg"/>
          <p:cNvPicPr>
            <a:picLocks noChangeAspect="1" noChangeArrowheads="1"/>
          </p:cNvPicPr>
          <p:nvPr/>
        </p:nvPicPr>
        <p:blipFill>
          <a:blip r:embed="rId6">
            <a:extLst>
              <a:ext uri="{28A0092B-C50C-407E-A947-70E740481C1C}">
                <a14:useLocalDpi xmlns:a14="http://schemas.microsoft.com/office/drawing/2010/main" val="0"/>
              </a:ext>
            </a:extLst>
          </a:blip>
          <a:srcRect l="25200" t="17581" r="19360" b="43739"/>
          <a:stretch>
            <a:fillRect/>
          </a:stretch>
        </p:blipFill>
        <p:spPr bwMode="auto">
          <a:xfrm>
            <a:off x="5151438" y="1260476"/>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http://www.crystalinks.com/robert_boyle.jpg"/>
          <p:cNvPicPr>
            <a:picLocks noChangeAspect="1" noChangeArrowheads="1"/>
          </p:cNvPicPr>
          <p:nvPr/>
        </p:nvPicPr>
        <p:blipFill>
          <a:blip r:embed="rId7">
            <a:extLst>
              <a:ext uri="{28A0092B-C50C-407E-A947-70E740481C1C}">
                <a14:useLocalDpi xmlns:a14="http://schemas.microsoft.com/office/drawing/2010/main" val="0"/>
              </a:ext>
            </a:extLst>
          </a:blip>
          <a:srcRect l="12770" r="43813" b="61406"/>
          <a:stretch>
            <a:fillRect/>
          </a:stretch>
        </p:blipFill>
        <p:spPr bwMode="auto">
          <a:xfrm>
            <a:off x="6159500" y="1260476"/>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http://upload.wikimedia.org/wikipedia/commons/thumb/2/2b/Tycho_Brahe.JPG/250px-Tycho_Brahe.JPG"/>
          <p:cNvPicPr>
            <a:picLocks noChangeAspect="1" noChangeArrowheads="1"/>
          </p:cNvPicPr>
          <p:nvPr/>
        </p:nvPicPr>
        <p:blipFill>
          <a:blip r:embed="rId8">
            <a:extLst>
              <a:ext uri="{28A0092B-C50C-407E-A947-70E740481C1C}">
                <a14:useLocalDpi xmlns:a14="http://schemas.microsoft.com/office/drawing/2010/main" val="0"/>
              </a:ext>
            </a:extLst>
          </a:blip>
          <a:srcRect l="12096" t="8151" r="21378" b="47018"/>
          <a:stretch>
            <a:fillRect/>
          </a:stretch>
        </p:blipFill>
        <p:spPr bwMode="auto">
          <a:xfrm>
            <a:off x="7167563" y="1260476"/>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8" descr="http://upload.wikimedia.org/wikipedia/commons/thumb/2/28/Johannes_Cocceius.jpg/220px-Johannes_Cocceius.jpg"/>
          <p:cNvPicPr>
            <a:picLocks noChangeAspect="1" noChangeArrowheads="1"/>
          </p:cNvPicPr>
          <p:nvPr/>
        </p:nvPicPr>
        <p:blipFill>
          <a:blip r:embed="rId9">
            <a:extLst>
              <a:ext uri="{28A0092B-C50C-407E-A947-70E740481C1C}">
                <a14:useLocalDpi xmlns:a14="http://schemas.microsoft.com/office/drawing/2010/main" val="0"/>
              </a:ext>
            </a:extLst>
          </a:blip>
          <a:srcRect l="27492" t="5684" r="24400" b="54527"/>
          <a:stretch>
            <a:fillRect/>
          </a:stretch>
        </p:blipFill>
        <p:spPr bwMode="auto">
          <a:xfrm>
            <a:off x="8175625" y="1260476"/>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2" descr="http://upload.wikimedia.org/wikipedia/commons/d/d5/Anne_Conway.jpg"/>
          <p:cNvPicPr>
            <a:picLocks noChangeAspect="1" noChangeArrowheads="1"/>
          </p:cNvPicPr>
          <p:nvPr/>
        </p:nvPicPr>
        <p:blipFill>
          <a:blip r:embed="rId10">
            <a:extLst>
              <a:ext uri="{28A0092B-C50C-407E-A947-70E740481C1C}">
                <a14:useLocalDpi xmlns:a14="http://schemas.microsoft.com/office/drawing/2010/main" val="0"/>
              </a:ext>
            </a:extLst>
          </a:blip>
          <a:srcRect r="2597" b="25000"/>
          <a:stretch>
            <a:fillRect/>
          </a:stretch>
        </p:blipFill>
        <p:spPr bwMode="auto">
          <a:xfrm>
            <a:off x="9183688" y="1260476"/>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4" descr="http://upload.wikimedia.org/wikipedia/commons/thumb/d/d7/Abraham_von_Frankenberg.jpg/200px-Abraham_von_Frankenberg.jpg"/>
          <p:cNvPicPr>
            <a:picLocks noChangeAspect="1" noChangeArrowheads="1"/>
          </p:cNvPicPr>
          <p:nvPr/>
        </p:nvPicPr>
        <p:blipFill>
          <a:blip r:embed="rId11">
            <a:extLst>
              <a:ext uri="{28A0092B-C50C-407E-A947-70E740481C1C}">
                <a14:useLocalDpi xmlns:a14="http://schemas.microsoft.com/office/drawing/2010/main" val="0"/>
              </a:ext>
            </a:extLst>
          </a:blip>
          <a:srcRect l="28571" t="9128" r="21429" b="58923"/>
          <a:stretch>
            <a:fillRect/>
          </a:stretch>
        </p:blipFill>
        <p:spPr bwMode="auto">
          <a:xfrm>
            <a:off x="2127250" y="2339976"/>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6" descr="File:Johann Friedrich Gronovius.JPG"/>
          <p:cNvPicPr>
            <a:picLocks noChangeAspect="1" noChangeArrowheads="1"/>
          </p:cNvPicPr>
          <p:nvPr/>
        </p:nvPicPr>
        <p:blipFill>
          <a:blip r:embed="rId12" cstate="print">
            <a:extLst>
              <a:ext uri="{28A0092B-C50C-407E-A947-70E740481C1C}">
                <a14:useLocalDpi xmlns:a14="http://schemas.microsoft.com/office/drawing/2010/main" val="0"/>
              </a:ext>
            </a:extLst>
          </a:blip>
          <a:srcRect l="20058" t="12621" r="21315" b="39420"/>
          <a:stretch>
            <a:fillRect/>
          </a:stretch>
        </p:blipFill>
        <p:spPr bwMode="auto">
          <a:xfrm>
            <a:off x="4143375" y="2339976"/>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8" descr="http://0.tqn.com/d/inventors/1/G/W/L/galileo.jpg"/>
          <p:cNvPicPr>
            <a:picLocks noChangeAspect="1" noChangeArrowheads="1"/>
          </p:cNvPicPr>
          <p:nvPr/>
        </p:nvPicPr>
        <p:blipFill>
          <a:blip r:embed="rId13">
            <a:extLst>
              <a:ext uri="{28A0092B-C50C-407E-A947-70E740481C1C}">
                <a14:useLocalDpi xmlns:a14="http://schemas.microsoft.com/office/drawing/2010/main" val="0"/>
              </a:ext>
            </a:extLst>
          </a:blip>
          <a:srcRect t="4086" r="4240" b="18271"/>
          <a:stretch>
            <a:fillRect/>
          </a:stretch>
        </p:blipFill>
        <p:spPr bwMode="auto">
          <a:xfrm>
            <a:off x="3135313" y="2339976"/>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0" descr="File:Edmund Halley.gif"/>
          <p:cNvPicPr>
            <a:picLocks noChangeAspect="1" noChangeArrowheads="1"/>
          </p:cNvPicPr>
          <p:nvPr/>
        </p:nvPicPr>
        <p:blipFill>
          <a:blip r:embed="rId14">
            <a:extLst>
              <a:ext uri="{28A0092B-C50C-407E-A947-70E740481C1C}">
                <a14:useLocalDpi xmlns:a14="http://schemas.microsoft.com/office/drawing/2010/main" val="0"/>
              </a:ext>
            </a:extLst>
          </a:blip>
          <a:srcRect l="26643" t="11359" r="23402" b="50780"/>
          <a:stretch>
            <a:fillRect/>
          </a:stretch>
        </p:blipFill>
        <p:spPr bwMode="auto">
          <a:xfrm>
            <a:off x="5151438" y="2339976"/>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2" descr="http://upload.wikimedia.org/wikipedia/commons/thumb/f/fd/Daniel_Heinsius.JPG/220px-Daniel_Heinsius.JPG"/>
          <p:cNvPicPr>
            <a:picLocks noChangeAspect="1" noChangeArrowheads="1"/>
          </p:cNvPicPr>
          <p:nvPr/>
        </p:nvPicPr>
        <p:blipFill>
          <a:blip r:embed="rId15">
            <a:extLst>
              <a:ext uri="{28A0092B-C50C-407E-A947-70E740481C1C}">
                <a14:useLocalDpi xmlns:a14="http://schemas.microsoft.com/office/drawing/2010/main" val="0"/>
              </a:ext>
            </a:extLst>
          </a:blip>
          <a:srcRect l="24054" t="11542" r="24400" b="45177"/>
          <a:stretch>
            <a:fillRect/>
          </a:stretch>
        </p:blipFill>
        <p:spPr bwMode="auto">
          <a:xfrm>
            <a:off x="6159500" y="2339976"/>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4" descr="http://upload.wikimedia.org/wikipedia/commons/c/c7/Johannes_Hevelius(close-up).jpg"/>
          <p:cNvPicPr>
            <a:picLocks noChangeAspect="1" noChangeArrowheads="1"/>
          </p:cNvPicPr>
          <p:nvPr/>
        </p:nvPicPr>
        <p:blipFill>
          <a:blip r:embed="rId16">
            <a:extLst>
              <a:ext uri="{28A0092B-C50C-407E-A947-70E740481C1C}">
                <a14:useLocalDpi xmlns:a14="http://schemas.microsoft.com/office/drawing/2010/main" val="0"/>
              </a:ext>
            </a:extLst>
          </a:blip>
          <a:srcRect l="14896" t="13745" r="29242" b="45020"/>
          <a:stretch>
            <a:fillRect/>
          </a:stretch>
        </p:blipFill>
        <p:spPr bwMode="auto">
          <a:xfrm>
            <a:off x="7167563" y="2339976"/>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6" descr="File:Thomas Hobbes (portrait).jpg"/>
          <p:cNvPicPr>
            <a:picLocks noChangeAspect="1" noChangeArrowheads="1"/>
          </p:cNvPicPr>
          <p:nvPr/>
        </p:nvPicPr>
        <p:blipFill>
          <a:blip r:embed="rId17">
            <a:extLst>
              <a:ext uri="{28A0092B-C50C-407E-A947-70E740481C1C}">
                <a14:useLocalDpi xmlns:a14="http://schemas.microsoft.com/office/drawing/2010/main" val="0"/>
              </a:ext>
            </a:extLst>
          </a:blip>
          <a:srcRect l="17271" t="20160" r="9653" b="10541"/>
          <a:stretch>
            <a:fillRect/>
          </a:stretch>
        </p:blipFill>
        <p:spPr bwMode="auto">
          <a:xfrm>
            <a:off x="8175625" y="2339976"/>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8" descr="http://www.bookdrum.com/images/books/191395_s.jpg"/>
          <p:cNvPicPr>
            <a:picLocks noChangeAspect="1" noChangeArrowheads="1"/>
          </p:cNvPicPr>
          <p:nvPr/>
        </p:nvPicPr>
        <p:blipFill>
          <a:blip r:embed="rId18">
            <a:extLst>
              <a:ext uri="{28A0092B-C50C-407E-A947-70E740481C1C}">
                <a14:useLocalDpi xmlns:a14="http://schemas.microsoft.com/office/drawing/2010/main" val="0"/>
              </a:ext>
            </a:extLst>
          </a:blip>
          <a:srcRect l="23625" t="12601" r="25189" b="46451"/>
          <a:stretch>
            <a:fillRect/>
          </a:stretch>
        </p:blipFill>
        <p:spPr bwMode="auto">
          <a:xfrm>
            <a:off x="2127250" y="3419476"/>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0" descr="http://upload.wikimedia.org/wikipedia/commons/thumb/7/7d/Johnston_Portrait.jpg/200px-Johnston_Portrait.jpg"/>
          <p:cNvPicPr>
            <a:picLocks noChangeAspect="1" noChangeArrowheads="1"/>
          </p:cNvPicPr>
          <p:nvPr/>
        </p:nvPicPr>
        <p:blipFill>
          <a:blip r:embed="rId19">
            <a:extLst>
              <a:ext uri="{28A0092B-C50C-407E-A947-70E740481C1C}">
                <a14:useLocalDpi xmlns:a14="http://schemas.microsoft.com/office/drawing/2010/main" val="0"/>
              </a:ext>
            </a:extLst>
          </a:blip>
          <a:srcRect l="26460" t="10838" r="24400" b="53935"/>
          <a:stretch>
            <a:fillRect/>
          </a:stretch>
        </p:blipFill>
        <p:spPr bwMode="auto">
          <a:xfrm>
            <a:off x="9183688" y="2339976"/>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4" descr="https://encrypted-tbn1.gstatic.com/images?q=tbn:ANd9GcQLhZgzPUOUz5NFdBtx06s1cDgxTaHm7r62_0gB8Q4xHbuErGt_"/>
          <p:cNvPicPr>
            <a:picLocks noChangeAspect="1" noChangeArrowheads="1"/>
          </p:cNvPicPr>
          <p:nvPr/>
        </p:nvPicPr>
        <p:blipFill>
          <a:blip r:embed="rId20">
            <a:extLst>
              <a:ext uri="{28A0092B-C50C-407E-A947-70E740481C1C}">
                <a14:useLocalDpi xmlns:a14="http://schemas.microsoft.com/office/drawing/2010/main" val="0"/>
              </a:ext>
            </a:extLst>
          </a:blip>
          <a:srcRect l="23026" t="8859" r="27087" b="52751"/>
          <a:stretch>
            <a:fillRect/>
          </a:stretch>
        </p:blipFill>
        <p:spPr bwMode="auto">
          <a:xfrm>
            <a:off x="3135313" y="3419476"/>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6" descr="http://upload.wikimedia.org/wikipedia/commons/thumb/d/d4/Johannes_Kepler_1610.jpg/220px-Johannes_Kepler_1610.jpg"/>
          <p:cNvPicPr>
            <a:picLocks noChangeAspect="1" noChangeArrowheads="1"/>
          </p:cNvPicPr>
          <p:nvPr/>
        </p:nvPicPr>
        <p:blipFill>
          <a:blip r:embed="rId21">
            <a:extLst>
              <a:ext uri="{28A0092B-C50C-407E-A947-70E740481C1C}">
                <a14:useLocalDpi xmlns:a14="http://schemas.microsoft.com/office/drawing/2010/main" val="0"/>
              </a:ext>
            </a:extLst>
          </a:blip>
          <a:srcRect r="10657" b="34915"/>
          <a:stretch>
            <a:fillRect/>
          </a:stretch>
        </p:blipFill>
        <p:spPr bwMode="auto">
          <a:xfrm>
            <a:off x="4143375" y="3419476"/>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8" descr="http://upload.wikimedia.org/wikipedia/commons/a/a5/Athanasius_Kircher.jpg"/>
          <p:cNvPicPr>
            <a:picLocks noChangeAspect="1" noChangeArrowheads="1"/>
          </p:cNvPicPr>
          <p:nvPr/>
        </p:nvPicPr>
        <p:blipFill>
          <a:blip r:embed="rId22">
            <a:extLst>
              <a:ext uri="{28A0092B-C50C-407E-A947-70E740481C1C}">
                <a14:useLocalDpi xmlns:a14="http://schemas.microsoft.com/office/drawing/2010/main" val="0"/>
              </a:ext>
            </a:extLst>
          </a:blip>
          <a:srcRect l="18153" t="15596" r="21332" b="45413"/>
          <a:stretch>
            <a:fillRect/>
          </a:stretch>
        </p:blipFill>
        <p:spPr bwMode="auto">
          <a:xfrm>
            <a:off x="5151438" y="3419476"/>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50" descr="http://upload.wikimedia.org/wikipedia/commons/thumb/6/61/Johannes-Clericus-1657.jpg/250px-Johannes-Clericus-1657.jpg"/>
          <p:cNvPicPr>
            <a:picLocks noChangeAspect="1" noChangeArrowheads="1"/>
          </p:cNvPicPr>
          <p:nvPr/>
        </p:nvPicPr>
        <p:blipFill>
          <a:blip r:embed="rId23">
            <a:extLst>
              <a:ext uri="{28A0092B-C50C-407E-A947-70E740481C1C}">
                <a14:useLocalDpi xmlns:a14="http://schemas.microsoft.com/office/drawing/2010/main" val="0"/>
              </a:ext>
            </a:extLst>
          </a:blip>
          <a:srcRect l="21169" t="9450" r="27425" b="58421"/>
          <a:stretch>
            <a:fillRect/>
          </a:stretch>
        </p:blipFill>
        <p:spPr bwMode="auto">
          <a:xfrm>
            <a:off x="6159500" y="3419476"/>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52" descr="File:Gottfried Wilhelm von Leibniz.jpg"/>
          <p:cNvPicPr>
            <a:picLocks noChangeAspect="1" noChangeArrowheads="1"/>
          </p:cNvPicPr>
          <p:nvPr/>
        </p:nvPicPr>
        <p:blipFill>
          <a:blip r:embed="rId24">
            <a:extLst>
              <a:ext uri="{28A0092B-C50C-407E-A947-70E740481C1C}">
                <a14:useLocalDpi xmlns:a14="http://schemas.microsoft.com/office/drawing/2010/main" val="0"/>
              </a:ext>
            </a:extLst>
          </a:blip>
          <a:srcRect l="30104" t="13229" r="29225" b="54642"/>
          <a:stretch>
            <a:fillRect/>
          </a:stretch>
        </p:blipFill>
        <p:spPr bwMode="auto">
          <a:xfrm>
            <a:off x="7167563" y="3419476"/>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54" descr="http://upload.wikimedia.org/wikipedia/commons/thumb/4/46/Andreas_Libavius.jpg/220px-Andreas_Libavius.jpg"/>
          <p:cNvPicPr>
            <a:picLocks noChangeAspect="1" noChangeArrowheads="1"/>
          </p:cNvPicPr>
          <p:nvPr/>
        </p:nvPicPr>
        <p:blipFill>
          <a:blip r:embed="rId25">
            <a:extLst>
              <a:ext uri="{28A0092B-C50C-407E-A947-70E740481C1C}">
                <a14:useLocalDpi xmlns:a14="http://schemas.microsoft.com/office/drawing/2010/main" val="0"/>
              </a:ext>
            </a:extLst>
          </a:blip>
          <a:srcRect l="24054" t="5975" r="34711" b="58167"/>
          <a:stretch>
            <a:fillRect/>
          </a:stretch>
        </p:blipFill>
        <p:spPr bwMode="auto">
          <a:xfrm>
            <a:off x="8175625" y="3419476"/>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6" descr="http://upload.wikimedia.org/wikipedia/commons/thumb/d/d1/JohnLocke.png/220px-JohnLocke.png"/>
          <p:cNvPicPr>
            <a:picLocks noChangeAspect="1" noChangeArrowheads="1"/>
          </p:cNvPicPr>
          <p:nvPr/>
        </p:nvPicPr>
        <p:blipFill>
          <a:blip r:embed="rId26">
            <a:extLst>
              <a:ext uri="{28A0092B-C50C-407E-A947-70E740481C1C}">
                <a14:useLocalDpi xmlns:a14="http://schemas.microsoft.com/office/drawing/2010/main" val="0"/>
              </a:ext>
            </a:extLst>
          </a:blip>
          <a:srcRect l="27490" t="10648" r="27837" b="54747"/>
          <a:stretch>
            <a:fillRect/>
          </a:stretch>
        </p:blipFill>
        <p:spPr bwMode="auto">
          <a:xfrm>
            <a:off x="9183688" y="3419476"/>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8" descr="http://upload.wikimedia.org/wikipedia/commons/thumb/3/30/MarinMersenne.jpg/220px-MarinMersenne.jpg"/>
          <p:cNvPicPr>
            <a:picLocks noChangeAspect="1" noChangeArrowheads="1"/>
          </p:cNvPicPr>
          <p:nvPr/>
        </p:nvPicPr>
        <p:blipFill>
          <a:blip r:embed="rId27">
            <a:extLst>
              <a:ext uri="{28A0092B-C50C-407E-A947-70E740481C1C}">
                <a14:useLocalDpi xmlns:a14="http://schemas.microsoft.com/office/drawing/2010/main" val="0"/>
              </a:ext>
            </a:extLst>
          </a:blip>
          <a:srcRect l="30927" t="13715" r="31274" b="55367"/>
          <a:stretch>
            <a:fillRect/>
          </a:stretch>
        </p:blipFill>
        <p:spPr bwMode="auto">
          <a:xfrm>
            <a:off x="2127250" y="4492626"/>
            <a:ext cx="10160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60" descr="https://encrypted-tbn2.gstatic.com/images?q=tbn:ANd9GcT4S18oAGAgsz-GHtgONTnfgFhfbz86IA-GmjAXIerpL5258Mtv"/>
          <p:cNvPicPr>
            <a:picLocks noChangeAspect="1" noChangeArrowheads="1"/>
          </p:cNvPicPr>
          <p:nvPr/>
        </p:nvPicPr>
        <p:blipFill>
          <a:blip r:embed="rId28">
            <a:extLst>
              <a:ext uri="{28A0092B-C50C-407E-A947-70E740481C1C}">
                <a14:useLocalDpi xmlns:a14="http://schemas.microsoft.com/office/drawing/2010/main" val="0"/>
              </a:ext>
            </a:extLst>
          </a:blip>
          <a:srcRect l="25772" t="12547" r="11749" b="41824"/>
          <a:stretch>
            <a:fillRect/>
          </a:stretch>
        </p:blipFill>
        <p:spPr bwMode="auto">
          <a:xfrm>
            <a:off x="3135313" y="4500564"/>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62" descr="http://upload.wikimedia.org/wikipedia/commons/thumb/5/52/Henry_Oldenburg.jpg/220px-Henry_Oldenburg.jpg"/>
          <p:cNvPicPr>
            <a:picLocks noChangeAspect="1" noChangeArrowheads="1"/>
          </p:cNvPicPr>
          <p:nvPr/>
        </p:nvPicPr>
        <p:blipFill>
          <a:blip r:embed="rId29">
            <a:extLst>
              <a:ext uri="{28A0092B-C50C-407E-A947-70E740481C1C}">
                <a14:useLocalDpi xmlns:a14="http://schemas.microsoft.com/office/drawing/2010/main" val="0"/>
              </a:ext>
            </a:extLst>
          </a:blip>
          <a:srcRect l="27492" t="13217" r="31273" b="55063"/>
          <a:stretch>
            <a:fillRect/>
          </a:stretch>
        </p:blipFill>
        <p:spPr bwMode="auto">
          <a:xfrm>
            <a:off x="4143375" y="4500564"/>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64" descr="File:Martin Opitz Fürst excud.jpg"/>
          <p:cNvPicPr>
            <a:picLocks noChangeAspect="1" noChangeArrowheads="1"/>
          </p:cNvPicPr>
          <p:nvPr/>
        </p:nvPicPr>
        <p:blipFill>
          <a:blip r:embed="rId30">
            <a:extLst>
              <a:ext uri="{28A0092B-C50C-407E-A947-70E740481C1C}">
                <a14:useLocalDpi xmlns:a14="http://schemas.microsoft.com/office/drawing/2010/main" val="0"/>
              </a:ext>
            </a:extLst>
          </a:blip>
          <a:srcRect l="34802" t="16406" r="28461" b="59613"/>
          <a:stretch>
            <a:fillRect/>
          </a:stretch>
        </p:blipFill>
        <p:spPr bwMode="auto">
          <a:xfrm>
            <a:off x="5151438" y="4500564"/>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66" descr="File:Axel Oxenstierna.jpeg"/>
          <p:cNvPicPr>
            <a:picLocks noChangeAspect="1" noChangeArrowheads="1"/>
          </p:cNvPicPr>
          <p:nvPr/>
        </p:nvPicPr>
        <p:blipFill>
          <a:blip r:embed="rId31">
            <a:extLst>
              <a:ext uri="{28A0092B-C50C-407E-A947-70E740481C1C}">
                <a14:useLocalDpi xmlns:a14="http://schemas.microsoft.com/office/drawing/2010/main" val="0"/>
              </a:ext>
            </a:extLst>
          </a:blip>
          <a:srcRect l="33942" t="15355" r="26181" b="51807"/>
          <a:stretch>
            <a:fillRect/>
          </a:stretch>
        </p:blipFill>
        <p:spPr bwMode="auto">
          <a:xfrm>
            <a:off x="6159500" y="4500564"/>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68" descr="http://upload.wikimedia.org/wikipedia/commons/thumb/d/d6/Nicholas-Claude_Fabri_de_Peiresc.jpg/250px-Nicholas-Claude_Fabri_de_Peiresc.jpg"/>
          <p:cNvPicPr>
            <a:picLocks noChangeAspect="1" noChangeArrowheads="1"/>
          </p:cNvPicPr>
          <p:nvPr/>
        </p:nvPicPr>
        <p:blipFill>
          <a:blip r:embed="rId32">
            <a:extLst>
              <a:ext uri="{28A0092B-C50C-407E-A947-70E740481C1C}">
                <a14:useLocalDpi xmlns:a14="http://schemas.microsoft.com/office/drawing/2010/main" val="0"/>
              </a:ext>
            </a:extLst>
          </a:blip>
          <a:srcRect l="27216" t="6555" r="33473" b="65208"/>
          <a:stretch>
            <a:fillRect/>
          </a:stretch>
        </p:blipFill>
        <p:spPr bwMode="auto">
          <a:xfrm>
            <a:off x="7161213" y="4500564"/>
            <a:ext cx="102235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70" descr="http://upload.wikimedia.org/wikipedia/commons/thumb/8/86/Wenceslas_Hollar_-_Andre_Rivet.jpg/250px-Wenceslas_Hollar_-_Andre_Rivet.jpg"/>
          <p:cNvPicPr>
            <a:picLocks noChangeAspect="1" noChangeArrowheads="1"/>
          </p:cNvPicPr>
          <p:nvPr/>
        </p:nvPicPr>
        <p:blipFill>
          <a:blip r:embed="rId33">
            <a:extLst>
              <a:ext uri="{28A0092B-C50C-407E-A947-70E740481C1C}">
                <a14:useLocalDpi xmlns:a14="http://schemas.microsoft.com/office/drawing/2010/main" val="0"/>
              </a:ext>
            </a:extLst>
          </a:blip>
          <a:srcRect l="27216" t="18535" r="33473" b="57693"/>
          <a:stretch>
            <a:fillRect/>
          </a:stretch>
        </p:blipFill>
        <p:spPr bwMode="auto">
          <a:xfrm>
            <a:off x="8169275" y="4500564"/>
            <a:ext cx="102235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72" descr="http://www.hermetic.ch/compsci/joseph-scaliger.jpg"/>
          <p:cNvPicPr>
            <a:picLocks noChangeAspect="1" noChangeArrowheads="1"/>
          </p:cNvPicPr>
          <p:nvPr/>
        </p:nvPicPr>
        <p:blipFill>
          <a:blip r:embed="rId34">
            <a:extLst>
              <a:ext uri="{28A0092B-C50C-407E-A947-70E740481C1C}">
                <a14:useLocalDpi xmlns:a14="http://schemas.microsoft.com/office/drawing/2010/main" val="0"/>
              </a:ext>
            </a:extLst>
          </a:blip>
          <a:srcRect l="12096" t="7535" r="6258" b="24652"/>
          <a:stretch>
            <a:fillRect/>
          </a:stretch>
        </p:blipFill>
        <p:spPr bwMode="auto">
          <a:xfrm>
            <a:off x="9183688" y="4500564"/>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74" descr="http://upload.wikimedia.org/wikipedia/commons/thumb/f/ff/WilhelmSchickardPortrait.jpg/220px-WilhelmSchickardPortrait.jpg"/>
          <p:cNvPicPr>
            <a:picLocks noChangeAspect="1" noChangeArrowheads="1"/>
          </p:cNvPicPr>
          <p:nvPr/>
        </p:nvPicPr>
        <p:blipFill>
          <a:blip r:embed="rId35">
            <a:extLst>
              <a:ext uri="{28A0092B-C50C-407E-A947-70E740481C1C}">
                <a14:useLocalDpi xmlns:a14="http://schemas.microsoft.com/office/drawing/2010/main" val="0"/>
              </a:ext>
            </a:extLst>
          </a:blip>
          <a:srcRect l="27492" t="5621" r="27837" b="57845"/>
          <a:stretch>
            <a:fillRect/>
          </a:stretch>
        </p:blipFill>
        <p:spPr bwMode="auto">
          <a:xfrm>
            <a:off x="2127250" y="5580064"/>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76" descr="File:Philipp Jakob Spener.jpg"/>
          <p:cNvPicPr>
            <a:picLocks noChangeAspect="1" noChangeArrowheads="1"/>
          </p:cNvPicPr>
          <p:nvPr/>
        </p:nvPicPr>
        <p:blipFill>
          <a:blip r:embed="rId36">
            <a:extLst>
              <a:ext uri="{28A0092B-C50C-407E-A947-70E740481C1C}">
                <a14:useLocalDpi xmlns:a14="http://schemas.microsoft.com/office/drawing/2010/main" val="0"/>
              </a:ext>
            </a:extLst>
          </a:blip>
          <a:srcRect l="34180" t="20206" r="13544" b="41103"/>
          <a:stretch>
            <a:fillRect/>
          </a:stretch>
        </p:blipFill>
        <p:spPr bwMode="auto">
          <a:xfrm>
            <a:off x="3135313" y="5580064"/>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78" descr="http://upload.wikimedia.org/wikipedia/commons/0/05/Elizabeth%2C_Queen_of_Bohemia_by_Gerrit_van_Honthorst.jpg"/>
          <p:cNvPicPr>
            <a:picLocks noChangeAspect="1" noChangeArrowheads="1"/>
          </p:cNvPicPr>
          <p:nvPr/>
        </p:nvPicPr>
        <p:blipFill>
          <a:blip r:embed="rId37">
            <a:extLst>
              <a:ext uri="{28A0092B-C50C-407E-A947-70E740481C1C}">
                <a14:useLocalDpi xmlns:a14="http://schemas.microsoft.com/office/drawing/2010/main" val="0"/>
              </a:ext>
            </a:extLst>
          </a:blip>
          <a:srcRect l="24947" t="21408" r="38287" b="48621"/>
          <a:stretch>
            <a:fillRect/>
          </a:stretch>
        </p:blipFill>
        <p:spPr bwMode="auto">
          <a:xfrm>
            <a:off x="4143375" y="5580064"/>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80" descr="http://upload.wikimedia.org/wikipedia/commons/f/f4/Ralph_Thoresby.jpg"/>
          <p:cNvPicPr>
            <a:picLocks noChangeAspect="1" noChangeArrowheads="1"/>
          </p:cNvPicPr>
          <p:nvPr/>
        </p:nvPicPr>
        <p:blipFill>
          <a:blip r:embed="rId38">
            <a:extLst>
              <a:ext uri="{28A0092B-C50C-407E-A947-70E740481C1C}">
                <a14:useLocalDpi xmlns:a14="http://schemas.microsoft.com/office/drawing/2010/main" val="0"/>
              </a:ext>
            </a:extLst>
          </a:blip>
          <a:srcRect l="15508" t="11801" r="25961" b="43658"/>
          <a:stretch>
            <a:fillRect/>
          </a:stretch>
        </p:blipFill>
        <p:spPr bwMode="auto">
          <a:xfrm>
            <a:off x="5151438" y="5580064"/>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82" descr="File:James Ussher by Sir Peter Lely.jpg"/>
          <p:cNvPicPr>
            <a:picLocks noChangeAspect="1" noChangeArrowheads="1"/>
          </p:cNvPicPr>
          <p:nvPr/>
        </p:nvPicPr>
        <p:blipFill>
          <a:blip r:embed="rId39">
            <a:extLst>
              <a:ext uri="{28A0092B-C50C-407E-A947-70E740481C1C}">
                <a14:useLocalDpi xmlns:a14="http://schemas.microsoft.com/office/drawing/2010/main" val="0"/>
              </a:ext>
            </a:extLst>
          </a:blip>
          <a:srcRect l="28670" t="20969" r="38133" b="51265"/>
          <a:stretch>
            <a:fillRect/>
          </a:stretch>
        </p:blipFill>
        <p:spPr bwMode="auto">
          <a:xfrm>
            <a:off x="6159500" y="5580064"/>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84" descr="File:Gerardus Johannes Vossius (1577-1649), by Anonymous.jpg"/>
          <p:cNvPicPr>
            <a:picLocks noChangeAspect="1" noChangeArrowheads="1"/>
          </p:cNvPicPr>
          <p:nvPr/>
        </p:nvPicPr>
        <p:blipFill>
          <a:blip r:embed="rId40">
            <a:extLst>
              <a:ext uri="{28A0092B-C50C-407E-A947-70E740481C1C}">
                <a14:useLocalDpi xmlns:a14="http://schemas.microsoft.com/office/drawing/2010/main" val="0"/>
              </a:ext>
            </a:extLst>
          </a:blip>
          <a:srcRect l="33064" t="11340" r="18840" b="48341"/>
          <a:stretch>
            <a:fillRect/>
          </a:stretch>
        </p:blipFill>
        <p:spPr bwMode="auto">
          <a:xfrm>
            <a:off x="7167563" y="5580064"/>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86" descr="File:Worm 1588-1654.png"/>
          <p:cNvPicPr>
            <a:picLocks noChangeAspect="1" noChangeArrowheads="1"/>
          </p:cNvPicPr>
          <p:nvPr/>
        </p:nvPicPr>
        <p:blipFill>
          <a:blip r:embed="rId41">
            <a:extLst>
              <a:ext uri="{28A0092B-C50C-407E-A947-70E740481C1C}">
                <a14:useLocalDpi xmlns:a14="http://schemas.microsoft.com/office/drawing/2010/main" val="0"/>
              </a:ext>
            </a:extLst>
          </a:blip>
          <a:srcRect l="32785" t="20969" r="26715" b="52527"/>
          <a:stretch>
            <a:fillRect/>
          </a:stretch>
        </p:blipFill>
        <p:spPr bwMode="auto">
          <a:xfrm>
            <a:off x="8175625" y="5580064"/>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88" descr="http://upload.wikimedia.org/wikipedia/commons/5/54/Vallisnieri_Antonio_1661-1730.png"/>
          <p:cNvPicPr>
            <a:picLocks noChangeAspect="1" noChangeArrowheads="1"/>
          </p:cNvPicPr>
          <p:nvPr/>
        </p:nvPicPr>
        <p:blipFill>
          <a:blip r:embed="rId42">
            <a:extLst>
              <a:ext uri="{28A0092B-C50C-407E-A947-70E740481C1C}">
                <a14:useLocalDpi xmlns:a14="http://schemas.microsoft.com/office/drawing/2010/main" val="0"/>
              </a:ext>
            </a:extLst>
          </a:blip>
          <a:srcRect l="22681" t="10686" r="11026" b="42464"/>
          <a:stretch>
            <a:fillRect/>
          </a:stretch>
        </p:blipFill>
        <p:spPr bwMode="auto">
          <a:xfrm>
            <a:off x="9183688" y="5580064"/>
            <a:ext cx="1016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4" name="Picture 4"/>
          <p:cNvPicPr>
            <a:picLocks noChangeAspect="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ectangle 53"/>
          <p:cNvSpPr/>
          <p:nvPr/>
        </p:nvSpPr>
        <p:spPr>
          <a:xfrm>
            <a:off x="4151314" y="201614"/>
            <a:ext cx="6192837" cy="923925"/>
          </a:xfrm>
          <a:prstGeom prst="rect">
            <a:avLst/>
          </a:prstGeom>
        </p:spPr>
        <p:txBody>
          <a:bodyPr>
            <a:spAutoFit/>
          </a:bodyPr>
          <a:lstStyle/>
          <a:p>
            <a:pPr>
              <a:spcAft>
                <a:spcPts val="800"/>
              </a:spcAft>
              <a:defRPr/>
            </a:pPr>
            <a:r>
              <a:rPr lang="en-GB" kern="50" dirty="0">
                <a:solidFill>
                  <a:schemeClr val="bg1"/>
                </a:solidFill>
                <a:latin typeface="Book Antiqua" panose="02040602050305030304" pitchFamily="18" charset="0"/>
                <a:ea typeface="SimSun" panose="02010600030101010101" pitchFamily="2" charset="-122"/>
                <a:cs typeface="Mangal" panose="02040503050203030202" pitchFamily="18" charset="0"/>
              </a:rPr>
              <a:t>To reassemble the pieces of this puzzle and to realize the full potential of this new technology, we now need </a:t>
            </a:r>
            <a:r>
              <a:rPr lang="en-GB" b="1" kern="50" dirty="0">
                <a:solidFill>
                  <a:srgbClr val="FFF5D1"/>
                </a:solidFill>
                <a:latin typeface="Book Antiqua" panose="02040602050305030304" pitchFamily="18" charset="0"/>
                <a:ea typeface="SimSun" panose="02010600030101010101" pitchFamily="2" charset="-122"/>
                <a:cs typeface="Mangal" panose="02040503050203030202" pitchFamily="18" charset="0"/>
              </a:rPr>
              <a:t>shared standards and infrastructure</a:t>
            </a:r>
            <a:r>
              <a:rPr lang="en-GB" kern="50" dirty="0">
                <a:solidFill>
                  <a:schemeClr val="bg1"/>
                </a:solidFill>
                <a:latin typeface="Book Antiqua" panose="02040602050305030304" pitchFamily="18" charset="0"/>
                <a:ea typeface="SimSun" panose="02010600030101010101" pitchFamily="2" charset="-122"/>
                <a:cs typeface="Mangal" panose="02040503050203030202" pitchFamily="18" charset="0"/>
              </a:rPr>
              <a:t>.</a:t>
            </a:r>
          </a:p>
        </p:txBody>
      </p:sp>
      <p:sp>
        <p:nvSpPr>
          <p:cNvPr id="56" name="Rectangle 55">
            <a:extLst>
              <a:ext uri="{FF2B5EF4-FFF2-40B4-BE49-F238E27FC236}">
                <a16:creationId xmlns:a16="http://schemas.microsoft.com/office/drawing/2014/main" id="{59F65058-A4A0-4198-9B55-32EB21E7D554}"/>
              </a:ext>
            </a:extLst>
          </p:cNvPr>
          <p:cNvSpPr/>
          <p:nvPr/>
        </p:nvSpPr>
        <p:spPr>
          <a:xfrm rot="16200000">
            <a:off x="-2016927" y="3683146"/>
            <a:ext cx="5108400" cy="1015663"/>
          </a:xfrm>
          <a:prstGeom prst="rect">
            <a:avLst/>
          </a:prstGeom>
        </p:spPr>
        <p:txBody>
          <a:bodyPr wrap="square">
            <a:spAutoFit/>
          </a:bodyPr>
          <a:lstStyle/>
          <a:p>
            <a:r>
              <a:rPr lang="en-GB" altLang="en-US" sz="6000" dirty="0">
                <a:solidFill>
                  <a:srgbClr val="736E80"/>
                </a:solidFill>
                <a:latin typeface="Book Antiqua" panose="02040602050305030304" pitchFamily="18" charset="0"/>
                <a:ea typeface="Calibri" panose="020F0502020204030204" pitchFamily="34" charset="0"/>
                <a:cs typeface="WorkSans-Regular"/>
              </a:rPr>
              <a:t>1. Objectives</a:t>
            </a:r>
            <a:endParaRPr lang="en-GB" sz="6000" dirty="0">
              <a:solidFill>
                <a:srgbClr val="736E80"/>
              </a:solidFill>
            </a:endParaRPr>
          </a:p>
        </p:txBody>
      </p:sp>
    </p:spTree>
    <p:extLst>
      <p:ext uri="{BB962C8B-B14F-4D97-AF65-F5344CB8AC3E}">
        <p14:creationId xmlns:p14="http://schemas.microsoft.com/office/powerpoint/2010/main" val="259474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6"/>
          <p:cNvSpPr>
            <a:spLocks noChangeArrowheads="1"/>
          </p:cNvSpPr>
          <p:nvPr/>
        </p:nvSpPr>
        <p:spPr bwMode="auto">
          <a:xfrm>
            <a:off x="4079875" y="234950"/>
            <a:ext cx="63373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defRPr/>
            </a:pPr>
            <a:r>
              <a:rPr lang="en-GB" altLang="en-US" sz="1800" dirty="0">
                <a:solidFill>
                  <a:schemeClr val="bg1"/>
                </a:solidFill>
                <a:latin typeface="Book Antiqua" panose="02040602050305030304" pitchFamily="18" charset="0"/>
              </a:rPr>
              <a:t>For envisaging such infrastructure, COST is ideally adapted.</a:t>
            </a:r>
          </a:p>
          <a:p>
            <a:pPr>
              <a:spcBef>
                <a:spcPct val="0"/>
              </a:spcBef>
              <a:buFontTx/>
              <a:buNone/>
              <a:defRPr/>
            </a:pPr>
            <a:endParaRPr lang="en-GB" altLang="en-US" sz="1800" b="1" dirty="0">
              <a:solidFill>
                <a:schemeClr val="bg1"/>
              </a:solidFill>
              <a:latin typeface="Book Antiqua" panose="02040602050305030304" pitchFamily="18" charset="0"/>
            </a:endParaRPr>
          </a:p>
          <a:p>
            <a:pPr>
              <a:spcBef>
                <a:spcPct val="0"/>
              </a:spcBef>
              <a:buFontTx/>
              <a:buNone/>
              <a:defRPr/>
            </a:pPr>
            <a:r>
              <a:rPr lang="en-GB" altLang="en-US" sz="1800" b="1" kern="50" dirty="0">
                <a:solidFill>
                  <a:srgbClr val="FFF5D1"/>
                </a:solidFill>
                <a:latin typeface="Book Antiqua" panose="02040602050305030304" pitchFamily="18" charset="0"/>
                <a:ea typeface="SimSun" panose="02010600030101010101" pitchFamily="2" charset="-122"/>
                <a:cs typeface="Mangal" panose="02040503050203030202" pitchFamily="18" charset="0"/>
              </a:rPr>
              <a:t>COST</a:t>
            </a:r>
            <a:r>
              <a:rPr lang="en-GB" altLang="en-US" sz="1800" b="1" dirty="0">
                <a:solidFill>
                  <a:schemeClr val="bg1"/>
                </a:solidFill>
                <a:latin typeface="Book Antiqua" panose="02040602050305030304" pitchFamily="18" charset="0"/>
              </a:rPr>
              <a:t> </a:t>
            </a:r>
            <a:r>
              <a:rPr lang="en-GB" altLang="en-US" sz="1800" dirty="0">
                <a:solidFill>
                  <a:schemeClr val="bg1"/>
                </a:solidFill>
                <a:latin typeface="Book Antiqua" panose="02040602050305030304" pitchFamily="18" charset="0"/>
              </a:rPr>
              <a:t>is an intergovernmental framework for European </a:t>
            </a:r>
            <a:r>
              <a:rPr lang="en-GB" altLang="en-US" sz="1800" b="1" kern="50" dirty="0" err="1">
                <a:solidFill>
                  <a:srgbClr val="FFF5D1"/>
                </a:solidFill>
                <a:latin typeface="Book Antiqua" panose="02040602050305030304" pitchFamily="18" charset="0"/>
                <a:ea typeface="SimSun" panose="02010600030101010101" pitchFamily="2" charset="-122"/>
                <a:cs typeface="Mangal" panose="02040503050203030202" pitchFamily="18" charset="0"/>
              </a:rPr>
              <a:t>CO</a:t>
            </a:r>
            <a:r>
              <a:rPr lang="en-GB" altLang="en-US" sz="1800" dirty="0" err="1">
                <a:solidFill>
                  <a:schemeClr val="bg1"/>
                </a:solidFill>
                <a:latin typeface="Book Antiqua" panose="02040602050305030304" pitchFamily="18" charset="0"/>
              </a:rPr>
              <a:t>operation</a:t>
            </a:r>
            <a:r>
              <a:rPr lang="en-GB" altLang="en-US" sz="1800" dirty="0">
                <a:solidFill>
                  <a:schemeClr val="bg1"/>
                </a:solidFill>
                <a:latin typeface="Book Antiqua" panose="02040602050305030304" pitchFamily="18" charset="0"/>
              </a:rPr>
              <a:t> in </a:t>
            </a:r>
            <a:r>
              <a:rPr lang="en-GB" altLang="en-US" sz="1800" b="1" kern="50" dirty="0">
                <a:solidFill>
                  <a:srgbClr val="FFF5D1"/>
                </a:solidFill>
                <a:latin typeface="Book Antiqua" panose="02040602050305030304" pitchFamily="18" charset="0"/>
                <a:ea typeface="SimSun" panose="02010600030101010101" pitchFamily="2" charset="-122"/>
                <a:cs typeface="Mangal" panose="02040503050203030202" pitchFamily="18" charset="0"/>
              </a:rPr>
              <a:t>S</a:t>
            </a:r>
            <a:r>
              <a:rPr lang="en-GB" altLang="en-US" sz="1800" dirty="0">
                <a:solidFill>
                  <a:schemeClr val="bg1"/>
                </a:solidFill>
                <a:latin typeface="Book Antiqua" panose="02040602050305030304" pitchFamily="18" charset="0"/>
              </a:rPr>
              <a:t>cience and </a:t>
            </a:r>
            <a:r>
              <a:rPr lang="en-GB" altLang="en-US" sz="1800" b="1" kern="50" dirty="0">
                <a:solidFill>
                  <a:srgbClr val="FFF5D1"/>
                </a:solidFill>
                <a:latin typeface="Book Antiqua" panose="02040602050305030304" pitchFamily="18" charset="0"/>
                <a:ea typeface="SimSun" panose="02010600030101010101" pitchFamily="2" charset="-122"/>
                <a:cs typeface="Mangal" panose="02040503050203030202" pitchFamily="18" charset="0"/>
              </a:rPr>
              <a:t>T</a:t>
            </a:r>
            <a:r>
              <a:rPr lang="en-GB" altLang="en-US" sz="1800" dirty="0">
                <a:solidFill>
                  <a:schemeClr val="bg1"/>
                </a:solidFill>
                <a:latin typeface="Book Antiqua" panose="02040602050305030304" pitchFamily="18" charset="0"/>
              </a:rPr>
              <a:t>echnology devoted to providing the </a:t>
            </a:r>
            <a:r>
              <a:rPr lang="en-GB" altLang="en-US" sz="1800" b="1" kern="50" dirty="0">
                <a:solidFill>
                  <a:srgbClr val="FFF5D1"/>
                </a:solidFill>
                <a:latin typeface="Book Antiqua" panose="02040602050305030304" pitchFamily="18" charset="0"/>
                <a:ea typeface="SimSun" panose="02010600030101010101" pitchFamily="2" charset="-122"/>
                <a:cs typeface="Mangal" panose="02040503050203030202" pitchFamily="18" charset="0"/>
              </a:rPr>
              <a:t>networking</a:t>
            </a:r>
            <a:r>
              <a:rPr lang="en-GB" altLang="en-US" sz="1800" dirty="0">
                <a:solidFill>
                  <a:schemeClr val="bg1"/>
                </a:solidFill>
                <a:latin typeface="Book Antiqua" panose="02040602050305030304" pitchFamily="18" charset="0"/>
              </a:rPr>
              <a:t> support needed to ensure that nationally funded initiatives add up to greater wholes.</a:t>
            </a:r>
          </a:p>
          <a:p>
            <a:pPr>
              <a:spcBef>
                <a:spcPct val="0"/>
              </a:spcBef>
              <a:buFontTx/>
              <a:buNone/>
              <a:defRPr/>
            </a:pPr>
            <a:endParaRPr lang="en-GB" altLang="en-US" sz="1800" dirty="0">
              <a:solidFill>
                <a:schemeClr val="bg1"/>
              </a:solidFill>
              <a:latin typeface="Book Antiqua" panose="02040602050305030304" pitchFamily="18" charset="0"/>
            </a:endParaRPr>
          </a:p>
          <a:p>
            <a:pPr>
              <a:spcBef>
                <a:spcPct val="0"/>
              </a:spcBef>
              <a:buFontTx/>
              <a:buNone/>
              <a:defRPr/>
            </a:pPr>
            <a:r>
              <a:rPr lang="en-GB" altLang="en-US" sz="1800" dirty="0">
                <a:solidFill>
                  <a:schemeClr val="bg1"/>
                </a:solidFill>
                <a:latin typeface="Book Antiqua" panose="02040602050305030304" pitchFamily="18" charset="0"/>
              </a:rPr>
              <a:t>COST does not fund research, systems development, or resource creation: instead it funds </a:t>
            </a:r>
            <a:r>
              <a:rPr lang="en-GB" altLang="en-US" sz="1800" b="1" kern="50" dirty="0">
                <a:solidFill>
                  <a:srgbClr val="FFF5D1"/>
                </a:solidFill>
                <a:latin typeface="Book Antiqua" panose="02040602050305030304" pitchFamily="18" charset="0"/>
                <a:ea typeface="SimSun" panose="02010600030101010101" pitchFamily="2" charset="-122"/>
                <a:cs typeface="Mangal" panose="02040503050203030202" pitchFamily="18" charset="0"/>
              </a:rPr>
              <a:t>networking activities </a:t>
            </a:r>
            <a:r>
              <a:rPr lang="en-GB" altLang="en-US" sz="1800" b="1" dirty="0">
                <a:solidFill>
                  <a:schemeClr val="bg1"/>
                </a:solidFill>
                <a:latin typeface="Book Antiqua" panose="02040602050305030304" pitchFamily="18" charset="0"/>
              </a:rPr>
              <a:t>including</a:t>
            </a:r>
          </a:p>
          <a:p>
            <a:pPr>
              <a:spcBef>
                <a:spcPct val="0"/>
              </a:spcBef>
              <a:buFontTx/>
              <a:buNone/>
              <a:defRPr/>
            </a:pPr>
            <a:endParaRPr lang="en-GB" altLang="en-US" sz="1800" dirty="0">
              <a:solidFill>
                <a:schemeClr val="bg1"/>
              </a:solidFill>
              <a:latin typeface="Book Antiqua" panose="02040602050305030304" pitchFamily="18" charset="0"/>
            </a:endParaRPr>
          </a:p>
          <a:p>
            <a:pPr marL="285750" indent="-285750">
              <a:spcBef>
                <a:spcPct val="0"/>
              </a:spcBef>
              <a:defRPr/>
            </a:pPr>
            <a:r>
              <a:rPr lang="en-GB" altLang="en-US" sz="1800" b="1" kern="50" dirty="0">
                <a:solidFill>
                  <a:srgbClr val="FFF5D1"/>
                </a:solidFill>
                <a:latin typeface="Book Antiqua" panose="02040602050305030304" pitchFamily="18" charset="0"/>
                <a:ea typeface="SimSun" panose="02010600030101010101" pitchFamily="2" charset="-122"/>
                <a:cs typeface="Mangal" panose="02040503050203030202" pitchFamily="18" charset="0"/>
              </a:rPr>
              <a:t>Conferences</a:t>
            </a:r>
          </a:p>
          <a:p>
            <a:pPr marL="285750" indent="-285750">
              <a:spcBef>
                <a:spcPct val="0"/>
              </a:spcBef>
              <a:defRPr/>
            </a:pPr>
            <a:r>
              <a:rPr lang="en-GB" altLang="en-US" sz="1800" b="1" kern="50" dirty="0">
                <a:solidFill>
                  <a:srgbClr val="FFF5D1"/>
                </a:solidFill>
                <a:latin typeface="Book Antiqua" panose="02040602050305030304" pitchFamily="18" charset="0"/>
                <a:ea typeface="SimSun" panose="02010600030101010101" pitchFamily="2" charset="-122"/>
                <a:cs typeface="Mangal" panose="02040503050203030202" pitchFamily="18" charset="0"/>
              </a:rPr>
              <a:t>Training Schools</a:t>
            </a:r>
          </a:p>
          <a:p>
            <a:pPr marL="285750" indent="-285750">
              <a:spcBef>
                <a:spcPct val="0"/>
              </a:spcBef>
              <a:defRPr/>
            </a:pPr>
            <a:r>
              <a:rPr lang="en-GB" altLang="en-US" sz="1800" b="1" kern="50" dirty="0">
                <a:solidFill>
                  <a:srgbClr val="FFF5D1"/>
                </a:solidFill>
                <a:latin typeface="Book Antiqua" panose="02040602050305030304" pitchFamily="18" charset="0"/>
                <a:ea typeface="SimSun" panose="02010600030101010101" pitchFamily="2" charset="-122"/>
                <a:cs typeface="Mangal" panose="02040503050203030202" pitchFamily="18" charset="0"/>
              </a:rPr>
              <a:t>Workshops</a:t>
            </a:r>
          </a:p>
          <a:p>
            <a:pPr marL="285750" indent="-285750">
              <a:spcBef>
                <a:spcPct val="0"/>
              </a:spcBef>
              <a:defRPr/>
            </a:pPr>
            <a:r>
              <a:rPr lang="en-GB" altLang="en-US" sz="1800" b="1" kern="50" dirty="0">
                <a:solidFill>
                  <a:srgbClr val="FFF5D1"/>
                </a:solidFill>
                <a:latin typeface="Book Antiqua" panose="02040602050305030304" pitchFamily="18" charset="0"/>
                <a:ea typeface="SimSun" panose="02010600030101010101" pitchFamily="2" charset="-122"/>
                <a:cs typeface="Mangal" panose="02040503050203030202" pitchFamily="18" charset="0"/>
              </a:rPr>
              <a:t>Short-Term Scientific Meeting</a:t>
            </a:r>
          </a:p>
          <a:p>
            <a:pPr marL="285750" indent="-285750">
              <a:spcBef>
                <a:spcPct val="0"/>
              </a:spcBef>
              <a:defRPr/>
            </a:pPr>
            <a:r>
              <a:rPr lang="en-GB" altLang="en-US" sz="1800" b="1" kern="50" dirty="0">
                <a:solidFill>
                  <a:srgbClr val="FFF5D1"/>
                </a:solidFill>
                <a:latin typeface="Book Antiqua" panose="02040602050305030304" pitchFamily="18" charset="0"/>
                <a:ea typeface="SimSun" panose="02010600030101010101" pitchFamily="2" charset="-122"/>
                <a:cs typeface="Mangal" panose="02040503050203030202" pitchFamily="18" charset="0"/>
              </a:rPr>
              <a:t>Dissemination Activities</a:t>
            </a:r>
          </a:p>
        </p:txBody>
      </p:sp>
      <p:pic>
        <p:nvPicPr>
          <p:cNvPr id="1741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8000" y="5589588"/>
            <a:ext cx="475615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92313" y="5554664"/>
            <a:ext cx="3598862"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C83FABC7-2F77-4C86-8BE0-B81FB0738132}"/>
              </a:ext>
            </a:extLst>
          </p:cNvPr>
          <p:cNvSpPr/>
          <p:nvPr/>
        </p:nvSpPr>
        <p:spPr>
          <a:xfrm rot="16200000">
            <a:off x="-2016927" y="3683146"/>
            <a:ext cx="5108400" cy="1015663"/>
          </a:xfrm>
          <a:prstGeom prst="rect">
            <a:avLst/>
          </a:prstGeom>
        </p:spPr>
        <p:txBody>
          <a:bodyPr wrap="square">
            <a:spAutoFit/>
          </a:bodyPr>
          <a:lstStyle/>
          <a:p>
            <a:r>
              <a:rPr lang="en-GB" altLang="en-US" sz="6000" dirty="0">
                <a:solidFill>
                  <a:srgbClr val="736E80"/>
                </a:solidFill>
                <a:latin typeface="Book Antiqua" panose="02040602050305030304" pitchFamily="18" charset="0"/>
                <a:ea typeface="Calibri" panose="020F0502020204030204" pitchFamily="34" charset="0"/>
                <a:cs typeface="WorkSans-Regular"/>
              </a:rPr>
              <a:t>1. Objectives</a:t>
            </a:r>
            <a:endParaRPr lang="en-GB" sz="6000" dirty="0">
              <a:solidFill>
                <a:srgbClr val="736E80"/>
              </a:solidFill>
            </a:endParaRPr>
          </a:p>
        </p:txBody>
      </p:sp>
    </p:spTree>
    <p:extLst>
      <p:ext uri="{BB962C8B-B14F-4D97-AF65-F5344CB8AC3E}">
        <p14:creationId xmlns:p14="http://schemas.microsoft.com/office/powerpoint/2010/main" val="3035064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2314" y="5900738"/>
            <a:ext cx="82073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0350" y="1414521"/>
            <a:ext cx="9124413" cy="5108930"/>
          </a:xfrm>
          <a:prstGeom prst="rect">
            <a:avLst/>
          </a:prstGeom>
        </p:spPr>
      </p:pic>
      <p:sp>
        <p:nvSpPr>
          <p:cNvPr id="18" name="Rectangle 17">
            <a:extLst>
              <a:ext uri="{FF2B5EF4-FFF2-40B4-BE49-F238E27FC236}">
                <a16:creationId xmlns:a16="http://schemas.microsoft.com/office/drawing/2014/main" id="{DEEEA6F7-91F9-40BC-BE9F-1B31B3DE36D9}"/>
              </a:ext>
            </a:extLst>
          </p:cNvPr>
          <p:cNvSpPr/>
          <p:nvPr/>
        </p:nvSpPr>
        <p:spPr>
          <a:xfrm rot="16200000">
            <a:off x="-2016927" y="3683146"/>
            <a:ext cx="5108400" cy="1015663"/>
          </a:xfrm>
          <a:prstGeom prst="rect">
            <a:avLst/>
          </a:prstGeom>
        </p:spPr>
        <p:txBody>
          <a:bodyPr wrap="square">
            <a:spAutoFit/>
          </a:bodyPr>
          <a:lstStyle/>
          <a:p>
            <a:r>
              <a:rPr lang="en-GB" altLang="en-US" sz="6000" dirty="0">
                <a:solidFill>
                  <a:srgbClr val="736E80"/>
                </a:solidFill>
                <a:latin typeface="Book Antiqua" panose="02040602050305030304" pitchFamily="18" charset="0"/>
                <a:ea typeface="Calibri" panose="020F0502020204030204" pitchFamily="34" charset="0"/>
                <a:cs typeface="WorkSans-Regular"/>
              </a:rPr>
              <a:t>1. Objectives</a:t>
            </a:r>
            <a:endParaRPr lang="en-GB" sz="6000" dirty="0">
              <a:solidFill>
                <a:srgbClr val="736E80"/>
              </a:solidFill>
            </a:endParaRPr>
          </a:p>
        </p:txBody>
      </p:sp>
      <p:grpSp>
        <p:nvGrpSpPr>
          <p:cNvPr id="6" name="Group 5"/>
          <p:cNvGrpSpPr/>
          <p:nvPr/>
        </p:nvGrpSpPr>
        <p:grpSpPr>
          <a:xfrm>
            <a:off x="345588" y="1414521"/>
            <a:ext cx="11493936" cy="5445783"/>
            <a:chOff x="401054" y="1500448"/>
            <a:chExt cx="11493936" cy="5445783"/>
          </a:xfrm>
        </p:grpSpPr>
        <p:pic>
          <p:nvPicPr>
            <p:cNvPr id="8" name="Picture 7"/>
            <p:cNvPicPr>
              <a:picLocks noChangeAspect="1"/>
            </p:cNvPicPr>
            <p:nvPr/>
          </p:nvPicPr>
          <p:blipFill rotWithShape="1">
            <a:blip r:embed="rId6"/>
            <a:srcRect l="277" t="19476" r="1725" b="66927"/>
            <a:stretch/>
          </p:blipFill>
          <p:spPr>
            <a:xfrm>
              <a:off x="401054" y="1500448"/>
              <a:ext cx="11493936" cy="887947"/>
            </a:xfrm>
            <a:prstGeom prst="rect">
              <a:avLst/>
            </a:prstGeom>
          </p:spPr>
        </p:pic>
        <p:grpSp>
          <p:nvGrpSpPr>
            <p:cNvPr id="9" name="Group 8"/>
            <p:cNvGrpSpPr/>
            <p:nvPr/>
          </p:nvGrpSpPr>
          <p:grpSpPr>
            <a:xfrm>
              <a:off x="423931" y="1978836"/>
              <a:ext cx="11471058" cy="4967395"/>
              <a:chOff x="423931" y="1978836"/>
              <a:chExt cx="11471058" cy="4967395"/>
            </a:xfrm>
          </p:grpSpPr>
          <p:pic>
            <p:nvPicPr>
              <p:cNvPr id="10" name="Picture 9"/>
              <p:cNvPicPr>
                <a:picLocks noChangeAspect="1"/>
              </p:cNvPicPr>
              <p:nvPr/>
            </p:nvPicPr>
            <p:blipFill rotWithShape="1">
              <a:blip r:embed="rId7"/>
              <a:srcRect l="39114" t="18015" r="40319" b="4779"/>
              <a:stretch/>
            </p:blipFill>
            <p:spPr>
              <a:xfrm flipH="1">
                <a:off x="423931" y="1978839"/>
                <a:ext cx="2282937" cy="4967392"/>
              </a:xfrm>
              <a:prstGeom prst="rect">
                <a:avLst/>
              </a:prstGeom>
            </p:spPr>
          </p:pic>
          <p:pic>
            <p:nvPicPr>
              <p:cNvPr id="11" name="Picture 10"/>
              <p:cNvPicPr>
                <a:picLocks noChangeAspect="1"/>
              </p:cNvPicPr>
              <p:nvPr/>
            </p:nvPicPr>
            <p:blipFill rotWithShape="1">
              <a:blip r:embed="rId8"/>
              <a:srcRect l="39010" t="16544" r="40320" b="5147"/>
              <a:stretch/>
            </p:blipFill>
            <p:spPr>
              <a:xfrm flipH="1">
                <a:off x="2703410" y="1978839"/>
                <a:ext cx="2294408" cy="4955922"/>
              </a:xfrm>
              <a:prstGeom prst="rect">
                <a:avLst/>
              </a:prstGeom>
            </p:spPr>
          </p:pic>
          <p:pic>
            <p:nvPicPr>
              <p:cNvPr id="12" name="Picture 11"/>
              <p:cNvPicPr>
                <a:picLocks noChangeAspect="1"/>
              </p:cNvPicPr>
              <p:nvPr/>
            </p:nvPicPr>
            <p:blipFill rotWithShape="1">
              <a:blip r:embed="rId9"/>
              <a:srcRect l="39217" t="16544" r="40320" b="4963"/>
              <a:stretch/>
            </p:blipFill>
            <p:spPr>
              <a:xfrm flipH="1">
                <a:off x="5012122" y="1978838"/>
                <a:ext cx="2271464" cy="4898562"/>
              </a:xfrm>
              <a:prstGeom prst="rect">
                <a:avLst/>
              </a:prstGeom>
            </p:spPr>
          </p:pic>
          <p:pic>
            <p:nvPicPr>
              <p:cNvPr id="13" name="Picture 12"/>
              <p:cNvPicPr>
                <a:picLocks noChangeAspect="1"/>
              </p:cNvPicPr>
              <p:nvPr/>
            </p:nvPicPr>
            <p:blipFill rotWithShape="1">
              <a:blip r:embed="rId10"/>
              <a:srcRect l="39010" t="16544" r="40216" b="4963"/>
              <a:stretch/>
            </p:blipFill>
            <p:spPr>
              <a:xfrm flipH="1">
                <a:off x="7287301" y="1978838"/>
                <a:ext cx="2305880" cy="4864146"/>
              </a:xfrm>
              <a:prstGeom prst="rect">
                <a:avLst/>
              </a:prstGeom>
            </p:spPr>
          </p:pic>
          <p:pic>
            <p:nvPicPr>
              <p:cNvPr id="14" name="Picture 13"/>
              <p:cNvPicPr>
                <a:picLocks noChangeAspect="1"/>
              </p:cNvPicPr>
              <p:nvPr/>
            </p:nvPicPr>
            <p:blipFill rotWithShape="1">
              <a:blip r:embed="rId11"/>
              <a:srcRect l="39067" t="16544" r="40263" b="4779"/>
              <a:stretch/>
            </p:blipFill>
            <p:spPr>
              <a:xfrm flipH="1">
                <a:off x="9600581" y="1978836"/>
                <a:ext cx="2294408" cy="4967394"/>
              </a:xfrm>
              <a:prstGeom prst="rect">
                <a:avLst/>
              </a:prstGeom>
            </p:spPr>
          </p:pic>
        </p:grpSp>
      </p:grpSp>
      <p:pic>
        <p:nvPicPr>
          <p:cNvPr id="5" name="Picture 4"/>
          <p:cNvPicPr>
            <a:picLocks noChangeAspect="1"/>
          </p:cNvPicPr>
          <p:nvPr/>
        </p:nvPicPr>
        <p:blipFill rotWithShape="1">
          <a:blip r:embed="rId12">
            <a:extLst>
              <a:ext uri="{28A0092B-C50C-407E-A947-70E740481C1C}">
                <a14:useLocalDpi xmlns:a14="http://schemas.microsoft.com/office/drawing/2010/main" val="0"/>
              </a:ext>
            </a:extLst>
          </a:blip>
          <a:srcRect l="9335"/>
          <a:stretch/>
        </p:blipFill>
        <p:spPr>
          <a:xfrm>
            <a:off x="4336181" y="1407122"/>
            <a:ext cx="7855818" cy="4852205"/>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10" y="1414521"/>
            <a:ext cx="4500381" cy="4844806"/>
          </a:xfrm>
          <a:prstGeom prst="rect">
            <a:avLst/>
          </a:prstGeom>
        </p:spPr>
      </p:pic>
      <p:sp>
        <p:nvSpPr>
          <p:cNvPr id="16" name="Rectangle 15">
            <a:extLst>
              <a:ext uri="{FF2B5EF4-FFF2-40B4-BE49-F238E27FC236}">
                <a16:creationId xmlns:a16="http://schemas.microsoft.com/office/drawing/2014/main" id="{C9E0C963-7FD4-4566-A887-BDC9404B356B}"/>
              </a:ext>
            </a:extLst>
          </p:cNvPr>
          <p:cNvSpPr/>
          <p:nvPr/>
        </p:nvSpPr>
        <p:spPr>
          <a:xfrm>
            <a:off x="4151314" y="234950"/>
            <a:ext cx="6192837" cy="923330"/>
          </a:xfrm>
          <a:prstGeom prst="rect">
            <a:avLst/>
          </a:prstGeom>
        </p:spPr>
        <p:txBody>
          <a:bodyPr>
            <a:spAutoFit/>
          </a:bodyPr>
          <a:lstStyle/>
          <a:p>
            <a:pPr>
              <a:defRPr/>
            </a:pPr>
            <a:r>
              <a:rPr lang="en-GB" kern="50" dirty="0">
                <a:solidFill>
                  <a:schemeClr val="bg1"/>
                </a:solidFill>
                <a:latin typeface="Book Antiqua" panose="02040602050305030304" pitchFamily="18" charset="0"/>
                <a:ea typeface="SimSun" panose="02010600030101010101" pitchFamily="2" charset="-122"/>
                <a:cs typeface="Mangal" panose="02040503050203030202" pitchFamily="18" charset="0"/>
              </a:rPr>
              <a:t>This Action was therefore continental in scope: it involved </a:t>
            </a:r>
            <a:r>
              <a:rPr lang="en-GB" b="1" kern="50" dirty="0">
                <a:solidFill>
                  <a:srgbClr val="FFF5D1"/>
                </a:solidFill>
                <a:latin typeface="Book Antiqua" panose="02040602050305030304" pitchFamily="18" charset="0"/>
                <a:ea typeface="SimSun" panose="02010600030101010101" pitchFamily="2" charset="-122"/>
                <a:cs typeface="Mangal" panose="02040503050203030202" pitchFamily="18" charset="0"/>
              </a:rPr>
              <a:t>33 countries</a:t>
            </a:r>
            <a:r>
              <a:rPr lang="en-GB" kern="50" dirty="0">
                <a:solidFill>
                  <a:schemeClr val="bg1"/>
                </a:solidFill>
                <a:latin typeface="Book Antiqua" panose="02040602050305030304" pitchFamily="18" charset="0"/>
                <a:ea typeface="SimSun" panose="02010600030101010101" pitchFamily="2" charset="-122"/>
                <a:cs typeface="Mangal" panose="02040503050203030202" pitchFamily="18" charset="0"/>
              </a:rPr>
              <a:t>, expanded to include nearly </a:t>
            </a:r>
            <a:r>
              <a:rPr lang="en-GB" b="1" kern="50" dirty="0">
                <a:solidFill>
                  <a:srgbClr val="FFCE43"/>
                </a:solidFill>
                <a:latin typeface="Book Antiqua" panose="02040602050305030304" pitchFamily="18" charset="0"/>
                <a:ea typeface="SimSun" panose="02010600030101010101" pitchFamily="2" charset="-122"/>
                <a:cs typeface="Mangal" panose="02040503050203030202" pitchFamily="18" charset="0"/>
              </a:rPr>
              <a:t>200 people</a:t>
            </a:r>
            <a:r>
              <a:rPr lang="en-GB" kern="50" dirty="0">
                <a:solidFill>
                  <a:schemeClr val="bg1"/>
                </a:solidFill>
                <a:latin typeface="Book Antiqua" panose="02040602050305030304" pitchFamily="18" charset="0"/>
                <a:ea typeface="SimSun" panose="02010600030101010101" pitchFamily="2" charset="-122"/>
                <a:cs typeface="Mangal" panose="02040503050203030202" pitchFamily="18" charset="0"/>
              </a:rPr>
              <a:t>, who networked in </a:t>
            </a:r>
            <a:r>
              <a:rPr lang="en-GB" b="1" kern="50" dirty="0">
                <a:solidFill>
                  <a:srgbClr val="FFF5D1"/>
                </a:solidFill>
                <a:latin typeface="Book Antiqua" panose="02040602050305030304" pitchFamily="18" charset="0"/>
                <a:ea typeface="SimSun" panose="02010600030101010101" pitchFamily="2" charset="-122"/>
                <a:cs typeface="Mangal" panose="02040503050203030202" pitchFamily="18" charset="0"/>
              </a:rPr>
              <a:t>22 events </a:t>
            </a:r>
            <a:r>
              <a:rPr lang="en-GB" kern="50" dirty="0">
                <a:solidFill>
                  <a:schemeClr val="bg1"/>
                </a:solidFill>
                <a:latin typeface="Book Antiqua" panose="02040602050305030304" pitchFamily="18" charset="0"/>
                <a:ea typeface="SimSun" panose="02010600030101010101" pitchFamily="2" charset="-122"/>
                <a:cs typeface="Mangal" panose="02040503050203030202" pitchFamily="18" charset="0"/>
              </a:rPr>
              <a:t>and c. </a:t>
            </a:r>
            <a:r>
              <a:rPr lang="en-GB" b="1" kern="50" dirty="0">
                <a:solidFill>
                  <a:srgbClr val="FFF5D1"/>
                </a:solidFill>
                <a:latin typeface="Book Antiqua" panose="02040602050305030304" pitchFamily="18" charset="0"/>
                <a:ea typeface="SimSun" panose="02010600030101010101" pitchFamily="2" charset="-122"/>
                <a:cs typeface="Mangal" panose="02040503050203030202" pitchFamily="18" charset="0"/>
              </a:rPr>
              <a:t>50 short-term exchanges.</a:t>
            </a:r>
            <a:endParaRPr lang="en-GB" b="1"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418014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ppt_x"/>
                                          </p:val>
                                        </p:tav>
                                        <p:tav tm="100000">
                                          <p:val>
                                            <p:strVal val="#ppt_x"/>
                                          </p:val>
                                        </p:tav>
                                      </p:tavLst>
                                    </p:anim>
                                    <p:anim calcmode="lin" valueType="num">
                                      <p:cBhvr additive="base">
                                        <p:cTn id="8" dur="12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1000" fill="hold"/>
                                        <p:tgtEl>
                                          <p:spTgt spid="15"/>
                                        </p:tgtEl>
                                        <p:attrNameLst>
                                          <p:attrName>ppt_x</p:attrName>
                                        </p:attrNameLst>
                                      </p:cBhvr>
                                      <p:tavLst>
                                        <p:tav tm="0">
                                          <p:val>
                                            <p:strVal val="0-#ppt_w/2"/>
                                          </p:val>
                                        </p:tav>
                                        <p:tav tm="100000">
                                          <p:val>
                                            <p:strVal val="#ppt_x"/>
                                          </p:val>
                                        </p:tav>
                                      </p:tavLst>
                                    </p:anim>
                                    <p:anim calcmode="lin" valueType="num">
                                      <p:cBhvr additive="base">
                                        <p:cTn id="14" dur="1000" fill="hold"/>
                                        <p:tgtEl>
                                          <p:spTgt spid="15"/>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1+#ppt_w/2"/>
                                          </p:val>
                                        </p:tav>
                                        <p:tav tm="100000">
                                          <p:val>
                                            <p:strVal val="#ppt_x"/>
                                          </p:val>
                                        </p:tav>
                                      </p:tavLst>
                                    </p:anim>
                                    <p:anim calcmode="lin" valueType="num">
                                      <p:cBhvr additive="base">
                                        <p:cTn id="1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6"/>
          <p:cNvSpPr>
            <a:spLocks noChangeArrowheads="1"/>
          </p:cNvSpPr>
          <p:nvPr/>
        </p:nvSpPr>
        <p:spPr bwMode="auto">
          <a:xfrm>
            <a:off x="6240463" y="550864"/>
            <a:ext cx="41767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Arial" panose="020B0604020202020204" pitchFamily="34" charset="0"/>
              <a:buNone/>
            </a:pPr>
            <a:r>
              <a:rPr lang="en-GB" altLang="en-US" sz="2400">
                <a:solidFill>
                  <a:srgbClr val="FFCD45"/>
                </a:solidFill>
                <a:latin typeface="WorkSans-Regular"/>
                <a:ea typeface="Calibri" panose="020F0502020204030204" pitchFamily="34" charset="0"/>
                <a:cs typeface="WorkSans-Regular"/>
              </a:rPr>
              <a:t>Collaborative systems design</a:t>
            </a:r>
            <a:endParaRPr lang="en-GB" altLang="en-US">
              <a:ea typeface="Calibri" panose="020F0502020204030204" pitchFamily="34" charset="0"/>
              <a:cs typeface="Times New Roman" panose="02020603050405020304" pitchFamily="18" charset="0"/>
            </a:endParaRPr>
          </a:p>
          <a:p>
            <a:pPr>
              <a:spcBef>
                <a:spcPct val="0"/>
              </a:spcBef>
              <a:buFontTx/>
              <a:buNone/>
            </a:pPr>
            <a:endParaRPr lang="en-GB" altLang="en-US" sz="1800">
              <a:solidFill>
                <a:schemeClr val="bg1"/>
              </a:solidFill>
              <a:latin typeface="Book Antiqua" panose="02040602050305030304" pitchFamily="18" charset="0"/>
            </a:endParaRPr>
          </a:p>
        </p:txBody>
      </p:sp>
      <p:pic>
        <p:nvPicPr>
          <p:cNvPr id="50180" name="Picture 4"/>
          <p:cNvPicPr>
            <a:picLocks noChangeAspect="1"/>
          </p:cNvPicPr>
          <p:nvPr/>
        </p:nvPicPr>
        <p:blipFill>
          <a:blip r:embed="rId4">
            <a:extLst>
              <a:ext uri="{28A0092B-C50C-407E-A947-70E740481C1C}">
                <a14:useLocalDpi xmlns:a14="http://schemas.microsoft.com/office/drawing/2010/main" val="0"/>
              </a:ext>
            </a:extLst>
          </a:blip>
          <a:srcRect l="5534" t="10828" r="5916" b="11407"/>
          <a:stretch>
            <a:fillRect/>
          </a:stretch>
        </p:blipFill>
        <p:spPr bwMode="auto">
          <a:xfrm>
            <a:off x="-27101" y="0"/>
            <a:ext cx="12219101" cy="603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65999389-3583-41EF-899B-FEF923143796}"/>
              </a:ext>
            </a:extLst>
          </p:cNvPr>
          <p:cNvPicPr>
            <a:picLocks noChangeAspect="1"/>
          </p:cNvPicPr>
          <p:nvPr/>
        </p:nvPicPr>
        <p:blipFill rotWithShape="1">
          <a:blip r:embed="rId4">
            <a:extLst>
              <a:ext uri="{28A0092B-C50C-407E-A947-70E740481C1C}">
                <a14:useLocalDpi xmlns:a14="http://schemas.microsoft.com/office/drawing/2010/main" val="0"/>
              </a:ext>
            </a:extLst>
          </a:blip>
          <a:srcRect l="5534" t="23740" r="5916" b="11407"/>
          <a:stretch/>
        </p:blipFill>
        <p:spPr bwMode="auto">
          <a:xfrm>
            <a:off x="-1982867" y="1001713"/>
            <a:ext cx="14147800" cy="503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9AED2015-8C4B-4E1B-8B90-7D0172E69137}"/>
              </a:ext>
            </a:extLst>
          </p:cNvPr>
          <p:cNvPicPr>
            <a:picLocks noChangeAspect="1"/>
          </p:cNvPicPr>
          <p:nvPr/>
        </p:nvPicPr>
        <p:blipFill rotWithShape="1">
          <a:blip r:embed="rId5"/>
          <a:srcRect l="937" t="4966"/>
          <a:stretch/>
        </p:blipFill>
        <p:spPr>
          <a:xfrm>
            <a:off x="13146" y="1031647"/>
            <a:ext cx="8057745" cy="4242480"/>
          </a:xfrm>
          <a:prstGeom prst="rect">
            <a:avLst/>
          </a:prstGeom>
        </p:spPr>
      </p:pic>
      <p:sp>
        <p:nvSpPr>
          <p:cNvPr id="10" name="Rectangle 9">
            <a:extLst>
              <a:ext uri="{FF2B5EF4-FFF2-40B4-BE49-F238E27FC236}">
                <a16:creationId xmlns:a16="http://schemas.microsoft.com/office/drawing/2014/main" id="{9A453063-6011-4C02-BEDE-8FFEEEE2BA43}"/>
              </a:ext>
            </a:extLst>
          </p:cNvPr>
          <p:cNvSpPr/>
          <p:nvPr/>
        </p:nvSpPr>
        <p:spPr>
          <a:xfrm>
            <a:off x="8685894" y="1499686"/>
            <a:ext cx="3448811" cy="3616375"/>
          </a:xfrm>
          <a:prstGeom prst="rect">
            <a:avLst/>
          </a:prstGeom>
        </p:spPr>
        <p:txBody>
          <a:bodyPr wrap="square">
            <a:spAutoFit/>
          </a:bodyPr>
          <a:lstStyle/>
          <a:p>
            <a:pPr marL="457200" indent="-457200">
              <a:spcAft>
                <a:spcPts val="600"/>
              </a:spcAft>
              <a:buAutoNum type="arabicPeriod"/>
            </a:pPr>
            <a:r>
              <a:rPr lang="en-GB" altLang="en-US" sz="3600" b="1" dirty="0">
                <a:latin typeface="Book Antiqua" panose="02040602050305030304" pitchFamily="18" charset="0"/>
                <a:ea typeface="Calibri" panose="020F0502020204030204" pitchFamily="34" charset="0"/>
                <a:cs typeface="WorkSans-Regular"/>
              </a:rPr>
              <a:t>Objectives</a:t>
            </a:r>
          </a:p>
          <a:p>
            <a:pPr marL="457200" indent="-457200">
              <a:spcAft>
                <a:spcPts val="600"/>
              </a:spcAft>
              <a:buAutoNum type="arabicPeriod"/>
            </a:pPr>
            <a:r>
              <a:rPr lang="en-GB" sz="3600" dirty="0">
                <a:solidFill>
                  <a:srgbClr val="736E80"/>
                </a:solidFill>
                <a:latin typeface="Book Antiqua" panose="02040602050305030304" pitchFamily="18" charset="0"/>
              </a:rPr>
              <a:t>Structure</a:t>
            </a:r>
          </a:p>
          <a:p>
            <a:pPr marL="457200" indent="-457200">
              <a:spcAft>
                <a:spcPts val="600"/>
              </a:spcAft>
              <a:buAutoNum type="arabicPeriod"/>
            </a:pPr>
            <a:r>
              <a:rPr lang="en-GB" sz="3600" dirty="0">
                <a:solidFill>
                  <a:srgbClr val="736E80"/>
                </a:solidFill>
                <a:latin typeface="Book Antiqua" panose="02040602050305030304" pitchFamily="18" charset="0"/>
              </a:rPr>
              <a:t>Tools</a:t>
            </a:r>
          </a:p>
          <a:p>
            <a:pPr marL="457200" indent="-457200">
              <a:spcAft>
                <a:spcPts val="600"/>
              </a:spcAft>
              <a:buAutoNum type="arabicPeriod"/>
            </a:pPr>
            <a:r>
              <a:rPr lang="en-GB" sz="3600" dirty="0">
                <a:solidFill>
                  <a:srgbClr val="736E80"/>
                </a:solidFill>
                <a:latin typeface="Book Antiqua" panose="02040602050305030304" pitchFamily="18" charset="0"/>
              </a:rPr>
              <a:t>Systems</a:t>
            </a:r>
          </a:p>
          <a:p>
            <a:pPr marL="457200" indent="-457200">
              <a:spcAft>
                <a:spcPts val="600"/>
              </a:spcAft>
              <a:buAutoNum type="arabicPeriod"/>
            </a:pPr>
            <a:r>
              <a:rPr lang="en-GB" sz="3600" dirty="0">
                <a:solidFill>
                  <a:srgbClr val="736E80"/>
                </a:solidFill>
                <a:latin typeface="Book Antiqua" panose="02040602050305030304" pitchFamily="18" charset="0"/>
              </a:rPr>
              <a:t>Prospects</a:t>
            </a:r>
          </a:p>
          <a:p>
            <a:pPr marL="457200" indent="-457200">
              <a:buAutoNum type="arabicPeriod"/>
            </a:pPr>
            <a:endParaRPr lang="en-GB" sz="2400" dirty="0">
              <a:solidFill>
                <a:srgbClr val="3B4547"/>
              </a:solidFill>
            </a:endParaRPr>
          </a:p>
        </p:txBody>
      </p:sp>
    </p:spTree>
    <p:extLst>
      <p:ext uri="{BB962C8B-B14F-4D97-AF65-F5344CB8AC3E}">
        <p14:creationId xmlns:p14="http://schemas.microsoft.com/office/powerpoint/2010/main" val="29391925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6"/>
          <p:cNvSpPr>
            <a:spLocks noChangeArrowheads="1"/>
          </p:cNvSpPr>
          <p:nvPr/>
        </p:nvSpPr>
        <p:spPr bwMode="auto">
          <a:xfrm>
            <a:off x="6240463" y="550864"/>
            <a:ext cx="41767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Arial" panose="020B0604020202020204" pitchFamily="34" charset="0"/>
              <a:buNone/>
            </a:pPr>
            <a:r>
              <a:rPr lang="en-GB" altLang="en-US" sz="2400">
                <a:solidFill>
                  <a:srgbClr val="FFCD45"/>
                </a:solidFill>
                <a:latin typeface="WorkSans-Regular"/>
                <a:ea typeface="Calibri" panose="020F0502020204030204" pitchFamily="34" charset="0"/>
                <a:cs typeface="WorkSans-Regular"/>
              </a:rPr>
              <a:t>Collaborative systems design</a:t>
            </a:r>
            <a:endParaRPr lang="en-GB" altLang="en-US">
              <a:ea typeface="Calibri" panose="020F0502020204030204" pitchFamily="34" charset="0"/>
              <a:cs typeface="Times New Roman" panose="02020603050405020304" pitchFamily="18" charset="0"/>
            </a:endParaRPr>
          </a:p>
          <a:p>
            <a:pPr>
              <a:spcBef>
                <a:spcPct val="0"/>
              </a:spcBef>
              <a:buFontTx/>
              <a:buNone/>
            </a:pPr>
            <a:endParaRPr lang="en-GB" altLang="en-US" sz="1800">
              <a:solidFill>
                <a:schemeClr val="bg1"/>
              </a:solidFill>
              <a:latin typeface="Book Antiqua" panose="02040602050305030304" pitchFamily="18" charset="0"/>
            </a:endParaRPr>
          </a:p>
        </p:txBody>
      </p:sp>
      <p:pic>
        <p:nvPicPr>
          <p:cNvPr id="50180" name="Picture 4"/>
          <p:cNvPicPr>
            <a:picLocks noChangeAspect="1"/>
          </p:cNvPicPr>
          <p:nvPr/>
        </p:nvPicPr>
        <p:blipFill>
          <a:blip r:embed="rId4">
            <a:extLst>
              <a:ext uri="{28A0092B-C50C-407E-A947-70E740481C1C}">
                <a14:useLocalDpi xmlns:a14="http://schemas.microsoft.com/office/drawing/2010/main" val="0"/>
              </a:ext>
            </a:extLst>
          </a:blip>
          <a:srcRect l="5534" t="10828" r="5916" b="11407"/>
          <a:stretch>
            <a:fillRect/>
          </a:stretch>
        </p:blipFill>
        <p:spPr bwMode="auto">
          <a:xfrm>
            <a:off x="-27101" y="9144"/>
            <a:ext cx="12219101" cy="603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65999389-3583-41EF-899B-FEF923143796}"/>
              </a:ext>
            </a:extLst>
          </p:cNvPr>
          <p:cNvPicPr>
            <a:picLocks noChangeAspect="1"/>
          </p:cNvPicPr>
          <p:nvPr/>
        </p:nvPicPr>
        <p:blipFill rotWithShape="1">
          <a:blip r:embed="rId4">
            <a:extLst>
              <a:ext uri="{28A0092B-C50C-407E-A947-70E740481C1C}">
                <a14:useLocalDpi xmlns:a14="http://schemas.microsoft.com/office/drawing/2010/main" val="0"/>
              </a:ext>
            </a:extLst>
          </a:blip>
          <a:srcRect l="5534" t="23740" r="5916" b="11407"/>
          <a:stretch/>
        </p:blipFill>
        <p:spPr bwMode="auto">
          <a:xfrm>
            <a:off x="-1982867" y="1001713"/>
            <a:ext cx="14147800" cy="503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9AED2015-8C4B-4E1B-8B90-7D0172E69137}"/>
              </a:ext>
            </a:extLst>
          </p:cNvPr>
          <p:cNvPicPr>
            <a:picLocks noChangeAspect="1"/>
          </p:cNvPicPr>
          <p:nvPr/>
        </p:nvPicPr>
        <p:blipFill rotWithShape="1">
          <a:blip r:embed="rId5"/>
          <a:srcRect l="937" t="4966"/>
          <a:stretch/>
        </p:blipFill>
        <p:spPr>
          <a:xfrm>
            <a:off x="13146" y="1031647"/>
            <a:ext cx="8057745" cy="4242480"/>
          </a:xfrm>
          <a:prstGeom prst="rect">
            <a:avLst/>
          </a:prstGeom>
        </p:spPr>
      </p:pic>
      <p:sp>
        <p:nvSpPr>
          <p:cNvPr id="10" name="Rectangle 9">
            <a:extLst>
              <a:ext uri="{FF2B5EF4-FFF2-40B4-BE49-F238E27FC236}">
                <a16:creationId xmlns:a16="http://schemas.microsoft.com/office/drawing/2014/main" id="{9A453063-6011-4C02-BEDE-8FFEEEE2BA43}"/>
              </a:ext>
            </a:extLst>
          </p:cNvPr>
          <p:cNvSpPr/>
          <p:nvPr/>
        </p:nvSpPr>
        <p:spPr>
          <a:xfrm>
            <a:off x="8685894" y="1499686"/>
            <a:ext cx="3448811" cy="3616375"/>
          </a:xfrm>
          <a:prstGeom prst="rect">
            <a:avLst/>
          </a:prstGeom>
        </p:spPr>
        <p:txBody>
          <a:bodyPr wrap="square">
            <a:spAutoFit/>
          </a:bodyPr>
          <a:lstStyle/>
          <a:p>
            <a:pPr marL="457200" indent="-457200">
              <a:spcAft>
                <a:spcPts val="600"/>
              </a:spcAft>
              <a:buAutoNum type="arabicPeriod"/>
            </a:pPr>
            <a:r>
              <a:rPr lang="en-GB" altLang="en-US" sz="3600" dirty="0">
                <a:solidFill>
                  <a:srgbClr val="736E80"/>
                </a:solidFill>
                <a:latin typeface="Book Antiqua" panose="02040602050305030304" pitchFamily="18" charset="0"/>
                <a:ea typeface="Calibri" panose="020F0502020204030204" pitchFamily="34" charset="0"/>
                <a:cs typeface="WorkSans-Regular"/>
              </a:rPr>
              <a:t>Objectives</a:t>
            </a:r>
          </a:p>
          <a:p>
            <a:pPr marL="457200" indent="-457200">
              <a:spcAft>
                <a:spcPts val="600"/>
              </a:spcAft>
              <a:buAutoNum type="arabicPeriod"/>
            </a:pPr>
            <a:r>
              <a:rPr lang="en-GB" sz="3600" b="1" dirty="0">
                <a:latin typeface="Book Antiqua" panose="02040602050305030304" pitchFamily="18" charset="0"/>
              </a:rPr>
              <a:t>Structure</a:t>
            </a:r>
          </a:p>
          <a:p>
            <a:pPr marL="457200" indent="-457200">
              <a:spcAft>
                <a:spcPts val="600"/>
              </a:spcAft>
              <a:buAutoNum type="arabicPeriod"/>
            </a:pPr>
            <a:r>
              <a:rPr lang="en-GB" sz="3600" dirty="0">
                <a:solidFill>
                  <a:srgbClr val="736E80"/>
                </a:solidFill>
                <a:latin typeface="Book Antiqua" panose="02040602050305030304" pitchFamily="18" charset="0"/>
              </a:rPr>
              <a:t>Tools</a:t>
            </a:r>
          </a:p>
          <a:p>
            <a:pPr marL="457200" indent="-457200">
              <a:spcAft>
                <a:spcPts val="600"/>
              </a:spcAft>
              <a:buAutoNum type="arabicPeriod"/>
            </a:pPr>
            <a:r>
              <a:rPr lang="en-GB" sz="3600" dirty="0">
                <a:solidFill>
                  <a:srgbClr val="736E80"/>
                </a:solidFill>
                <a:latin typeface="Book Antiqua" panose="02040602050305030304" pitchFamily="18" charset="0"/>
              </a:rPr>
              <a:t>Systems</a:t>
            </a:r>
          </a:p>
          <a:p>
            <a:pPr marL="457200" indent="-457200">
              <a:spcAft>
                <a:spcPts val="600"/>
              </a:spcAft>
              <a:buAutoNum type="arabicPeriod"/>
            </a:pPr>
            <a:r>
              <a:rPr lang="en-GB" sz="3600" dirty="0">
                <a:solidFill>
                  <a:srgbClr val="736E80"/>
                </a:solidFill>
                <a:latin typeface="Book Antiqua" panose="02040602050305030304" pitchFamily="18" charset="0"/>
              </a:rPr>
              <a:t>Prospects</a:t>
            </a:r>
          </a:p>
          <a:p>
            <a:pPr marL="457200" indent="-457200">
              <a:buAutoNum type="arabicPeriod"/>
            </a:pPr>
            <a:endParaRPr lang="en-GB" sz="2400" dirty="0">
              <a:solidFill>
                <a:srgbClr val="3B4547"/>
              </a:solidFill>
            </a:endParaRPr>
          </a:p>
        </p:txBody>
      </p:sp>
    </p:spTree>
    <p:extLst>
      <p:ext uri="{BB962C8B-B14F-4D97-AF65-F5344CB8AC3E}">
        <p14:creationId xmlns:p14="http://schemas.microsoft.com/office/powerpoint/2010/main" val="324678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6"/>
          <p:cNvSpPr>
            <a:spLocks noChangeArrowheads="1"/>
          </p:cNvSpPr>
          <p:nvPr/>
        </p:nvSpPr>
        <p:spPr bwMode="auto">
          <a:xfrm>
            <a:off x="4151314" y="234950"/>
            <a:ext cx="619283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en-US" sz="1800" dirty="0">
                <a:solidFill>
                  <a:schemeClr val="bg1"/>
                </a:solidFill>
                <a:latin typeface="Book Antiqua" panose="02040602050305030304" pitchFamily="18" charset="0"/>
              </a:rPr>
              <a:t>At the centre of this Action were six </a:t>
            </a:r>
            <a:r>
              <a:rPr lang="en-GB" altLang="en-US" sz="1800" b="1" dirty="0">
                <a:solidFill>
                  <a:schemeClr val="bg1"/>
                </a:solidFill>
                <a:latin typeface="Book Antiqua" panose="02040602050305030304" pitchFamily="18" charset="0"/>
              </a:rPr>
              <a:t>Working Groups</a:t>
            </a:r>
            <a:r>
              <a:rPr lang="en-GB" altLang="en-US" sz="1800" dirty="0">
                <a:solidFill>
                  <a:schemeClr val="bg1"/>
                </a:solidFill>
                <a:latin typeface="Book Antiqua" panose="02040602050305030304" pitchFamily="18" charset="0"/>
              </a:rPr>
              <a:t>, the scope of which is determined by the </a:t>
            </a:r>
            <a:r>
              <a:rPr lang="en-GB" altLang="en-US" sz="1800" dirty="0">
                <a:solidFill>
                  <a:srgbClr val="FFD16E"/>
                </a:solidFill>
                <a:latin typeface="Book Antiqua" panose="02040602050305030304" pitchFamily="18" charset="0"/>
              </a:rPr>
              <a:t>basic features </a:t>
            </a:r>
            <a:r>
              <a:rPr lang="en-GB" altLang="en-US" sz="1800" dirty="0">
                <a:solidFill>
                  <a:schemeClr val="bg1"/>
                </a:solidFill>
                <a:latin typeface="Book Antiqua" panose="02040602050305030304" pitchFamily="18" charset="0"/>
              </a:rPr>
              <a:t>of letters themselves. </a:t>
            </a:r>
          </a:p>
        </p:txBody>
      </p:sp>
      <p:sp>
        <p:nvSpPr>
          <p:cNvPr id="25604" name="Rectangle 1"/>
          <p:cNvSpPr>
            <a:spLocks noChangeArrowheads="1"/>
          </p:cNvSpPr>
          <p:nvPr/>
        </p:nvSpPr>
        <p:spPr bwMode="auto">
          <a:xfrm>
            <a:off x="1919288" y="1412876"/>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en-US" sz="2000" dirty="0">
                <a:solidFill>
                  <a:schemeClr val="bg1"/>
                </a:solidFill>
                <a:latin typeface="Book Antiqua" panose="02040602050305030304" pitchFamily="18" charset="0"/>
              </a:rPr>
              <a:t>Letters are written</a:t>
            </a:r>
            <a:r>
              <a:rPr lang="en-GB" altLang="en-US" sz="2000" dirty="0">
                <a:solidFill>
                  <a:srgbClr val="FFD16E"/>
                </a:solidFill>
                <a:latin typeface="Book Antiqua" panose="02040602050305030304" pitchFamily="18" charset="0"/>
              </a:rPr>
              <a:t> documents </a:t>
            </a:r>
            <a:r>
              <a:rPr lang="en-GB" altLang="en-US" sz="2000" dirty="0">
                <a:solidFill>
                  <a:srgbClr val="FFC000"/>
                </a:solidFill>
                <a:latin typeface="Book Antiqua" panose="02040602050305030304" pitchFamily="18" charset="0"/>
              </a:rPr>
              <a:t>sent</a:t>
            </a:r>
            <a:r>
              <a:rPr lang="en-GB" altLang="en-US" sz="2000" dirty="0">
                <a:solidFill>
                  <a:schemeClr val="bg1"/>
                </a:solidFill>
                <a:latin typeface="Book Antiqua" panose="02040602050305030304" pitchFamily="18" charset="0"/>
              </a:rPr>
              <a:t> by a one or more </a:t>
            </a:r>
            <a:r>
              <a:rPr lang="en-GB" altLang="en-US" sz="2000" dirty="0">
                <a:solidFill>
                  <a:srgbClr val="FFD16E"/>
                </a:solidFill>
                <a:latin typeface="Book Antiqua" panose="02040602050305030304" pitchFamily="18" charset="0"/>
              </a:rPr>
              <a:t>person(s)</a:t>
            </a:r>
            <a:r>
              <a:rPr lang="en-GB" altLang="en-US" sz="2000" dirty="0">
                <a:solidFill>
                  <a:schemeClr val="bg1"/>
                </a:solidFill>
                <a:latin typeface="Book Antiqua" panose="02040602050305030304" pitchFamily="18" charset="0"/>
              </a:rPr>
              <a:t> at a specific </a:t>
            </a:r>
            <a:r>
              <a:rPr lang="en-GB" altLang="en-US" sz="2000" dirty="0">
                <a:solidFill>
                  <a:srgbClr val="FFD16E"/>
                </a:solidFill>
                <a:latin typeface="Book Antiqua" panose="02040602050305030304" pitchFamily="18" charset="0"/>
              </a:rPr>
              <a:t>time</a:t>
            </a:r>
            <a:r>
              <a:rPr lang="en-GB" altLang="en-US" sz="2000" dirty="0">
                <a:solidFill>
                  <a:schemeClr val="bg1"/>
                </a:solidFill>
                <a:latin typeface="Book Antiqua" panose="02040602050305030304" pitchFamily="18" charset="0"/>
              </a:rPr>
              <a:t> and </a:t>
            </a:r>
            <a:r>
              <a:rPr lang="en-GB" altLang="en-US" sz="2000" dirty="0">
                <a:solidFill>
                  <a:srgbClr val="FFD16E"/>
                </a:solidFill>
                <a:latin typeface="Book Antiqua" panose="02040602050305030304" pitchFamily="18" charset="0"/>
              </a:rPr>
              <a:t>place</a:t>
            </a:r>
            <a:r>
              <a:rPr lang="en-GB" altLang="en-US" sz="2000" dirty="0">
                <a:solidFill>
                  <a:schemeClr val="bg1"/>
                </a:solidFill>
                <a:latin typeface="Book Antiqua" panose="02040602050305030304" pitchFamily="18" charset="0"/>
              </a:rPr>
              <a:t> to one or more other </a:t>
            </a:r>
            <a:r>
              <a:rPr lang="en-GB" altLang="en-US" sz="2000" dirty="0">
                <a:solidFill>
                  <a:srgbClr val="FFD16E"/>
                </a:solidFill>
                <a:latin typeface="Book Antiqua" panose="02040602050305030304" pitchFamily="18" charset="0"/>
              </a:rPr>
              <a:t>person(s)</a:t>
            </a:r>
            <a:r>
              <a:rPr lang="en-GB" altLang="en-US" sz="2000" dirty="0">
                <a:solidFill>
                  <a:schemeClr val="bg1"/>
                </a:solidFill>
                <a:latin typeface="Book Antiqua" panose="02040602050305030304" pitchFamily="18" charset="0"/>
              </a:rPr>
              <a:t> in another </a:t>
            </a:r>
            <a:r>
              <a:rPr lang="en-GB" altLang="en-US" sz="2000" dirty="0">
                <a:solidFill>
                  <a:srgbClr val="FFD16E"/>
                </a:solidFill>
                <a:latin typeface="Book Antiqua" panose="02040602050305030304" pitchFamily="18" charset="0"/>
              </a:rPr>
              <a:t>place</a:t>
            </a:r>
            <a:r>
              <a:rPr lang="en-GB" altLang="en-US" sz="2000" dirty="0">
                <a:solidFill>
                  <a:schemeClr val="bg1"/>
                </a:solidFill>
                <a:latin typeface="Book Antiqua" panose="02040602050305030304" pitchFamily="18" charset="0"/>
              </a:rPr>
              <a:t>. </a:t>
            </a:r>
          </a:p>
        </p:txBody>
      </p:sp>
      <p:pic>
        <p:nvPicPr>
          <p:cNvPr id="25605"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2314" y="5900738"/>
            <a:ext cx="82073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1989223" y="2241882"/>
            <a:ext cx="6721640" cy="4525963"/>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WG1</a:t>
            </a:r>
            <a:r>
              <a:rPr lang="en-GB" altLang="en-US" sz="2400" dirty="0">
                <a:solidFill>
                  <a:srgbClr val="FFCD45"/>
                </a:solidFill>
                <a:latin typeface="Book Antiqua" panose="02040602050305030304" pitchFamily="18" charset="0"/>
                <a:ea typeface="Calibri" panose="020F0502020204030204" pitchFamily="34" charset="0"/>
                <a:cs typeface="WorkSans-Regular"/>
              </a:rPr>
              <a:t> ∙ Space and Time</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WG2</a:t>
            </a:r>
            <a:r>
              <a:rPr lang="en-GB" altLang="en-US" sz="2400" dirty="0">
                <a:solidFill>
                  <a:srgbClr val="FFCD45"/>
                </a:solidFill>
                <a:latin typeface="Book Antiqua" panose="02040602050305030304" pitchFamily="18" charset="0"/>
                <a:ea typeface="Calibri" panose="020F0502020204030204" pitchFamily="34" charset="0"/>
                <a:cs typeface="WorkSans-Regular"/>
              </a:rPr>
              <a:t> ∙ People and Networks</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WG3</a:t>
            </a:r>
            <a:r>
              <a:rPr lang="en-GB" altLang="en-US" sz="2400" dirty="0">
                <a:solidFill>
                  <a:srgbClr val="FFCD45"/>
                </a:solidFill>
                <a:latin typeface="Book Antiqua" panose="02040602050305030304" pitchFamily="18" charset="0"/>
                <a:ea typeface="Calibri" panose="020F0502020204030204" pitchFamily="34" charset="0"/>
                <a:cs typeface="WorkSans-Regular"/>
              </a:rPr>
              <a:t> ∙ Texts and Topics</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WG4</a:t>
            </a:r>
            <a:r>
              <a:rPr lang="en-GB" altLang="en-US" sz="2400" dirty="0">
                <a:solidFill>
                  <a:srgbClr val="FFCD45"/>
                </a:solidFill>
                <a:latin typeface="Book Antiqua" panose="02040602050305030304" pitchFamily="18" charset="0"/>
                <a:ea typeface="Calibri" panose="020F0502020204030204" pitchFamily="34" charset="0"/>
                <a:cs typeface="WorkSans-Regular"/>
              </a:rPr>
              <a:t> ∙ Documents and Collections</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WG5 </a:t>
            </a:r>
            <a:r>
              <a:rPr lang="en-GB" altLang="en-US" sz="2400" dirty="0">
                <a:solidFill>
                  <a:srgbClr val="FFCD45"/>
                </a:solidFill>
                <a:latin typeface="Book Antiqua" panose="02040602050305030304" pitchFamily="18" charset="0"/>
                <a:ea typeface="Calibri" panose="020F0502020204030204" pitchFamily="34" charset="0"/>
                <a:cs typeface="WorkSans-Regular"/>
              </a:rPr>
              <a:t>∙ Data Exchange and 	Strategic Planning</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WG6</a:t>
            </a:r>
            <a:r>
              <a:rPr lang="en-GB" altLang="en-US" sz="2400" dirty="0">
                <a:solidFill>
                  <a:srgbClr val="FFCD45"/>
                </a:solidFill>
                <a:latin typeface="Book Antiqua" panose="02040602050305030304" pitchFamily="18" charset="0"/>
                <a:ea typeface="Calibri" panose="020F0502020204030204" pitchFamily="34" charset="0"/>
                <a:cs typeface="WorkSans-Regular"/>
              </a:rPr>
              <a:t> ∙ Visualization and Communication</a:t>
            </a:r>
          </a:p>
          <a:p>
            <a:pPr marL="0" indent="0">
              <a:buFont typeface="Arial" pitchFamily="34" charset="0"/>
              <a:buNone/>
            </a:pPr>
            <a:endParaRPr lang="en-GB" altLang="en-US" sz="2400" dirty="0">
              <a:ea typeface="WorkSans-Regular"/>
              <a:cs typeface="WorkSans-Regular"/>
            </a:endParaRPr>
          </a:p>
        </p:txBody>
      </p:sp>
      <p:pic>
        <p:nvPicPr>
          <p:cNvPr id="17414" name="Picture 2"/>
          <p:cNvPicPr>
            <a:picLocks noChangeAspect="1"/>
          </p:cNvPicPr>
          <p:nvPr/>
        </p:nvPicPr>
        <p:blipFill>
          <a:blip r:embed="rId5">
            <a:extLst>
              <a:ext uri="{28A0092B-C50C-407E-A947-70E740481C1C}">
                <a14:useLocalDpi xmlns:a14="http://schemas.microsoft.com/office/drawing/2010/main" val="0"/>
              </a:ext>
            </a:extLst>
          </a:blip>
          <a:srcRect t="2264"/>
          <a:stretch>
            <a:fillRect/>
          </a:stretch>
        </p:blipFill>
        <p:spPr bwMode="auto">
          <a:xfrm>
            <a:off x="1487488" y="1364662"/>
            <a:ext cx="9144000" cy="734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53898E47-BFA0-441D-8060-6E73CD1B3186}"/>
              </a:ext>
            </a:extLst>
          </p:cNvPr>
          <p:cNvSpPr/>
          <p:nvPr/>
        </p:nvSpPr>
        <p:spPr>
          <a:xfrm rot="16200000">
            <a:off x="-1998639" y="3664858"/>
            <a:ext cx="5108400" cy="1015663"/>
          </a:xfrm>
          <a:prstGeom prst="rect">
            <a:avLst/>
          </a:prstGeom>
        </p:spPr>
        <p:txBody>
          <a:bodyPr wrap="square">
            <a:spAutoFit/>
          </a:bodyPr>
          <a:lstStyle/>
          <a:p>
            <a:r>
              <a:rPr lang="en-GB" altLang="en-US" sz="6000" dirty="0">
                <a:solidFill>
                  <a:srgbClr val="736E80"/>
                </a:solidFill>
                <a:latin typeface="Book Antiqua" panose="02040602050305030304" pitchFamily="18" charset="0"/>
                <a:ea typeface="Calibri" panose="020F0502020204030204" pitchFamily="34" charset="0"/>
                <a:cs typeface="WorkSans-Regular"/>
              </a:rPr>
              <a:t>2. Structure</a:t>
            </a:r>
            <a:endParaRPr lang="en-GB" sz="6000" dirty="0">
              <a:solidFill>
                <a:srgbClr val="736E80"/>
              </a:solidFill>
            </a:endParaRPr>
          </a:p>
        </p:txBody>
      </p:sp>
    </p:spTree>
    <p:extLst>
      <p:ext uri="{BB962C8B-B14F-4D97-AF65-F5344CB8AC3E}">
        <p14:creationId xmlns:p14="http://schemas.microsoft.com/office/powerpoint/2010/main" val="235651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4.79167E-6 -7.40741E-7 L -0.00092 0.14514 " pathEditMode="relative" rAng="0" ptsTypes="AA">
                                      <p:cBhvr>
                                        <p:cTn id="6" dur="1000" fill="hold"/>
                                        <p:tgtEl>
                                          <p:spTgt spid="17414"/>
                                        </p:tgtEl>
                                        <p:attrNameLst>
                                          <p:attrName>ppt_x</p:attrName>
                                          <p:attrName>ppt_y</p:attrName>
                                        </p:attrNameLst>
                                      </p:cBhvr>
                                      <p:rCtr x="-52" y="72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6"/>
          <p:cNvSpPr>
            <a:spLocks noChangeArrowheads="1"/>
          </p:cNvSpPr>
          <p:nvPr/>
        </p:nvSpPr>
        <p:spPr bwMode="auto">
          <a:xfrm>
            <a:off x="4151314" y="234950"/>
            <a:ext cx="619283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en-US" sz="1800" dirty="0">
                <a:solidFill>
                  <a:schemeClr val="bg1"/>
                </a:solidFill>
                <a:latin typeface="Book Antiqua" panose="02040602050305030304" pitchFamily="18" charset="0"/>
              </a:rPr>
              <a:t>At the centre of this Action were six </a:t>
            </a:r>
            <a:r>
              <a:rPr lang="en-GB" altLang="en-US" sz="1800" b="1" dirty="0">
                <a:solidFill>
                  <a:schemeClr val="bg1"/>
                </a:solidFill>
                <a:latin typeface="Book Antiqua" panose="02040602050305030304" pitchFamily="18" charset="0"/>
              </a:rPr>
              <a:t>Working Groups</a:t>
            </a:r>
            <a:r>
              <a:rPr lang="en-GB" altLang="en-US" sz="1800" dirty="0">
                <a:solidFill>
                  <a:schemeClr val="bg1"/>
                </a:solidFill>
                <a:latin typeface="Book Antiqua" panose="02040602050305030304" pitchFamily="18" charset="0"/>
              </a:rPr>
              <a:t>, the scope of which is determined by the </a:t>
            </a:r>
            <a:r>
              <a:rPr lang="en-GB" altLang="en-US" sz="1800" dirty="0">
                <a:solidFill>
                  <a:srgbClr val="FFD16E"/>
                </a:solidFill>
                <a:latin typeface="Book Antiqua" panose="02040602050305030304" pitchFamily="18" charset="0"/>
              </a:rPr>
              <a:t>basic features </a:t>
            </a:r>
            <a:r>
              <a:rPr lang="en-GB" altLang="en-US" sz="1800" dirty="0">
                <a:solidFill>
                  <a:schemeClr val="bg1"/>
                </a:solidFill>
                <a:latin typeface="Book Antiqua" panose="02040602050305030304" pitchFamily="18" charset="0"/>
              </a:rPr>
              <a:t>of letters themselves. </a:t>
            </a:r>
          </a:p>
        </p:txBody>
      </p:sp>
      <p:sp>
        <p:nvSpPr>
          <p:cNvPr id="25604" name="Rectangle 1"/>
          <p:cNvSpPr>
            <a:spLocks noChangeArrowheads="1"/>
          </p:cNvSpPr>
          <p:nvPr/>
        </p:nvSpPr>
        <p:spPr bwMode="auto">
          <a:xfrm>
            <a:off x="1919288" y="1412876"/>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en-US" sz="2000" dirty="0">
                <a:solidFill>
                  <a:schemeClr val="bg1"/>
                </a:solidFill>
                <a:latin typeface="Book Antiqua" panose="02040602050305030304" pitchFamily="18" charset="0"/>
              </a:rPr>
              <a:t>Letters are written</a:t>
            </a:r>
            <a:r>
              <a:rPr lang="en-GB" altLang="en-US" sz="2000" dirty="0">
                <a:solidFill>
                  <a:srgbClr val="FFD16E"/>
                </a:solidFill>
                <a:latin typeface="Book Antiqua" panose="02040602050305030304" pitchFamily="18" charset="0"/>
              </a:rPr>
              <a:t> documents </a:t>
            </a:r>
            <a:r>
              <a:rPr lang="en-GB" altLang="en-US" sz="2000" dirty="0">
                <a:solidFill>
                  <a:srgbClr val="FFC000"/>
                </a:solidFill>
                <a:latin typeface="Book Antiqua" panose="02040602050305030304" pitchFamily="18" charset="0"/>
              </a:rPr>
              <a:t>sent</a:t>
            </a:r>
            <a:r>
              <a:rPr lang="en-GB" altLang="en-US" sz="2000" dirty="0">
                <a:solidFill>
                  <a:schemeClr val="bg1"/>
                </a:solidFill>
                <a:latin typeface="Book Antiqua" panose="02040602050305030304" pitchFamily="18" charset="0"/>
              </a:rPr>
              <a:t> by a one or more </a:t>
            </a:r>
            <a:r>
              <a:rPr lang="en-GB" altLang="en-US" sz="2000" dirty="0">
                <a:solidFill>
                  <a:srgbClr val="FFD16E"/>
                </a:solidFill>
                <a:latin typeface="Book Antiqua" panose="02040602050305030304" pitchFamily="18" charset="0"/>
              </a:rPr>
              <a:t>person(s)</a:t>
            </a:r>
            <a:r>
              <a:rPr lang="en-GB" altLang="en-US" sz="2000" dirty="0">
                <a:solidFill>
                  <a:schemeClr val="bg1"/>
                </a:solidFill>
                <a:latin typeface="Book Antiqua" panose="02040602050305030304" pitchFamily="18" charset="0"/>
              </a:rPr>
              <a:t> at a specific </a:t>
            </a:r>
            <a:r>
              <a:rPr lang="en-GB" altLang="en-US" sz="2000" dirty="0">
                <a:solidFill>
                  <a:srgbClr val="FFD16E"/>
                </a:solidFill>
                <a:latin typeface="Book Antiqua" panose="02040602050305030304" pitchFamily="18" charset="0"/>
              </a:rPr>
              <a:t>time</a:t>
            </a:r>
            <a:r>
              <a:rPr lang="en-GB" altLang="en-US" sz="2000" dirty="0">
                <a:solidFill>
                  <a:schemeClr val="bg1"/>
                </a:solidFill>
                <a:latin typeface="Book Antiqua" panose="02040602050305030304" pitchFamily="18" charset="0"/>
              </a:rPr>
              <a:t> and </a:t>
            </a:r>
            <a:r>
              <a:rPr lang="en-GB" altLang="en-US" sz="2000" dirty="0">
                <a:solidFill>
                  <a:srgbClr val="FFD16E"/>
                </a:solidFill>
                <a:latin typeface="Book Antiqua" panose="02040602050305030304" pitchFamily="18" charset="0"/>
              </a:rPr>
              <a:t>place</a:t>
            </a:r>
            <a:r>
              <a:rPr lang="en-GB" altLang="en-US" sz="2000" dirty="0">
                <a:solidFill>
                  <a:schemeClr val="bg1"/>
                </a:solidFill>
                <a:latin typeface="Book Antiqua" panose="02040602050305030304" pitchFamily="18" charset="0"/>
              </a:rPr>
              <a:t> to one or more other </a:t>
            </a:r>
            <a:r>
              <a:rPr lang="en-GB" altLang="en-US" sz="2000" dirty="0">
                <a:solidFill>
                  <a:srgbClr val="FFD16E"/>
                </a:solidFill>
                <a:latin typeface="Book Antiqua" panose="02040602050305030304" pitchFamily="18" charset="0"/>
              </a:rPr>
              <a:t>person(s)</a:t>
            </a:r>
            <a:r>
              <a:rPr lang="en-GB" altLang="en-US" sz="2000" dirty="0">
                <a:solidFill>
                  <a:schemeClr val="bg1"/>
                </a:solidFill>
                <a:latin typeface="Book Antiqua" panose="02040602050305030304" pitchFamily="18" charset="0"/>
              </a:rPr>
              <a:t> in another </a:t>
            </a:r>
            <a:r>
              <a:rPr lang="en-GB" altLang="en-US" sz="2000" dirty="0">
                <a:solidFill>
                  <a:srgbClr val="FFD16E"/>
                </a:solidFill>
                <a:latin typeface="Book Antiqua" panose="02040602050305030304" pitchFamily="18" charset="0"/>
              </a:rPr>
              <a:t>place</a:t>
            </a:r>
            <a:r>
              <a:rPr lang="en-GB" altLang="en-US" sz="2000" dirty="0">
                <a:solidFill>
                  <a:schemeClr val="bg1"/>
                </a:solidFill>
                <a:latin typeface="Book Antiqua" panose="02040602050305030304" pitchFamily="18" charset="0"/>
              </a:rPr>
              <a:t>. </a:t>
            </a:r>
          </a:p>
        </p:txBody>
      </p:sp>
      <p:pic>
        <p:nvPicPr>
          <p:cNvPr id="25605"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2314" y="5900738"/>
            <a:ext cx="82073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1989223" y="2241882"/>
            <a:ext cx="6721640" cy="4525963"/>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WG1</a:t>
            </a:r>
            <a:r>
              <a:rPr lang="en-GB" altLang="en-US" sz="2400" dirty="0">
                <a:solidFill>
                  <a:srgbClr val="FFCD45"/>
                </a:solidFill>
                <a:latin typeface="Book Antiqua" panose="02040602050305030304" pitchFamily="18" charset="0"/>
                <a:ea typeface="Calibri" panose="020F0502020204030204" pitchFamily="34" charset="0"/>
                <a:cs typeface="WorkSans-Regular"/>
              </a:rPr>
              <a:t> ∙ Space and Time</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WG2</a:t>
            </a:r>
            <a:r>
              <a:rPr lang="en-GB" altLang="en-US" sz="2400" dirty="0">
                <a:solidFill>
                  <a:srgbClr val="FFCD45"/>
                </a:solidFill>
                <a:latin typeface="Book Antiqua" panose="02040602050305030304" pitchFamily="18" charset="0"/>
                <a:ea typeface="Calibri" panose="020F0502020204030204" pitchFamily="34" charset="0"/>
                <a:cs typeface="WorkSans-Regular"/>
              </a:rPr>
              <a:t> ∙ People and Networks</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WG3</a:t>
            </a:r>
            <a:r>
              <a:rPr lang="en-GB" altLang="en-US" sz="2400" dirty="0">
                <a:solidFill>
                  <a:srgbClr val="FFCD45"/>
                </a:solidFill>
                <a:latin typeface="Book Antiqua" panose="02040602050305030304" pitchFamily="18" charset="0"/>
                <a:ea typeface="Calibri" panose="020F0502020204030204" pitchFamily="34" charset="0"/>
                <a:cs typeface="WorkSans-Regular"/>
              </a:rPr>
              <a:t> ∙ Texts and Topics</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WG4</a:t>
            </a:r>
            <a:r>
              <a:rPr lang="en-GB" altLang="en-US" sz="2400" dirty="0">
                <a:solidFill>
                  <a:srgbClr val="FFCD45"/>
                </a:solidFill>
                <a:latin typeface="Book Antiqua" panose="02040602050305030304" pitchFamily="18" charset="0"/>
                <a:ea typeface="Calibri" panose="020F0502020204030204" pitchFamily="34" charset="0"/>
                <a:cs typeface="WorkSans-Regular"/>
              </a:rPr>
              <a:t> ∙ Documents and Collections</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WG5 </a:t>
            </a:r>
            <a:r>
              <a:rPr lang="en-GB" altLang="en-US" sz="2400" dirty="0">
                <a:solidFill>
                  <a:srgbClr val="FFCD45"/>
                </a:solidFill>
                <a:latin typeface="Book Antiqua" panose="02040602050305030304" pitchFamily="18" charset="0"/>
                <a:ea typeface="Calibri" panose="020F0502020204030204" pitchFamily="34" charset="0"/>
                <a:cs typeface="WorkSans-Regular"/>
              </a:rPr>
              <a:t>∙ Data Exchange and 	Strategic Planning</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WG6</a:t>
            </a:r>
            <a:r>
              <a:rPr lang="en-GB" altLang="en-US" sz="2400" dirty="0">
                <a:solidFill>
                  <a:srgbClr val="FFCD45"/>
                </a:solidFill>
                <a:latin typeface="Book Antiqua" panose="02040602050305030304" pitchFamily="18" charset="0"/>
                <a:ea typeface="Calibri" panose="020F0502020204030204" pitchFamily="34" charset="0"/>
                <a:cs typeface="WorkSans-Regular"/>
              </a:rPr>
              <a:t> ∙ Visualization and Communication</a:t>
            </a:r>
          </a:p>
          <a:p>
            <a:pPr marL="0" indent="0">
              <a:buFont typeface="Arial" pitchFamily="34" charset="0"/>
              <a:buNone/>
            </a:pPr>
            <a:endParaRPr lang="en-GB" altLang="en-US" sz="2400" dirty="0">
              <a:ea typeface="WorkSans-Regular"/>
              <a:cs typeface="WorkSans-Regular"/>
            </a:endParaRPr>
          </a:p>
        </p:txBody>
      </p:sp>
      <p:pic>
        <p:nvPicPr>
          <p:cNvPr id="17414" name="Picture 2"/>
          <p:cNvPicPr>
            <a:picLocks noChangeAspect="1"/>
          </p:cNvPicPr>
          <p:nvPr/>
        </p:nvPicPr>
        <p:blipFill>
          <a:blip r:embed="rId5">
            <a:extLst>
              <a:ext uri="{28A0092B-C50C-407E-A947-70E740481C1C}">
                <a14:useLocalDpi xmlns:a14="http://schemas.microsoft.com/office/drawing/2010/main" val="0"/>
              </a:ext>
            </a:extLst>
          </a:blip>
          <a:srcRect t="2264"/>
          <a:stretch>
            <a:fillRect/>
          </a:stretch>
        </p:blipFill>
        <p:spPr bwMode="auto">
          <a:xfrm>
            <a:off x="1487488" y="2359272"/>
            <a:ext cx="9144000" cy="734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D306B966-8C43-4E15-BB90-05E1CAE964AD}"/>
              </a:ext>
            </a:extLst>
          </p:cNvPr>
          <p:cNvSpPr/>
          <p:nvPr/>
        </p:nvSpPr>
        <p:spPr>
          <a:xfrm rot="16200000">
            <a:off x="-1998639" y="3664858"/>
            <a:ext cx="5108400" cy="1015663"/>
          </a:xfrm>
          <a:prstGeom prst="rect">
            <a:avLst/>
          </a:prstGeom>
        </p:spPr>
        <p:txBody>
          <a:bodyPr wrap="square">
            <a:spAutoFit/>
          </a:bodyPr>
          <a:lstStyle/>
          <a:p>
            <a:r>
              <a:rPr lang="en-GB" altLang="en-US" sz="6000" dirty="0">
                <a:solidFill>
                  <a:srgbClr val="736E80"/>
                </a:solidFill>
                <a:latin typeface="Book Antiqua" panose="02040602050305030304" pitchFamily="18" charset="0"/>
                <a:ea typeface="Calibri" panose="020F0502020204030204" pitchFamily="34" charset="0"/>
                <a:cs typeface="WorkSans-Regular"/>
              </a:rPr>
              <a:t>2. Structure</a:t>
            </a:r>
            <a:endParaRPr lang="en-GB" sz="6000" dirty="0">
              <a:solidFill>
                <a:srgbClr val="736E80"/>
              </a:solidFill>
            </a:endParaRPr>
          </a:p>
        </p:txBody>
      </p:sp>
    </p:spTree>
    <p:extLst>
      <p:ext uri="{BB962C8B-B14F-4D97-AF65-F5344CB8AC3E}">
        <p14:creationId xmlns:p14="http://schemas.microsoft.com/office/powerpoint/2010/main" val="28818193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nodeType="withEffect">
                                  <p:stCondLst>
                                    <p:cond delay="0"/>
                                  </p:stCondLst>
                                  <p:childTnLst>
                                    <p:animMotion origin="layout" path="M 4.79167E-6 1.85185E-6 L 0.00429 0.2544 " pathEditMode="relative" rAng="0" ptsTypes="AA">
                                      <p:cBhvr>
                                        <p:cTn id="6" dur="1000" fill="hold"/>
                                        <p:tgtEl>
                                          <p:spTgt spid="17414"/>
                                        </p:tgtEl>
                                        <p:attrNameLst>
                                          <p:attrName>ppt_x</p:attrName>
                                          <p:attrName>ppt_y</p:attrName>
                                        </p:attrNameLst>
                                      </p:cBhvr>
                                      <p:rCtr x="208" y="127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6"/>
          <p:cNvSpPr>
            <a:spLocks noChangeArrowheads="1"/>
          </p:cNvSpPr>
          <p:nvPr/>
        </p:nvSpPr>
        <p:spPr bwMode="auto">
          <a:xfrm>
            <a:off x="4151314" y="234950"/>
            <a:ext cx="619283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en-US" sz="1800">
                <a:solidFill>
                  <a:schemeClr val="bg1"/>
                </a:solidFill>
                <a:latin typeface="Book Antiqua" panose="02040602050305030304" pitchFamily="18" charset="0"/>
              </a:rPr>
              <a:t>At the centre of this Action are six </a:t>
            </a:r>
            <a:r>
              <a:rPr lang="en-GB" altLang="en-US" sz="1800" b="1">
                <a:solidFill>
                  <a:schemeClr val="bg1"/>
                </a:solidFill>
                <a:latin typeface="Book Antiqua" panose="02040602050305030304" pitchFamily="18" charset="0"/>
              </a:rPr>
              <a:t>Working Groups</a:t>
            </a:r>
            <a:r>
              <a:rPr lang="en-GB" altLang="en-US" sz="1800">
                <a:solidFill>
                  <a:schemeClr val="bg1"/>
                </a:solidFill>
                <a:latin typeface="Book Antiqua" panose="02040602050305030304" pitchFamily="18" charset="0"/>
              </a:rPr>
              <a:t>, the scope of which is determined by the </a:t>
            </a:r>
            <a:r>
              <a:rPr lang="en-GB" altLang="en-US" sz="1800">
                <a:solidFill>
                  <a:srgbClr val="FFD16E"/>
                </a:solidFill>
                <a:latin typeface="Book Antiqua" panose="02040602050305030304" pitchFamily="18" charset="0"/>
              </a:rPr>
              <a:t>basic features </a:t>
            </a:r>
            <a:r>
              <a:rPr lang="en-GB" altLang="en-US" sz="1800">
                <a:solidFill>
                  <a:schemeClr val="bg1"/>
                </a:solidFill>
                <a:latin typeface="Book Antiqua" panose="02040602050305030304" pitchFamily="18" charset="0"/>
              </a:rPr>
              <a:t>of letters themselves. </a:t>
            </a:r>
          </a:p>
        </p:txBody>
      </p:sp>
      <p:sp>
        <p:nvSpPr>
          <p:cNvPr id="25604" name="Rectangle 1"/>
          <p:cNvSpPr>
            <a:spLocks noChangeArrowheads="1"/>
          </p:cNvSpPr>
          <p:nvPr/>
        </p:nvSpPr>
        <p:spPr bwMode="auto">
          <a:xfrm>
            <a:off x="1919288" y="1412876"/>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en-US" sz="2000" dirty="0">
                <a:solidFill>
                  <a:schemeClr val="bg1"/>
                </a:solidFill>
                <a:latin typeface="Book Antiqua" panose="02040602050305030304" pitchFamily="18" charset="0"/>
              </a:rPr>
              <a:t>Letters are written</a:t>
            </a:r>
            <a:r>
              <a:rPr lang="en-GB" altLang="en-US" sz="2000" dirty="0">
                <a:solidFill>
                  <a:srgbClr val="FFD16E"/>
                </a:solidFill>
                <a:latin typeface="Book Antiqua" panose="02040602050305030304" pitchFamily="18" charset="0"/>
              </a:rPr>
              <a:t> documents </a:t>
            </a:r>
            <a:r>
              <a:rPr lang="en-GB" altLang="en-US" sz="2000" dirty="0">
                <a:solidFill>
                  <a:srgbClr val="FFC000"/>
                </a:solidFill>
                <a:latin typeface="Book Antiqua" panose="02040602050305030304" pitchFamily="18" charset="0"/>
              </a:rPr>
              <a:t>sent</a:t>
            </a:r>
            <a:r>
              <a:rPr lang="en-GB" altLang="en-US" sz="2000" dirty="0">
                <a:solidFill>
                  <a:schemeClr val="bg1"/>
                </a:solidFill>
                <a:latin typeface="Book Antiqua" panose="02040602050305030304" pitchFamily="18" charset="0"/>
              </a:rPr>
              <a:t> by a one or more </a:t>
            </a:r>
            <a:r>
              <a:rPr lang="en-GB" altLang="en-US" sz="2000" dirty="0">
                <a:solidFill>
                  <a:srgbClr val="FFD16E"/>
                </a:solidFill>
                <a:latin typeface="Book Antiqua" panose="02040602050305030304" pitchFamily="18" charset="0"/>
              </a:rPr>
              <a:t>person(s)</a:t>
            </a:r>
            <a:r>
              <a:rPr lang="en-GB" altLang="en-US" sz="2000" dirty="0">
                <a:solidFill>
                  <a:schemeClr val="bg1"/>
                </a:solidFill>
                <a:latin typeface="Book Antiqua" panose="02040602050305030304" pitchFamily="18" charset="0"/>
              </a:rPr>
              <a:t> at a specific </a:t>
            </a:r>
            <a:r>
              <a:rPr lang="en-GB" altLang="en-US" sz="2000" dirty="0">
                <a:solidFill>
                  <a:srgbClr val="FFD16E"/>
                </a:solidFill>
                <a:latin typeface="Book Antiqua" panose="02040602050305030304" pitchFamily="18" charset="0"/>
              </a:rPr>
              <a:t>time</a:t>
            </a:r>
            <a:r>
              <a:rPr lang="en-GB" altLang="en-US" sz="2000" dirty="0">
                <a:solidFill>
                  <a:schemeClr val="bg1"/>
                </a:solidFill>
                <a:latin typeface="Book Antiqua" panose="02040602050305030304" pitchFamily="18" charset="0"/>
              </a:rPr>
              <a:t> and </a:t>
            </a:r>
            <a:r>
              <a:rPr lang="en-GB" altLang="en-US" sz="2000" dirty="0">
                <a:solidFill>
                  <a:srgbClr val="FFD16E"/>
                </a:solidFill>
                <a:latin typeface="Book Antiqua" panose="02040602050305030304" pitchFamily="18" charset="0"/>
              </a:rPr>
              <a:t>place</a:t>
            </a:r>
            <a:r>
              <a:rPr lang="en-GB" altLang="en-US" sz="2000" dirty="0">
                <a:solidFill>
                  <a:schemeClr val="bg1"/>
                </a:solidFill>
                <a:latin typeface="Book Antiqua" panose="02040602050305030304" pitchFamily="18" charset="0"/>
              </a:rPr>
              <a:t> to one or more other </a:t>
            </a:r>
            <a:r>
              <a:rPr lang="en-GB" altLang="en-US" sz="2000" dirty="0">
                <a:solidFill>
                  <a:srgbClr val="FFD16E"/>
                </a:solidFill>
                <a:latin typeface="Book Antiqua" panose="02040602050305030304" pitchFamily="18" charset="0"/>
              </a:rPr>
              <a:t>person(s)</a:t>
            </a:r>
            <a:r>
              <a:rPr lang="en-GB" altLang="en-US" sz="2000" dirty="0">
                <a:solidFill>
                  <a:schemeClr val="bg1"/>
                </a:solidFill>
                <a:latin typeface="Book Antiqua" panose="02040602050305030304" pitchFamily="18" charset="0"/>
              </a:rPr>
              <a:t> in another </a:t>
            </a:r>
            <a:r>
              <a:rPr lang="en-GB" altLang="en-US" sz="2000" dirty="0">
                <a:solidFill>
                  <a:srgbClr val="FFD16E"/>
                </a:solidFill>
                <a:latin typeface="Book Antiqua" panose="02040602050305030304" pitchFamily="18" charset="0"/>
              </a:rPr>
              <a:t>place</a:t>
            </a:r>
            <a:r>
              <a:rPr lang="en-GB" altLang="en-US" sz="2000" dirty="0">
                <a:solidFill>
                  <a:schemeClr val="bg1"/>
                </a:solidFill>
                <a:latin typeface="Book Antiqua" panose="02040602050305030304" pitchFamily="18" charset="0"/>
              </a:rPr>
              <a:t>. </a:t>
            </a:r>
          </a:p>
        </p:txBody>
      </p:sp>
      <p:pic>
        <p:nvPicPr>
          <p:cNvPr id="25605"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2314" y="5900738"/>
            <a:ext cx="82073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1989223" y="2241882"/>
            <a:ext cx="6721640" cy="4525963"/>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WG1</a:t>
            </a:r>
            <a:r>
              <a:rPr lang="en-GB" altLang="en-US" sz="2400" dirty="0">
                <a:solidFill>
                  <a:srgbClr val="FFCD45"/>
                </a:solidFill>
                <a:latin typeface="Book Antiqua" panose="02040602050305030304" pitchFamily="18" charset="0"/>
                <a:ea typeface="Calibri" panose="020F0502020204030204" pitchFamily="34" charset="0"/>
                <a:cs typeface="WorkSans-Regular"/>
              </a:rPr>
              <a:t> ∙ Space and Time</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WG2</a:t>
            </a:r>
            <a:r>
              <a:rPr lang="en-GB" altLang="en-US" sz="2400" dirty="0">
                <a:solidFill>
                  <a:srgbClr val="FFCD45"/>
                </a:solidFill>
                <a:latin typeface="Book Antiqua" panose="02040602050305030304" pitchFamily="18" charset="0"/>
                <a:ea typeface="Calibri" panose="020F0502020204030204" pitchFamily="34" charset="0"/>
                <a:cs typeface="WorkSans-Regular"/>
              </a:rPr>
              <a:t> ∙ People and Networks</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WG3</a:t>
            </a:r>
            <a:r>
              <a:rPr lang="en-GB" altLang="en-US" sz="2400" dirty="0">
                <a:solidFill>
                  <a:srgbClr val="FFCD45"/>
                </a:solidFill>
                <a:latin typeface="Book Antiqua" panose="02040602050305030304" pitchFamily="18" charset="0"/>
                <a:ea typeface="Calibri" panose="020F0502020204030204" pitchFamily="34" charset="0"/>
                <a:cs typeface="WorkSans-Regular"/>
              </a:rPr>
              <a:t> ∙ Texts and Topics</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WG4</a:t>
            </a:r>
            <a:r>
              <a:rPr lang="en-GB" altLang="en-US" sz="2400" dirty="0">
                <a:solidFill>
                  <a:srgbClr val="FFCD45"/>
                </a:solidFill>
                <a:latin typeface="Book Antiqua" panose="02040602050305030304" pitchFamily="18" charset="0"/>
                <a:ea typeface="Calibri" panose="020F0502020204030204" pitchFamily="34" charset="0"/>
                <a:cs typeface="WorkSans-Regular"/>
              </a:rPr>
              <a:t> ∙ Documents and Collections</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WG5 </a:t>
            </a:r>
            <a:r>
              <a:rPr lang="en-GB" altLang="en-US" sz="2400" dirty="0">
                <a:solidFill>
                  <a:srgbClr val="FFCD45"/>
                </a:solidFill>
                <a:latin typeface="Book Antiqua" panose="02040602050305030304" pitchFamily="18" charset="0"/>
                <a:ea typeface="Calibri" panose="020F0502020204030204" pitchFamily="34" charset="0"/>
                <a:cs typeface="WorkSans-Regular"/>
              </a:rPr>
              <a:t>∙ Data Exchange and 	Strategic Planning</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WG6</a:t>
            </a:r>
            <a:r>
              <a:rPr lang="en-GB" altLang="en-US" sz="2400" dirty="0">
                <a:solidFill>
                  <a:srgbClr val="FFCD45"/>
                </a:solidFill>
                <a:latin typeface="Book Antiqua" panose="02040602050305030304" pitchFamily="18" charset="0"/>
                <a:ea typeface="Calibri" panose="020F0502020204030204" pitchFamily="34" charset="0"/>
                <a:cs typeface="WorkSans-Regular"/>
              </a:rPr>
              <a:t> ∙ Visualization and Communication</a:t>
            </a:r>
          </a:p>
          <a:p>
            <a:pPr marL="0" indent="0">
              <a:buFont typeface="Arial" pitchFamily="34" charset="0"/>
              <a:buNone/>
            </a:pPr>
            <a:endParaRPr lang="en-GB" altLang="en-US" sz="2400" dirty="0">
              <a:ea typeface="WorkSans-Regular"/>
              <a:cs typeface="WorkSans-Regular"/>
            </a:endParaRPr>
          </a:p>
        </p:txBody>
      </p:sp>
      <p:sp>
        <p:nvSpPr>
          <p:cNvPr id="10" name="Rectangle 9">
            <a:extLst>
              <a:ext uri="{FF2B5EF4-FFF2-40B4-BE49-F238E27FC236}">
                <a16:creationId xmlns:a16="http://schemas.microsoft.com/office/drawing/2014/main" id="{B1094C01-FAD0-40F2-AD93-C91B203958E5}"/>
              </a:ext>
            </a:extLst>
          </p:cNvPr>
          <p:cNvSpPr/>
          <p:nvPr/>
        </p:nvSpPr>
        <p:spPr>
          <a:xfrm rot="16200000">
            <a:off x="-1998639" y="3664858"/>
            <a:ext cx="5108400" cy="1015663"/>
          </a:xfrm>
          <a:prstGeom prst="rect">
            <a:avLst/>
          </a:prstGeom>
        </p:spPr>
        <p:txBody>
          <a:bodyPr wrap="square">
            <a:spAutoFit/>
          </a:bodyPr>
          <a:lstStyle/>
          <a:p>
            <a:r>
              <a:rPr lang="en-GB" altLang="en-US" sz="6000" dirty="0">
                <a:solidFill>
                  <a:srgbClr val="736E80"/>
                </a:solidFill>
                <a:latin typeface="Book Antiqua" panose="02040602050305030304" pitchFamily="18" charset="0"/>
                <a:ea typeface="Calibri" panose="020F0502020204030204" pitchFamily="34" charset="0"/>
                <a:cs typeface="WorkSans-Regular"/>
              </a:rPr>
              <a:t>2. Structure</a:t>
            </a:r>
            <a:endParaRPr lang="en-GB" sz="6000" dirty="0">
              <a:solidFill>
                <a:srgbClr val="736E80"/>
              </a:solidFill>
            </a:endParaRPr>
          </a:p>
        </p:txBody>
      </p:sp>
    </p:spTree>
    <p:extLst>
      <p:ext uri="{BB962C8B-B14F-4D97-AF65-F5344CB8AC3E}">
        <p14:creationId xmlns:p14="http://schemas.microsoft.com/office/powerpoint/2010/main" val="2298402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6"/>
          <p:cNvSpPr>
            <a:spLocks noChangeArrowheads="1"/>
          </p:cNvSpPr>
          <p:nvPr/>
        </p:nvSpPr>
        <p:spPr bwMode="auto">
          <a:xfrm>
            <a:off x="4151314" y="234950"/>
            <a:ext cx="6661998"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en-US" sz="1800" dirty="0">
                <a:solidFill>
                  <a:srgbClr val="FFF5D1"/>
                </a:solidFill>
                <a:latin typeface="Book Antiqua" panose="02040602050305030304" pitchFamily="18" charset="0"/>
              </a:rPr>
              <a:t>Howard Hotson and Thomas </a:t>
            </a:r>
            <a:r>
              <a:rPr lang="en-GB" altLang="en-US" sz="1800" dirty="0" err="1">
                <a:solidFill>
                  <a:srgbClr val="FFF5D1"/>
                </a:solidFill>
                <a:latin typeface="Book Antiqua" panose="02040602050305030304" pitchFamily="18" charset="0"/>
              </a:rPr>
              <a:t>Wallnig</a:t>
            </a:r>
            <a:r>
              <a:rPr lang="en-GB" altLang="en-US" sz="1800" dirty="0">
                <a:solidFill>
                  <a:srgbClr val="FFF5D1"/>
                </a:solidFill>
                <a:latin typeface="Book Antiqua" panose="02040602050305030304" pitchFamily="18" charset="0"/>
              </a:rPr>
              <a:t>, eds.,</a:t>
            </a:r>
            <a:endParaRPr lang="en-GB" altLang="en-US" sz="2400" dirty="0">
              <a:solidFill>
                <a:srgbClr val="FFF5D1"/>
              </a:solidFill>
              <a:latin typeface="Book Antiqua" panose="02040602050305030304" pitchFamily="18" charset="0"/>
            </a:endParaRPr>
          </a:p>
          <a:p>
            <a:pPr>
              <a:spcBef>
                <a:spcPct val="0"/>
              </a:spcBef>
              <a:buFontTx/>
              <a:buNone/>
            </a:pPr>
            <a:r>
              <a:rPr lang="en-GB" altLang="en-US" sz="2400" dirty="0">
                <a:solidFill>
                  <a:schemeClr val="bg1"/>
                </a:solidFill>
                <a:latin typeface="Book Antiqua" panose="02040602050305030304" pitchFamily="18" charset="0"/>
              </a:rPr>
              <a:t>Reassembling the Republic of Letters in the Digital Age: Standards, Systems, Scholarship, </a:t>
            </a:r>
          </a:p>
          <a:p>
            <a:pPr>
              <a:spcBef>
                <a:spcPct val="0"/>
              </a:spcBef>
              <a:buFontTx/>
              <a:buNone/>
            </a:pPr>
            <a:r>
              <a:rPr lang="en-GB" altLang="en-US" sz="1800" dirty="0">
                <a:solidFill>
                  <a:srgbClr val="FFF5D1"/>
                </a:solidFill>
                <a:latin typeface="Book Antiqua" panose="02040602050305030304" pitchFamily="18" charset="0"/>
              </a:rPr>
              <a:t>Gottingen University Press, 2019.</a:t>
            </a:r>
          </a:p>
        </p:txBody>
      </p:sp>
      <p:pic>
        <p:nvPicPr>
          <p:cNvPr id="25605"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2314" y="5900738"/>
            <a:ext cx="82073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1989223" y="2241883"/>
            <a:ext cx="6721640" cy="3350844"/>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WG1</a:t>
            </a:r>
            <a:r>
              <a:rPr lang="en-GB" altLang="en-US" sz="2400" dirty="0">
                <a:solidFill>
                  <a:srgbClr val="FFCD45"/>
                </a:solidFill>
                <a:latin typeface="Book Antiqua" panose="02040602050305030304" pitchFamily="18" charset="0"/>
                <a:ea typeface="Calibri" panose="020F0502020204030204" pitchFamily="34" charset="0"/>
                <a:cs typeface="WorkSans-Regular"/>
              </a:rPr>
              <a:t> ∙ Space and Time</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WG2</a:t>
            </a:r>
            <a:r>
              <a:rPr lang="en-GB" altLang="en-US" sz="2400" dirty="0">
                <a:solidFill>
                  <a:srgbClr val="FFCD45"/>
                </a:solidFill>
                <a:latin typeface="Book Antiqua" panose="02040602050305030304" pitchFamily="18" charset="0"/>
                <a:ea typeface="Calibri" panose="020F0502020204030204" pitchFamily="34" charset="0"/>
                <a:cs typeface="WorkSans-Regular"/>
              </a:rPr>
              <a:t> ∙ People and Networks</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WG3</a:t>
            </a:r>
            <a:r>
              <a:rPr lang="en-GB" altLang="en-US" sz="2400" dirty="0">
                <a:solidFill>
                  <a:srgbClr val="FFCD45"/>
                </a:solidFill>
                <a:latin typeface="Book Antiqua" panose="02040602050305030304" pitchFamily="18" charset="0"/>
                <a:ea typeface="Calibri" panose="020F0502020204030204" pitchFamily="34" charset="0"/>
                <a:cs typeface="WorkSans-Regular"/>
              </a:rPr>
              <a:t> ∙ Texts and Topics</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WG4</a:t>
            </a:r>
            <a:r>
              <a:rPr lang="en-GB" altLang="en-US" sz="2400" dirty="0">
                <a:solidFill>
                  <a:srgbClr val="FFCD45"/>
                </a:solidFill>
                <a:latin typeface="Book Antiqua" panose="02040602050305030304" pitchFamily="18" charset="0"/>
                <a:ea typeface="Calibri" panose="020F0502020204030204" pitchFamily="34" charset="0"/>
                <a:cs typeface="WorkSans-Regular"/>
              </a:rPr>
              <a:t> ∙ Documents and Collections</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WG5 </a:t>
            </a:r>
            <a:r>
              <a:rPr lang="en-GB" altLang="en-US" sz="2400" dirty="0">
                <a:solidFill>
                  <a:srgbClr val="FFCD45"/>
                </a:solidFill>
                <a:latin typeface="Book Antiqua" panose="02040602050305030304" pitchFamily="18" charset="0"/>
                <a:ea typeface="Calibri" panose="020F0502020204030204" pitchFamily="34" charset="0"/>
                <a:cs typeface="WorkSans-Regular"/>
              </a:rPr>
              <a:t>∙ Data Exchange and 	Strategic Planning</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WG6</a:t>
            </a:r>
            <a:r>
              <a:rPr lang="en-GB" altLang="en-US" sz="2400" dirty="0">
                <a:solidFill>
                  <a:srgbClr val="FFCD45"/>
                </a:solidFill>
                <a:latin typeface="Book Antiqua" panose="02040602050305030304" pitchFamily="18" charset="0"/>
                <a:ea typeface="Calibri" panose="020F0502020204030204" pitchFamily="34" charset="0"/>
                <a:cs typeface="WorkSans-Regular"/>
              </a:rPr>
              <a:t> ∙ Visualization and Communication</a:t>
            </a:r>
          </a:p>
          <a:p>
            <a:pPr marL="0" indent="0">
              <a:buFont typeface="Arial" pitchFamily="34" charset="0"/>
              <a:buNone/>
            </a:pPr>
            <a:endParaRPr lang="en-GB" altLang="en-US" sz="2400" dirty="0">
              <a:ea typeface="WorkSans-Regular"/>
              <a:cs typeface="WorkSans-Regular"/>
            </a:endParaRPr>
          </a:p>
        </p:txBody>
      </p:sp>
      <p:sp>
        <p:nvSpPr>
          <p:cNvPr id="9" name="Right Brace 8">
            <a:extLst>
              <a:ext uri="{FF2B5EF4-FFF2-40B4-BE49-F238E27FC236}">
                <a16:creationId xmlns:a16="http://schemas.microsoft.com/office/drawing/2014/main" id="{284CE491-7FCB-4941-B23A-4EBB37BB16D3}"/>
              </a:ext>
            </a:extLst>
          </p:cNvPr>
          <p:cNvSpPr/>
          <p:nvPr/>
        </p:nvSpPr>
        <p:spPr>
          <a:xfrm>
            <a:off x="8654905" y="2376489"/>
            <a:ext cx="244546" cy="1663883"/>
          </a:xfrm>
          <a:prstGeom prst="rightBrace">
            <a:avLst/>
          </a:prstGeom>
          <a:ln w="19050">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Title 1">
            <a:extLst>
              <a:ext uri="{FF2B5EF4-FFF2-40B4-BE49-F238E27FC236}">
                <a16:creationId xmlns:a16="http://schemas.microsoft.com/office/drawing/2014/main" id="{4464756D-DC0F-4822-8257-8489B5718B41}"/>
              </a:ext>
            </a:extLst>
          </p:cNvPr>
          <p:cNvSpPr txBox="1">
            <a:spLocks/>
          </p:cNvSpPr>
          <p:nvPr/>
        </p:nvSpPr>
        <p:spPr>
          <a:xfrm>
            <a:off x="7594846" y="2986164"/>
            <a:ext cx="4444181" cy="458789"/>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altLang="en-US" sz="2400" dirty="0">
                <a:solidFill>
                  <a:srgbClr val="FD6445"/>
                </a:solidFill>
                <a:latin typeface="Book Antiqua" panose="02040602050305030304" pitchFamily="18" charset="0"/>
                <a:ea typeface="Calibri" panose="020F0502020204030204" pitchFamily="34" charset="0"/>
                <a:cs typeface="WorkSans-Regular"/>
              </a:rPr>
              <a:t>Standards</a:t>
            </a:r>
            <a:endParaRPr lang="en-GB" sz="3600" i="1" dirty="0">
              <a:solidFill>
                <a:schemeClr val="bg1"/>
              </a:solidFill>
            </a:endParaRPr>
          </a:p>
        </p:txBody>
      </p:sp>
      <p:sp>
        <p:nvSpPr>
          <p:cNvPr id="11" name="Title 1">
            <a:extLst>
              <a:ext uri="{FF2B5EF4-FFF2-40B4-BE49-F238E27FC236}">
                <a16:creationId xmlns:a16="http://schemas.microsoft.com/office/drawing/2014/main" id="{044805EE-8BFB-45BE-94A3-9F7A08289410}"/>
              </a:ext>
            </a:extLst>
          </p:cNvPr>
          <p:cNvSpPr txBox="1">
            <a:spLocks/>
          </p:cNvSpPr>
          <p:nvPr/>
        </p:nvSpPr>
        <p:spPr>
          <a:xfrm>
            <a:off x="7609025" y="4095494"/>
            <a:ext cx="4161217" cy="458789"/>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altLang="en-US" sz="2400" dirty="0">
                <a:solidFill>
                  <a:srgbClr val="FD6445"/>
                </a:solidFill>
                <a:latin typeface="Book Antiqua" panose="02040602050305030304" pitchFamily="18" charset="0"/>
                <a:ea typeface="Calibri" panose="020F0502020204030204" pitchFamily="34" charset="0"/>
                <a:cs typeface="WorkSans-Regular"/>
              </a:rPr>
              <a:t>Systems</a:t>
            </a:r>
            <a:endParaRPr lang="en-GB" sz="3600" i="1" dirty="0">
              <a:solidFill>
                <a:schemeClr val="bg1"/>
              </a:solidFill>
            </a:endParaRPr>
          </a:p>
        </p:txBody>
      </p:sp>
      <p:sp>
        <p:nvSpPr>
          <p:cNvPr id="12" name="Title 1">
            <a:extLst>
              <a:ext uri="{FF2B5EF4-FFF2-40B4-BE49-F238E27FC236}">
                <a16:creationId xmlns:a16="http://schemas.microsoft.com/office/drawing/2014/main" id="{3315B2A9-1D10-4C3D-83FB-E03CA94BDFA6}"/>
              </a:ext>
            </a:extLst>
          </p:cNvPr>
          <p:cNvSpPr txBox="1">
            <a:spLocks/>
          </p:cNvSpPr>
          <p:nvPr/>
        </p:nvSpPr>
        <p:spPr>
          <a:xfrm>
            <a:off x="7783033" y="4577511"/>
            <a:ext cx="4263082" cy="458789"/>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altLang="en-US" sz="2400" dirty="0">
                <a:solidFill>
                  <a:srgbClr val="FD6445"/>
                </a:solidFill>
                <a:latin typeface="Book Antiqua" panose="02040602050305030304" pitchFamily="18" charset="0"/>
                <a:ea typeface="Calibri" panose="020F0502020204030204" pitchFamily="34" charset="0"/>
                <a:cs typeface="WorkSans-Regular"/>
              </a:rPr>
              <a:t>Scholarship</a:t>
            </a:r>
            <a:endParaRPr lang="en-GB" sz="3600" i="1" dirty="0">
              <a:solidFill>
                <a:schemeClr val="bg1"/>
              </a:solidFill>
            </a:endParaRPr>
          </a:p>
        </p:txBody>
      </p:sp>
      <p:sp>
        <p:nvSpPr>
          <p:cNvPr id="14" name="Rectangle 13">
            <a:extLst>
              <a:ext uri="{FF2B5EF4-FFF2-40B4-BE49-F238E27FC236}">
                <a16:creationId xmlns:a16="http://schemas.microsoft.com/office/drawing/2014/main" id="{EC06B00C-BC26-4142-A32E-BFEAE1D24613}"/>
              </a:ext>
            </a:extLst>
          </p:cNvPr>
          <p:cNvSpPr/>
          <p:nvPr/>
        </p:nvSpPr>
        <p:spPr>
          <a:xfrm rot="16200000">
            <a:off x="-1998639" y="3664858"/>
            <a:ext cx="5108400" cy="1015663"/>
          </a:xfrm>
          <a:prstGeom prst="rect">
            <a:avLst/>
          </a:prstGeom>
        </p:spPr>
        <p:txBody>
          <a:bodyPr wrap="square">
            <a:spAutoFit/>
          </a:bodyPr>
          <a:lstStyle/>
          <a:p>
            <a:r>
              <a:rPr lang="en-GB" altLang="en-US" sz="6000" dirty="0">
                <a:solidFill>
                  <a:srgbClr val="736E80"/>
                </a:solidFill>
                <a:latin typeface="Book Antiqua" panose="02040602050305030304" pitchFamily="18" charset="0"/>
                <a:ea typeface="Calibri" panose="020F0502020204030204" pitchFamily="34" charset="0"/>
                <a:cs typeface="WorkSans-Regular"/>
              </a:rPr>
              <a:t>2. Structure</a:t>
            </a:r>
            <a:endParaRPr lang="en-GB" sz="6000" dirty="0">
              <a:solidFill>
                <a:srgbClr val="736E80"/>
              </a:solidFill>
            </a:endParaRPr>
          </a:p>
        </p:txBody>
      </p:sp>
    </p:spTree>
    <p:extLst>
      <p:ext uri="{BB962C8B-B14F-4D97-AF65-F5344CB8AC3E}">
        <p14:creationId xmlns:p14="http://schemas.microsoft.com/office/powerpoint/2010/main" val="149337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603"/>
                                        </p:tgtEl>
                                        <p:attrNameLst>
                                          <p:attrName>style.visibility</p:attrName>
                                        </p:attrNameLst>
                                      </p:cBhvr>
                                      <p:to>
                                        <p:strVal val="visible"/>
                                      </p:to>
                                    </p:set>
                                    <p:animEffect transition="in" filter="fade">
                                      <p:cBhvr>
                                        <p:cTn id="25" dur="500"/>
                                        <p:tgtEl>
                                          <p:spTgt spid="2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p:bldP spid="9" grpId="0" animBg="1"/>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6"/>
          <p:cNvSpPr>
            <a:spLocks noChangeArrowheads="1"/>
          </p:cNvSpPr>
          <p:nvPr/>
        </p:nvSpPr>
        <p:spPr bwMode="auto">
          <a:xfrm>
            <a:off x="4151314" y="234950"/>
            <a:ext cx="6661998"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en-US" sz="1800" dirty="0">
                <a:solidFill>
                  <a:srgbClr val="FFF5D1"/>
                </a:solidFill>
                <a:latin typeface="Book Antiqua" panose="02040602050305030304" pitchFamily="18" charset="0"/>
              </a:rPr>
              <a:t>Howard Hotson and Thomas </a:t>
            </a:r>
            <a:r>
              <a:rPr lang="en-GB" altLang="en-US" sz="1800" dirty="0" err="1">
                <a:solidFill>
                  <a:srgbClr val="FFF5D1"/>
                </a:solidFill>
                <a:latin typeface="Book Antiqua" panose="02040602050305030304" pitchFamily="18" charset="0"/>
              </a:rPr>
              <a:t>Wallnig</a:t>
            </a:r>
            <a:r>
              <a:rPr lang="en-GB" altLang="en-US" sz="1800" dirty="0">
                <a:solidFill>
                  <a:srgbClr val="FFF5D1"/>
                </a:solidFill>
                <a:latin typeface="Book Antiqua" panose="02040602050305030304" pitchFamily="18" charset="0"/>
              </a:rPr>
              <a:t>, eds.,</a:t>
            </a:r>
            <a:endParaRPr lang="en-GB" altLang="en-US" sz="2400" dirty="0">
              <a:solidFill>
                <a:srgbClr val="FFF5D1"/>
              </a:solidFill>
              <a:latin typeface="Book Antiqua" panose="02040602050305030304" pitchFamily="18" charset="0"/>
            </a:endParaRPr>
          </a:p>
          <a:p>
            <a:pPr>
              <a:spcBef>
                <a:spcPct val="0"/>
              </a:spcBef>
              <a:buFontTx/>
              <a:buNone/>
            </a:pPr>
            <a:r>
              <a:rPr lang="en-GB" altLang="en-US" sz="2400" dirty="0">
                <a:solidFill>
                  <a:schemeClr val="bg1"/>
                </a:solidFill>
                <a:latin typeface="Book Antiqua" panose="02040602050305030304" pitchFamily="18" charset="0"/>
              </a:rPr>
              <a:t>Reassembling the Republic of Letters in the Digital Age: Standards, Systems, Scholarship, </a:t>
            </a:r>
          </a:p>
          <a:p>
            <a:pPr>
              <a:spcBef>
                <a:spcPct val="0"/>
              </a:spcBef>
              <a:buFontTx/>
              <a:buNone/>
            </a:pPr>
            <a:r>
              <a:rPr lang="en-GB" altLang="en-US" sz="1800" dirty="0">
                <a:solidFill>
                  <a:srgbClr val="FFF5D1"/>
                </a:solidFill>
                <a:latin typeface="Book Antiqua" panose="02040602050305030304" pitchFamily="18" charset="0"/>
              </a:rPr>
              <a:t>Gottingen University Press, 2019.</a:t>
            </a:r>
          </a:p>
        </p:txBody>
      </p:sp>
      <p:pic>
        <p:nvPicPr>
          <p:cNvPr id="25605"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2314" y="5900738"/>
            <a:ext cx="82073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308345" y="1839433"/>
            <a:ext cx="11036596" cy="3753294"/>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Standards:</a:t>
            </a:r>
            <a:r>
              <a:rPr lang="en-GB" altLang="en-US" sz="2400" dirty="0">
                <a:solidFill>
                  <a:srgbClr val="FFCD45"/>
                </a:solidFill>
                <a:latin typeface="Book Antiqua" panose="02040602050305030304" pitchFamily="18" charset="0"/>
                <a:ea typeface="Calibri" panose="020F0502020204030204" pitchFamily="34" charset="0"/>
                <a:cs typeface="WorkSans-Regular"/>
              </a:rPr>
              <a:t>  	</a:t>
            </a:r>
            <a:endParaRPr lang="en-GB" altLang="en-US" sz="2400" dirty="0">
              <a:solidFill>
                <a:srgbClr val="FF6600"/>
              </a:solidFill>
              <a:latin typeface="Book Antiqua" panose="02040602050305030304" pitchFamily="18" charset="0"/>
              <a:ea typeface="Calibri" panose="020F0502020204030204" pitchFamily="34" charset="0"/>
              <a:cs typeface="WorkSans-Regular"/>
            </a:endParaRPr>
          </a:p>
          <a:p>
            <a:pPr marL="0" indent="0">
              <a:lnSpc>
                <a:spcPct val="107000"/>
              </a:lnSpc>
              <a:buNone/>
            </a:pPr>
            <a:r>
              <a:rPr lang="en-GB" altLang="en-US" sz="2400" dirty="0">
                <a:solidFill>
                  <a:srgbClr val="FFCD45"/>
                </a:solidFill>
                <a:latin typeface="Book Antiqua" panose="02040602050305030304" pitchFamily="18" charset="0"/>
                <a:ea typeface="Calibri" panose="020F0502020204030204" pitchFamily="34" charset="0"/>
                <a:cs typeface="WorkSans-Regular"/>
              </a:rPr>
              <a:t>  ∙  Letters	</a:t>
            </a:r>
          </a:p>
          <a:p>
            <a:pPr marL="0" indent="0">
              <a:lnSpc>
                <a:spcPct val="107000"/>
              </a:lnSpc>
              <a:buNone/>
            </a:pPr>
            <a:r>
              <a:rPr lang="en-GB" altLang="en-US" sz="2400" dirty="0">
                <a:solidFill>
                  <a:srgbClr val="FFCD45"/>
                </a:solidFill>
                <a:latin typeface="Book Antiqua" panose="02040602050305030304" pitchFamily="18" charset="0"/>
                <a:ea typeface="Calibri" panose="020F0502020204030204" pitchFamily="34" charset="0"/>
                <a:cs typeface="WorkSans-Regular"/>
              </a:rPr>
              <a:t>  ∙  Space 	</a:t>
            </a:r>
          </a:p>
          <a:p>
            <a:pPr marL="0" indent="0">
              <a:lnSpc>
                <a:spcPct val="107000"/>
              </a:lnSpc>
              <a:buNone/>
            </a:pPr>
            <a:r>
              <a:rPr lang="en-GB" altLang="en-US" sz="2400" dirty="0">
                <a:solidFill>
                  <a:srgbClr val="FFCD45"/>
                </a:solidFill>
                <a:latin typeface="Book Antiqua" panose="02040602050305030304" pitchFamily="18" charset="0"/>
                <a:ea typeface="Calibri" panose="020F0502020204030204" pitchFamily="34" charset="0"/>
                <a:cs typeface="WorkSans-Regular"/>
              </a:rPr>
              <a:t>  ∙  Time	</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None/>
            </a:pPr>
            <a:r>
              <a:rPr lang="en-GB" altLang="en-US" sz="2400" dirty="0">
                <a:solidFill>
                  <a:srgbClr val="FFCD45"/>
                </a:solidFill>
                <a:latin typeface="Book Antiqua" panose="02040602050305030304" pitchFamily="18" charset="0"/>
                <a:ea typeface="Calibri" panose="020F0502020204030204" pitchFamily="34" charset="0"/>
                <a:cs typeface="WorkSans-Regular"/>
              </a:rPr>
              <a:t>  ∙  People	</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 </a:t>
            </a:r>
            <a:r>
              <a:rPr lang="en-GB" altLang="en-US" sz="2400" dirty="0">
                <a:solidFill>
                  <a:srgbClr val="FFCD45"/>
                </a:solidFill>
                <a:latin typeface="Book Antiqua" panose="02040602050305030304" pitchFamily="18" charset="0"/>
                <a:ea typeface="Calibri" panose="020F0502020204030204" pitchFamily="34" charset="0"/>
                <a:cs typeface="WorkSans-Regular"/>
              </a:rPr>
              <a:t> ∙  Topics	</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None/>
            </a:pPr>
            <a:r>
              <a:rPr lang="en-GB" altLang="en-US" sz="2400" dirty="0">
                <a:solidFill>
                  <a:srgbClr val="FFCD45"/>
                </a:solidFill>
                <a:latin typeface="Book Antiqua" panose="02040602050305030304" pitchFamily="18" charset="0"/>
                <a:ea typeface="Calibri" panose="020F0502020204030204" pitchFamily="34" charset="0"/>
                <a:cs typeface="WorkSans-Regular"/>
              </a:rPr>
              <a:t>  ∙  Events	</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 </a:t>
            </a:r>
            <a:r>
              <a:rPr lang="en-GB" altLang="en-US" sz="2400" dirty="0">
                <a:solidFill>
                  <a:srgbClr val="FFCD45"/>
                </a:solidFill>
                <a:latin typeface="Book Antiqua" panose="02040602050305030304" pitchFamily="18" charset="0"/>
                <a:ea typeface="Calibri" panose="020F0502020204030204" pitchFamily="34" charset="0"/>
                <a:cs typeface="WorkSans-Regular"/>
              </a:rPr>
              <a:t> ∙  Letter Model</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buFont typeface="Arial" pitchFamily="34" charset="0"/>
              <a:buNone/>
            </a:pPr>
            <a:endParaRPr lang="en-GB" altLang="en-US" sz="2400" dirty="0">
              <a:ea typeface="WorkSans-Regular"/>
              <a:cs typeface="WorkSans-Regular"/>
            </a:endParaRPr>
          </a:p>
        </p:txBody>
      </p:sp>
      <p:sp>
        <p:nvSpPr>
          <p:cNvPr id="9" name="Content Placeholder 2">
            <a:extLst>
              <a:ext uri="{FF2B5EF4-FFF2-40B4-BE49-F238E27FC236}">
                <a16:creationId xmlns:a16="http://schemas.microsoft.com/office/drawing/2014/main" id="{141573D5-FB3B-4CA0-9D93-C0EF1B9A4F44}"/>
              </a:ext>
            </a:extLst>
          </p:cNvPr>
          <p:cNvSpPr txBox="1">
            <a:spLocks/>
          </p:cNvSpPr>
          <p:nvPr/>
        </p:nvSpPr>
        <p:spPr>
          <a:xfrm>
            <a:off x="300725" y="1843243"/>
            <a:ext cx="11036596" cy="3753294"/>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	</a:t>
            </a:r>
            <a:r>
              <a:rPr lang="en-GB" altLang="en-US" sz="2400" dirty="0">
                <a:solidFill>
                  <a:srgbClr val="FFCD45"/>
                </a:solidFill>
                <a:latin typeface="Book Antiqua" panose="02040602050305030304" pitchFamily="18" charset="0"/>
                <a:ea typeface="Calibri" panose="020F0502020204030204" pitchFamily="34" charset="0"/>
                <a:cs typeface="WorkSans-Regular"/>
              </a:rPr>
              <a:t>	        </a:t>
            </a:r>
            <a:r>
              <a:rPr lang="en-GB" altLang="en-US" sz="2400" dirty="0">
                <a:solidFill>
                  <a:srgbClr val="FF6600"/>
                </a:solidFill>
                <a:latin typeface="Book Antiqua" panose="02040602050305030304" pitchFamily="18" charset="0"/>
                <a:ea typeface="Calibri" panose="020F0502020204030204" pitchFamily="34" charset="0"/>
                <a:cs typeface="WorkSans-Regular"/>
              </a:rPr>
              <a:t>Systems:				</a:t>
            </a:r>
          </a:p>
          <a:p>
            <a:pPr marL="0" indent="0">
              <a:lnSpc>
                <a:spcPct val="107000"/>
              </a:lnSpc>
              <a:buNone/>
            </a:pPr>
            <a:r>
              <a:rPr lang="en-GB" altLang="en-US" sz="2400" dirty="0">
                <a:solidFill>
                  <a:srgbClr val="FFCD45"/>
                </a:solidFill>
                <a:latin typeface="Book Antiqua" panose="02040602050305030304" pitchFamily="18" charset="0"/>
                <a:ea typeface="Calibri" panose="020F0502020204030204" pitchFamily="34" charset="0"/>
                <a:cs typeface="WorkSans-Regular"/>
              </a:rPr>
              <a:t>  		          ∙ Assembling metadata 	</a:t>
            </a:r>
          </a:p>
          <a:p>
            <a:pPr marL="0" indent="0">
              <a:lnSpc>
                <a:spcPct val="107000"/>
              </a:lnSpc>
              <a:buNone/>
            </a:pPr>
            <a:r>
              <a:rPr lang="en-GB" altLang="en-US" sz="2400" dirty="0">
                <a:solidFill>
                  <a:srgbClr val="FFCD45"/>
                </a:solidFill>
                <a:latin typeface="Book Antiqua" panose="02040602050305030304" pitchFamily="18" charset="0"/>
                <a:ea typeface="Calibri" panose="020F0502020204030204" pitchFamily="34" charset="0"/>
                <a:cs typeface="WorkSans-Regular"/>
              </a:rPr>
              <a:t>  	 	          ∙ Reconciling metadata	</a:t>
            </a:r>
          </a:p>
          <a:p>
            <a:pPr marL="0" indent="0">
              <a:lnSpc>
                <a:spcPct val="107000"/>
              </a:lnSpc>
              <a:buNone/>
            </a:pPr>
            <a:r>
              <a:rPr lang="en-GB" altLang="en-US" sz="2400" dirty="0">
                <a:solidFill>
                  <a:srgbClr val="FFCD45"/>
                </a:solidFill>
                <a:latin typeface="Book Antiqua" panose="02040602050305030304" pitchFamily="18" charset="0"/>
                <a:ea typeface="Calibri" panose="020F0502020204030204" pitchFamily="34" charset="0"/>
                <a:cs typeface="WorkSans-Regular"/>
              </a:rPr>
              <a:t>  		          ∙ Transcribing			</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None/>
            </a:pPr>
            <a:r>
              <a:rPr lang="en-GB" altLang="en-US" sz="2400" dirty="0">
                <a:solidFill>
                  <a:srgbClr val="FFCD45"/>
                </a:solidFill>
                <a:latin typeface="Book Antiqua" panose="02040602050305030304" pitchFamily="18" charset="0"/>
                <a:ea typeface="Calibri" panose="020F0502020204030204" pitchFamily="34" charset="0"/>
                <a:cs typeface="WorkSans-Regular"/>
              </a:rPr>
              <a:t>  		                  and editing texts		</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 </a:t>
            </a:r>
            <a:r>
              <a:rPr lang="en-GB" altLang="en-US" sz="2400" dirty="0">
                <a:solidFill>
                  <a:srgbClr val="FFCD45"/>
                </a:solidFill>
                <a:latin typeface="Book Antiqua" panose="02040602050305030304" pitchFamily="18" charset="0"/>
                <a:ea typeface="Calibri" panose="020F0502020204030204" pitchFamily="34" charset="0"/>
                <a:cs typeface="WorkSans-Regular"/>
              </a:rPr>
              <a:t> 		          ∙  Modelling topics		</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None/>
            </a:pPr>
            <a:r>
              <a:rPr lang="en-GB" altLang="en-US" sz="2400" dirty="0">
                <a:solidFill>
                  <a:srgbClr val="FFCD45"/>
                </a:solidFill>
                <a:latin typeface="Book Antiqua" panose="02040602050305030304" pitchFamily="18" charset="0"/>
                <a:ea typeface="Calibri" panose="020F0502020204030204" pitchFamily="34" charset="0"/>
                <a:cs typeface="WorkSans-Regular"/>
              </a:rPr>
              <a:t>  		          ∙  Exchanging data: systems	</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 </a:t>
            </a:r>
            <a:r>
              <a:rPr lang="en-GB" altLang="en-US" sz="2400" dirty="0">
                <a:solidFill>
                  <a:srgbClr val="FFCD45"/>
                </a:solidFill>
                <a:latin typeface="Book Antiqua" panose="02040602050305030304" pitchFamily="18" charset="0"/>
                <a:ea typeface="Calibri" panose="020F0502020204030204" pitchFamily="34" charset="0"/>
                <a:cs typeface="WorkSans-Regular"/>
              </a:rPr>
              <a:t> 		          ∙  Exchanging data: practices</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buFont typeface="Arial" pitchFamily="34" charset="0"/>
              <a:buNone/>
            </a:pPr>
            <a:endParaRPr lang="en-GB" altLang="en-US" sz="2400" dirty="0">
              <a:ea typeface="WorkSans-Regular"/>
              <a:cs typeface="WorkSans-Regular"/>
            </a:endParaRPr>
          </a:p>
        </p:txBody>
      </p:sp>
      <p:sp>
        <p:nvSpPr>
          <p:cNvPr id="10" name="Content Placeholder 2">
            <a:extLst>
              <a:ext uri="{FF2B5EF4-FFF2-40B4-BE49-F238E27FC236}">
                <a16:creationId xmlns:a16="http://schemas.microsoft.com/office/drawing/2014/main" id="{38B8DA14-6F26-4FA4-8BBC-289ACC847DDF}"/>
              </a:ext>
            </a:extLst>
          </p:cNvPr>
          <p:cNvSpPr txBox="1">
            <a:spLocks/>
          </p:cNvSpPr>
          <p:nvPr/>
        </p:nvSpPr>
        <p:spPr>
          <a:xfrm>
            <a:off x="460745" y="1991833"/>
            <a:ext cx="11036596" cy="3753294"/>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buNone/>
            </a:pPr>
            <a:r>
              <a:rPr lang="en-GB" altLang="en-US" sz="2400" dirty="0">
                <a:solidFill>
                  <a:srgbClr val="FF6600"/>
                </a:solidFill>
                <a:latin typeface="Book Antiqua" panose="02040602050305030304" pitchFamily="18" charset="0"/>
                <a:ea typeface="Calibri" panose="020F0502020204030204" pitchFamily="34" charset="0"/>
                <a:cs typeface="WorkSans-Regular"/>
              </a:rPr>
              <a:t>							Scholarship:</a:t>
            </a:r>
          </a:p>
          <a:p>
            <a:pPr marL="0" indent="0">
              <a:lnSpc>
                <a:spcPct val="107000"/>
              </a:lnSpc>
              <a:buNone/>
            </a:pPr>
            <a:r>
              <a:rPr lang="en-GB" altLang="en-US" sz="2400" dirty="0">
                <a:solidFill>
                  <a:srgbClr val="FFCD45"/>
                </a:solidFill>
                <a:latin typeface="Book Antiqua" panose="02040602050305030304" pitchFamily="18" charset="0"/>
                <a:ea typeface="Calibri" panose="020F0502020204030204" pitchFamily="34" charset="0"/>
                <a:cs typeface="WorkSans-Regular"/>
              </a:rPr>
              <a:t>							  ∙ Assembling </a:t>
            </a:r>
          </a:p>
          <a:p>
            <a:pPr marL="0" indent="0">
              <a:lnSpc>
                <a:spcPct val="107000"/>
              </a:lnSpc>
              <a:buNone/>
            </a:pPr>
            <a:r>
              <a:rPr lang="en-GB" altLang="en-US" sz="2400" dirty="0">
                <a:solidFill>
                  <a:srgbClr val="FFCD45"/>
                </a:solidFill>
                <a:latin typeface="Book Antiqua" panose="02040602050305030304" pitchFamily="18" charset="0"/>
                <a:ea typeface="Calibri" panose="020F0502020204030204" pitchFamily="34" charset="0"/>
                <a:cs typeface="WorkSans-Regular"/>
              </a:rPr>
              <a:t>							  ∙ Chronologies of</a:t>
            </a:r>
          </a:p>
          <a:p>
            <a:pPr marL="0" indent="0">
              <a:lnSpc>
                <a:spcPct val="107000"/>
              </a:lnSpc>
              <a:buNone/>
            </a:pPr>
            <a:r>
              <a:rPr lang="en-GB" altLang="en-US" sz="2400" dirty="0">
                <a:solidFill>
                  <a:srgbClr val="FFCD45"/>
                </a:solidFill>
                <a:latin typeface="Book Antiqua" panose="02040602050305030304" pitchFamily="18" charset="0"/>
                <a:ea typeface="Calibri" panose="020F0502020204030204" pitchFamily="34" charset="0"/>
                <a:cs typeface="WorkSans-Regular"/>
              </a:rPr>
              <a:t>							  ∙ Geographies of</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None/>
            </a:pPr>
            <a:r>
              <a:rPr lang="en-GB" altLang="en-US" sz="2400" dirty="0">
                <a:solidFill>
                  <a:srgbClr val="FFCD45"/>
                </a:solidFill>
                <a:latin typeface="Book Antiqua" panose="02040602050305030304" pitchFamily="18" charset="0"/>
                <a:ea typeface="Calibri" panose="020F0502020204030204" pitchFamily="34" charset="0"/>
                <a:cs typeface="WorkSans-Regular"/>
              </a:rPr>
              <a:t>							  ∙ </a:t>
            </a:r>
            <a:r>
              <a:rPr lang="en-GB" altLang="en-US" sz="2400" dirty="0" err="1">
                <a:solidFill>
                  <a:srgbClr val="FFCD45"/>
                </a:solidFill>
                <a:latin typeface="Book Antiqua" panose="02040602050305030304" pitchFamily="18" charset="0"/>
                <a:ea typeface="Calibri" panose="020F0502020204030204" pitchFamily="34" charset="0"/>
                <a:cs typeface="WorkSans-Regular"/>
              </a:rPr>
              <a:t>Prosopographies</a:t>
            </a:r>
            <a:r>
              <a:rPr lang="en-GB" altLang="en-US" sz="2400" dirty="0">
                <a:solidFill>
                  <a:srgbClr val="FFCD45"/>
                </a:solidFill>
                <a:latin typeface="Book Antiqua" panose="02040602050305030304" pitchFamily="18" charset="0"/>
                <a:ea typeface="Calibri" panose="020F0502020204030204" pitchFamily="34" charset="0"/>
                <a:cs typeface="WorkSans-Regular"/>
              </a:rPr>
              <a:t> of</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None/>
            </a:pPr>
            <a:r>
              <a:rPr lang="en-GB" altLang="en-US" sz="2400" dirty="0">
                <a:solidFill>
                  <a:srgbClr val="FFCD45"/>
                </a:solidFill>
                <a:latin typeface="Book Antiqua" panose="02040602050305030304" pitchFamily="18" charset="0"/>
                <a:ea typeface="Calibri" panose="020F0502020204030204" pitchFamily="34" charset="0"/>
                <a:cs typeface="WorkSans-Regular"/>
              </a:rPr>
              <a:t>							  ∙ Text-mining </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None/>
            </a:pPr>
            <a:r>
              <a:rPr lang="en-GB" altLang="en-US" sz="2400" dirty="0">
                <a:solidFill>
                  <a:srgbClr val="FFCD45"/>
                </a:solidFill>
                <a:latin typeface="Book Antiqua" panose="02040602050305030304" pitchFamily="18" charset="0"/>
                <a:ea typeface="Calibri" panose="020F0502020204030204" pitchFamily="34" charset="0"/>
                <a:cs typeface="WorkSans-Regular"/>
              </a:rPr>
              <a:t>							  ∙ Networking</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None/>
            </a:pPr>
            <a:r>
              <a:rPr lang="en-GB" altLang="en-US" sz="2400" dirty="0">
                <a:solidFill>
                  <a:srgbClr val="FFCD45"/>
                </a:solidFill>
                <a:latin typeface="Book Antiqua" panose="02040602050305030304" pitchFamily="18" charset="0"/>
                <a:ea typeface="Calibri" panose="020F0502020204030204" pitchFamily="34" charset="0"/>
                <a:cs typeface="WorkSans-Regular"/>
              </a:rPr>
              <a:t>							  ∙ Virtual Research Environment</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buFont typeface="Arial" pitchFamily="34" charset="0"/>
              <a:buNone/>
            </a:pPr>
            <a:endParaRPr lang="en-GB" altLang="en-US" sz="2400" dirty="0">
              <a:ea typeface="WorkSans-Regular"/>
              <a:cs typeface="WorkSans-Regular"/>
            </a:endParaRPr>
          </a:p>
        </p:txBody>
      </p:sp>
      <p:sp>
        <p:nvSpPr>
          <p:cNvPr id="11" name="Right Brace 10">
            <a:extLst>
              <a:ext uri="{FF2B5EF4-FFF2-40B4-BE49-F238E27FC236}">
                <a16:creationId xmlns:a16="http://schemas.microsoft.com/office/drawing/2014/main" id="{640F6FF8-0C78-4E00-9E03-D6C3C4385A86}"/>
              </a:ext>
            </a:extLst>
          </p:cNvPr>
          <p:cNvSpPr/>
          <p:nvPr/>
        </p:nvSpPr>
        <p:spPr>
          <a:xfrm>
            <a:off x="10001782" y="2376489"/>
            <a:ext cx="244546" cy="2705874"/>
          </a:xfrm>
          <a:prstGeom prst="rightBrace">
            <a:avLst/>
          </a:prstGeom>
          <a:ln w="19050">
            <a:solidFill>
              <a:srgbClr val="FFCE4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Title 1">
            <a:extLst>
              <a:ext uri="{FF2B5EF4-FFF2-40B4-BE49-F238E27FC236}">
                <a16:creationId xmlns:a16="http://schemas.microsoft.com/office/drawing/2014/main" id="{0364D3C1-A096-48A7-B73B-0E7B17F2436A}"/>
              </a:ext>
            </a:extLst>
          </p:cNvPr>
          <p:cNvSpPr txBox="1">
            <a:spLocks/>
          </p:cNvSpPr>
          <p:nvPr/>
        </p:nvSpPr>
        <p:spPr>
          <a:xfrm rot="16200000">
            <a:off x="8613948" y="3498390"/>
            <a:ext cx="3870251" cy="458789"/>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altLang="en-US" sz="2400" dirty="0">
                <a:solidFill>
                  <a:srgbClr val="FFCE43"/>
                </a:solidFill>
                <a:latin typeface="Book Antiqua" panose="02040602050305030304" pitchFamily="18" charset="0"/>
                <a:ea typeface="Calibri" panose="020F0502020204030204" pitchFamily="34" charset="0"/>
                <a:cs typeface="WorkSans-Regular"/>
              </a:rPr>
              <a:t>the Republic of Letters</a:t>
            </a:r>
            <a:endParaRPr lang="en-GB" sz="3600" i="1" dirty="0">
              <a:solidFill>
                <a:srgbClr val="FFCE43"/>
              </a:solidFill>
            </a:endParaRPr>
          </a:p>
        </p:txBody>
      </p:sp>
    </p:spTree>
    <p:extLst>
      <p:ext uri="{BB962C8B-B14F-4D97-AF65-F5344CB8AC3E}">
        <p14:creationId xmlns:p14="http://schemas.microsoft.com/office/powerpoint/2010/main" val="396167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1000"/>
                                        <p:tgtEl>
                                          <p:spTgt spid="10"/>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1000"/>
                                        <p:tgtEl>
                                          <p:spTgt spid="11"/>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6"/>
          <p:cNvSpPr>
            <a:spLocks noChangeArrowheads="1"/>
          </p:cNvSpPr>
          <p:nvPr/>
        </p:nvSpPr>
        <p:spPr bwMode="auto">
          <a:xfrm>
            <a:off x="6240463" y="550864"/>
            <a:ext cx="41767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Arial" panose="020B0604020202020204" pitchFamily="34" charset="0"/>
              <a:buNone/>
            </a:pPr>
            <a:r>
              <a:rPr lang="en-GB" altLang="en-US" sz="2400">
                <a:solidFill>
                  <a:srgbClr val="FFCD45"/>
                </a:solidFill>
                <a:latin typeface="WorkSans-Regular"/>
                <a:ea typeface="Calibri" panose="020F0502020204030204" pitchFamily="34" charset="0"/>
                <a:cs typeface="WorkSans-Regular"/>
              </a:rPr>
              <a:t>Collaborative systems design</a:t>
            </a:r>
            <a:endParaRPr lang="en-GB" altLang="en-US">
              <a:ea typeface="Calibri" panose="020F0502020204030204" pitchFamily="34" charset="0"/>
              <a:cs typeface="Times New Roman" panose="02020603050405020304" pitchFamily="18" charset="0"/>
            </a:endParaRPr>
          </a:p>
          <a:p>
            <a:pPr>
              <a:spcBef>
                <a:spcPct val="0"/>
              </a:spcBef>
              <a:buFontTx/>
              <a:buNone/>
            </a:pPr>
            <a:endParaRPr lang="en-GB" altLang="en-US" sz="1800">
              <a:solidFill>
                <a:schemeClr val="bg1"/>
              </a:solidFill>
              <a:latin typeface="Book Antiqua" panose="02040602050305030304" pitchFamily="18" charset="0"/>
            </a:endParaRPr>
          </a:p>
        </p:txBody>
      </p:sp>
      <p:pic>
        <p:nvPicPr>
          <p:cNvPr id="50180" name="Picture 4"/>
          <p:cNvPicPr>
            <a:picLocks noChangeAspect="1"/>
          </p:cNvPicPr>
          <p:nvPr/>
        </p:nvPicPr>
        <p:blipFill>
          <a:blip r:embed="rId4">
            <a:extLst>
              <a:ext uri="{28A0092B-C50C-407E-A947-70E740481C1C}">
                <a14:useLocalDpi xmlns:a14="http://schemas.microsoft.com/office/drawing/2010/main" val="0"/>
              </a:ext>
            </a:extLst>
          </a:blip>
          <a:srcRect l="5534" t="10828" r="5916" b="11407"/>
          <a:stretch>
            <a:fillRect/>
          </a:stretch>
        </p:blipFill>
        <p:spPr bwMode="auto">
          <a:xfrm>
            <a:off x="-27101" y="-27432"/>
            <a:ext cx="12219101" cy="603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15D5644-A8BC-4711-872A-0181B1969952}"/>
              </a:ext>
            </a:extLst>
          </p:cNvPr>
          <p:cNvSpPr/>
          <p:nvPr/>
        </p:nvSpPr>
        <p:spPr>
          <a:xfrm>
            <a:off x="435990" y="6175318"/>
            <a:ext cx="5242434" cy="461665"/>
          </a:xfrm>
          <a:prstGeom prst="rect">
            <a:avLst/>
          </a:prstGeom>
        </p:spPr>
        <p:txBody>
          <a:bodyPr wrap="square">
            <a:spAutoFit/>
          </a:bodyPr>
          <a:lstStyle/>
          <a:p>
            <a:r>
              <a:rPr lang="en-GB" altLang="en-US" sz="2400" dirty="0">
                <a:solidFill>
                  <a:srgbClr val="FF6600"/>
                </a:solidFill>
                <a:latin typeface="Book Antiqua" panose="02040602050305030304" pitchFamily="18" charset="0"/>
                <a:ea typeface="Calibri" panose="020F0502020204030204" pitchFamily="34" charset="0"/>
                <a:cs typeface="WorkSans-Regular"/>
              </a:rPr>
              <a:t>WEBSITE:</a:t>
            </a:r>
            <a:r>
              <a:rPr lang="en-GB" altLang="en-US" sz="2400" dirty="0">
                <a:solidFill>
                  <a:srgbClr val="FFCE43"/>
                </a:solidFill>
                <a:latin typeface="Book Antiqua" panose="02040602050305030304" pitchFamily="18" charset="0"/>
                <a:ea typeface="Calibri" panose="020F0502020204030204" pitchFamily="34" charset="0"/>
                <a:cs typeface="WorkSans-Regular"/>
              </a:rPr>
              <a:t> www.republicofletters.net</a:t>
            </a:r>
            <a:endParaRPr lang="en-GB" sz="2400" dirty="0"/>
          </a:p>
        </p:txBody>
      </p:sp>
    </p:spTree>
    <p:extLst>
      <p:ext uri="{BB962C8B-B14F-4D97-AF65-F5344CB8AC3E}">
        <p14:creationId xmlns:p14="http://schemas.microsoft.com/office/powerpoint/2010/main" val="33786519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6"/>
          <p:cNvSpPr>
            <a:spLocks noChangeArrowheads="1"/>
          </p:cNvSpPr>
          <p:nvPr/>
        </p:nvSpPr>
        <p:spPr bwMode="auto">
          <a:xfrm>
            <a:off x="6240463" y="550864"/>
            <a:ext cx="41767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Arial" panose="020B0604020202020204" pitchFamily="34" charset="0"/>
              <a:buNone/>
            </a:pPr>
            <a:r>
              <a:rPr lang="en-GB" altLang="en-US" sz="2400">
                <a:solidFill>
                  <a:srgbClr val="FFCD45"/>
                </a:solidFill>
                <a:latin typeface="WorkSans-Regular"/>
                <a:ea typeface="Calibri" panose="020F0502020204030204" pitchFamily="34" charset="0"/>
                <a:cs typeface="WorkSans-Regular"/>
              </a:rPr>
              <a:t>Collaborative systems design</a:t>
            </a:r>
            <a:endParaRPr lang="en-GB" altLang="en-US">
              <a:ea typeface="Calibri" panose="020F0502020204030204" pitchFamily="34" charset="0"/>
              <a:cs typeface="Times New Roman" panose="02020603050405020304" pitchFamily="18" charset="0"/>
            </a:endParaRPr>
          </a:p>
          <a:p>
            <a:pPr>
              <a:spcBef>
                <a:spcPct val="0"/>
              </a:spcBef>
              <a:buFontTx/>
              <a:buNone/>
            </a:pPr>
            <a:endParaRPr lang="en-GB" altLang="en-US" sz="1800">
              <a:solidFill>
                <a:schemeClr val="bg1"/>
              </a:solidFill>
              <a:latin typeface="Book Antiqua" panose="02040602050305030304" pitchFamily="18" charset="0"/>
            </a:endParaRPr>
          </a:p>
        </p:txBody>
      </p:sp>
      <p:pic>
        <p:nvPicPr>
          <p:cNvPr id="50180" name="Picture 4"/>
          <p:cNvPicPr>
            <a:picLocks noChangeAspect="1"/>
          </p:cNvPicPr>
          <p:nvPr/>
        </p:nvPicPr>
        <p:blipFill>
          <a:blip r:embed="rId4">
            <a:extLst>
              <a:ext uri="{28A0092B-C50C-407E-A947-70E740481C1C}">
                <a14:useLocalDpi xmlns:a14="http://schemas.microsoft.com/office/drawing/2010/main" val="0"/>
              </a:ext>
            </a:extLst>
          </a:blip>
          <a:srcRect l="5534" t="10828" r="5916" b="11407"/>
          <a:stretch>
            <a:fillRect/>
          </a:stretch>
        </p:blipFill>
        <p:spPr bwMode="auto">
          <a:xfrm>
            <a:off x="-27101" y="0"/>
            <a:ext cx="12219101" cy="603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65999389-3583-41EF-899B-FEF923143796}"/>
              </a:ext>
            </a:extLst>
          </p:cNvPr>
          <p:cNvPicPr>
            <a:picLocks noChangeAspect="1"/>
          </p:cNvPicPr>
          <p:nvPr/>
        </p:nvPicPr>
        <p:blipFill rotWithShape="1">
          <a:blip r:embed="rId4">
            <a:extLst>
              <a:ext uri="{28A0092B-C50C-407E-A947-70E740481C1C}">
                <a14:useLocalDpi xmlns:a14="http://schemas.microsoft.com/office/drawing/2010/main" val="0"/>
              </a:ext>
            </a:extLst>
          </a:blip>
          <a:srcRect l="5534" t="23740" r="5916" b="11407"/>
          <a:stretch/>
        </p:blipFill>
        <p:spPr bwMode="auto">
          <a:xfrm>
            <a:off x="-1982867" y="1001713"/>
            <a:ext cx="14147800" cy="503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9AED2015-8C4B-4E1B-8B90-7D0172E69137}"/>
              </a:ext>
            </a:extLst>
          </p:cNvPr>
          <p:cNvPicPr>
            <a:picLocks noChangeAspect="1"/>
          </p:cNvPicPr>
          <p:nvPr/>
        </p:nvPicPr>
        <p:blipFill rotWithShape="1">
          <a:blip r:embed="rId5"/>
          <a:srcRect l="937" t="4966"/>
          <a:stretch/>
        </p:blipFill>
        <p:spPr>
          <a:xfrm>
            <a:off x="13146" y="1031647"/>
            <a:ext cx="8057745" cy="4242480"/>
          </a:xfrm>
          <a:prstGeom prst="rect">
            <a:avLst/>
          </a:prstGeom>
        </p:spPr>
      </p:pic>
      <p:sp>
        <p:nvSpPr>
          <p:cNvPr id="10" name="Rectangle 9">
            <a:extLst>
              <a:ext uri="{FF2B5EF4-FFF2-40B4-BE49-F238E27FC236}">
                <a16:creationId xmlns:a16="http://schemas.microsoft.com/office/drawing/2014/main" id="{9A453063-6011-4C02-BEDE-8FFEEEE2BA43}"/>
              </a:ext>
            </a:extLst>
          </p:cNvPr>
          <p:cNvSpPr/>
          <p:nvPr/>
        </p:nvSpPr>
        <p:spPr>
          <a:xfrm>
            <a:off x="8685894" y="1499686"/>
            <a:ext cx="3448811" cy="3616375"/>
          </a:xfrm>
          <a:prstGeom prst="rect">
            <a:avLst/>
          </a:prstGeom>
        </p:spPr>
        <p:txBody>
          <a:bodyPr wrap="square">
            <a:spAutoFit/>
          </a:bodyPr>
          <a:lstStyle/>
          <a:p>
            <a:pPr marL="457200" indent="-457200">
              <a:spcAft>
                <a:spcPts val="600"/>
              </a:spcAft>
              <a:buAutoNum type="arabicPeriod"/>
            </a:pPr>
            <a:r>
              <a:rPr lang="en-GB" altLang="en-US" sz="3600" dirty="0">
                <a:solidFill>
                  <a:srgbClr val="736E80"/>
                </a:solidFill>
                <a:latin typeface="Book Antiqua" panose="02040602050305030304" pitchFamily="18" charset="0"/>
                <a:ea typeface="Calibri" panose="020F0502020204030204" pitchFamily="34" charset="0"/>
                <a:cs typeface="WorkSans-Regular"/>
              </a:rPr>
              <a:t>Objectives</a:t>
            </a:r>
          </a:p>
          <a:p>
            <a:pPr marL="457200" indent="-457200">
              <a:spcAft>
                <a:spcPts val="600"/>
              </a:spcAft>
              <a:buAutoNum type="arabicPeriod"/>
            </a:pPr>
            <a:r>
              <a:rPr lang="en-GB" sz="3600" b="1" dirty="0">
                <a:solidFill>
                  <a:srgbClr val="3B4547"/>
                </a:solidFill>
                <a:latin typeface="Book Antiqua" panose="02040602050305030304" pitchFamily="18" charset="0"/>
              </a:rPr>
              <a:t>Structure</a:t>
            </a:r>
          </a:p>
          <a:p>
            <a:pPr marL="457200" indent="-457200">
              <a:spcAft>
                <a:spcPts val="600"/>
              </a:spcAft>
              <a:buAutoNum type="arabicPeriod"/>
            </a:pPr>
            <a:r>
              <a:rPr lang="en-GB" sz="3600" dirty="0">
                <a:solidFill>
                  <a:srgbClr val="736E80"/>
                </a:solidFill>
                <a:latin typeface="Book Antiqua" panose="02040602050305030304" pitchFamily="18" charset="0"/>
              </a:rPr>
              <a:t>Tools</a:t>
            </a:r>
          </a:p>
          <a:p>
            <a:pPr marL="457200" indent="-457200">
              <a:spcAft>
                <a:spcPts val="600"/>
              </a:spcAft>
              <a:buAutoNum type="arabicPeriod"/>
            </a:pPr>
            <a:r>
              <a:rPr lang="en-GB" sz="3600" dirty="0">
                <a:solidFill>
                  <a:srgbClr val="736E80"/>
                </a:solidFill>
                <a:latin typeface="Book Antiqua" panose="02040602050305030304" pitchFamily="18" charset="0"/>
              </a:rPr>
              <a:t>Systems</a:t>
            </a:r>
          </a:p>
          <a:p>
            <a:pPr marL="457200" indent="-457200">
              <a:spcAft>
                <a:spcPts val="600"/>
              </a:spcAft>
              <a:buAutoNum type="arabicPeriod"/>
            </a:pPr>
            <a:r>
              <a:rPr lang="en-GB" sz="3600" dirty="0">
                <a:solidFill>
                  <a:srgbClr val="736E80"/>
                </a:solidFill>
                <a:latin typeface="Book Antiqua" panose="02040602050305030304" pitchFamily="18" charset="0"/>
              </a:rPr>
              <a:t>Prospects</a:t>
            </a:r>
          </a:p>
          <a:p>
            <a:pPr marL="457200" indent="-457200">
              <a:buAutoNum type="arabicPeriod"/>
            </a:pPr>
            <a:endParaRPr lang="en-GB" sz="2400" dirty="0">
              <a:solidFill>
                <a:srgbClr val="3B4547"/>
              </a:solidFill>
            </a:endParaRPr>
          </a:p>
        </p:txBody>
      </p:sp>
    </p:spTree>
    <p:extLst>
      <p:ext uri="{BB962C8B-B14F-4D97-AF65-F5344CB8AC3E}">
        <p14:creationId xmlns:p14="http://schemas.microsoft.com/office/powerpoint/2010/main" val="221214694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6"/>
          <p:cNvSpPr>
            <a:spLocks noChangeArrowheads="1"/>
          </p:cNvSpPr>
          <p:nvPr/>
        </p:nvSpPr>
        <p:spPr bwMode="auto">
          <a:xfrm>
            <a:off x="6240463" y="550864"/>
            <a:ext cx="41767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Arial" panose="020B0604020202020204" pitchFamily="34" charset="0"/>
              <a:buNone/>
            </a:pPr>
            <a:r>
              <a:rPr lang="en-GB" altLang="en-US" sz="2400">
                <a:solidFill>
                  <a:srgbClr val="FFCD45"/>
                </a:solidFill>
                <a:latin typeface="WorkSans-Regular"/>
                <a:ea typeface="Calibri" panose="020F0502020204030204" pitchFamily="34" charset="0"/>
                <a:cs typeface="WorkSans-Regular"/>
              </a:rPr>
              <a:t>Collaborative systems design</a:t>
            </a:r>
            <a:endParaRPr lang="en-GB" altLang="en-US">
              <a:ea typeface="Calibri" panose="020F0502020204030204" pitchFamily="34" charset="0"/>
              <a:cs typeface="Times New Roman" panose="02020603050405020304" pitchFamily="18" charset="0"/>
            </a:endParaRPr>
          </a:p>
          <a:p>
            <a:pPr>
              <a:spcBef>
                <a:spcPct val="0"/>
              </a:spcBef>
              <a:buFontTx/>
              <a:buNone/>
            </a:pPr>
            <a:endParaRPr lang="en-GB" altLang="en-US" sz="1800">
              <a:solidFill>
                <a:schemeClr val="bg1"/>
              </a:solidFill>
              <a:latin typeface="Book Antiqua" panose="02040602050305030304" pitchFamily="18" charset="0"/>
            </a:endParaRPr>
          </a:p>
        </p:txBody>
      </p:sp>
      <p:pic>
        <p:nvPicPr>
          <p:cNvPr id="50180" name="Picture 4"/>
          <p:cNvPicPr>
            <a:picLocks noChangeAspect="1"/>
          </p:cNvPicPr>
          <p:nvPr/>
        </p:nvPicPr>
        <p:blipFill>
          <a:blip r:embed="rId4">
            <a:extLst>
              <a:ext uri="{28A0092B-C50C-407E-A947-70E740481C1C}">
                <a14:useLocalDpi xmlns:a14="http://schemas.microsoft.com/office/drawing/2010/main" val="0"/>
              </a:ext>
            </a:extLst>
          </a:blip>
          <a:srcRect l="5534" t="10828" r="5916" b="11407"/>
          <a:stretch>
            <a:fillRect/>
          </a:stretch>
        </p:blipFill>
        <p:spPr bwMode="auto">
          <a:xfrm>
            <a:off x="-27101" y="0"/>
            <a:ext cx="12219101" cy="603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65999389-3583-41EF-899B-FEF923143796}"/>
              </a:ext>
            </a:extLst>
          </p:cNvPr>
          <p:cNvPicPr>
            <a:picLocks noChangeAspect="1"/>
          </p:cNvPicPr>
          <p:nvPr/>
        </p:nvPicPr>
        <p:blipFill rotWithShape="1">
          <a:blip r:embed="rId4">
            <a:extLst>
              <a:ext uri="{28A0092B-C50C-407E-A947-70E740481C1C}">
                <a14:useLocalDpi xmlns:a14="http://schemas.microsoft.com/office/drawing/2010/main" val="0"/>
              </a:ext>
            </a:extLst>
          </a:blip>
          <a:srcRect l="5534" t="23740" r="5916" b="11407"/>
          <a:stretch/>
        </p:blipFill>
        <p:spPr bwMode="auto">
          <a:xfrm>
            <a:off x="-1982867" y="1001713"/>
            <a:ext cx="14147800" cy="503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9AED2015-8C4B-4E1B-8B90-7D0172E69137}"/>
              </a:ext>
            </a:extLst>
          </p:cNvPr>
          <p:cNvPicPr>
            <a:picLocks noChangeAspect="1"/>
          </p:cNvPicPr>
          <p:nvPr/>
        </p:nvPicPr>
        <p:blipFill rotWithShape="1">
          <a:blip r:embed="rId5"/>
          <a:srcRect l="937" t="4966"/>
          <a:stretch/>
        </p:blipFill>
        <p:spPr>
          <a:xfrm>
            <a:off x="13146" y="1031647"/>
            <a:ext cx="8057745" cy="4242480"/>
          </a:xfrm>
          <a:prstGeom prst="rect">
            <a:avLst/>
          </a:prstGeom>
        </p:spPr>
      </p:pic>
      <p:sp>
        <p:nvSpPr>
          <p:cNvPr id="10" name="Rectangle 9">
            <a:extLst>
              <a:ext uri="{FF2B5EF4-FFF2-40B4-BE49-F238E27FC236}">
                <a16:creationId xmlns:a16="http://schemas.microsoft.com/office/drawing/2014/main" id="{9A453063-6011-4C02-BEDE-8FFEEEE2BA43}"/>
              </a:ext>
            </a:extLst>
          </p:cNvPr>
          <p:cNvSpPr/>
          <p:nvPr/>
        </p:nvSpPr>
        <p:spPr>
          <a:xfrm>
            <a:off x="8685894" y="1499686"/>
            <a:ext cx="3448811" cy="3616375"/>
          </a:xfrm>
          <a:prstGeom prst="rect">
            <a:avLst/>
          </a:prstGeom>
        </p:spPr>
        <p:txBody>
          <a:bodyPr wrap="square">
            <a:spAutoFit/>
          </a:bodyPr>
          <a:lstStyle/>
          <a:p>
            <a:pPr marL="457200" indent="-457200">
              <a:spcAft>
                <a:spcPts val="600"/>
              </a:spcAft>
              <a:buAutoNum type="arabicPeriod"/>
            </a:pPr>
            <a:r>
              <a:rPr lang="en-GB" altLang="en-US" sz="3600" dirty="0">
                <a:solidFill>
                  <a:srgbClr val="736E80"/>
                </a:solidFill>
                <a:latin typeface="Book Antiqua" panose="02040602050305030304" pitchFamily="18" charset="0"/>
                <a:ea typeface="Calibri" panose="020F0502020204030204" pitchFamily="34" charset="0"/>
                <a:cs typeface="WorkSans-Regular"/>
              </a:rPr>
              <a:t>Objectives</a:t>
            </a:r>
          </a:p>
          <a:p>
            <a:pPr marL="457200" indent="-457200">
              <a:spcAft>
                <a:spcPts val="600"/>
              </a:spcAft>
              <a:buAutoNum type="arabicPeriod"/>
            </a:pPr>
            <a:r>
              <a:rPr lang="en-GB" sz="3600" dirty="0">
                <a:solidFill>
                  <a:srgbClr val="736E80"/>
                </a:solidFill>
                <a:latin typeface="Book Antiqua" panose="02040602050305030304" pitchFamily="18" charset="0"/>
              </a:rPr>
              <a:t>Structure</a:t>
            </a:r>
          </a:p>
          <a:p>
            <a:pPr marL="457200" indent="-457200">
              <a:spcAft>
                <a:spcPts val="600"/>
              </a:spcAft>
              <a:buAutoNum type="arabicPeriod"/>
            </a:pPr>
            <a:r>
              <a:rPr lang="en-GB" sz="3600" b="1" dirty="0">
                <a:solidFill>
                  <a:srgbClr val="3B4547"/>
                </a:solidFill>
                <a:latin typeface="Book Antiqua" panose="02040602050305030304" pitchFamily="18" charset="0"/>
              </a:rPr>
              <a:t>Tools</a:t>
            </a:r>
          </a:p>
          <a:p>
            <a:pPr marL="457200" indent="-457200">
              <a:spcAft>
                <a:spcPts val="600"/>
              </a:spcAft>
              <a:buAutoNum type="arabicPeriod"/>
            </a:pPr>
            <a:r>
              <a:rPr lang="en-GB" sz="3600" dirty="0">
                <a:solidFill>
                  <a:srgbClr val="736E80"/>
                </a:solidFill>
                <a:latin typeface="Book Antiqua" panose="02040602050305030304" pitchFamily="18" charset="0"/>
              </a:rPr>
              <a:t>Systems</a:t>
            </a:r>
          </a:p>
          <a:p>
            <a:pPr marL="457200" indent="-457200">
              <a:spcAft>
                <a:spcPts val="600"/>
              </a:spcAft>
              <a:buAutoNum type="arabicPeriod"/>
            </a:pPr>
            <a:r>
              <a:rPr lang="en-GB" sz="3600" dirty="0">
                <a:solidFill>
                  <a:srgbClr val="736E80"/>
                </a:solidFill>
                <a:latin typeface="Book Antiqua" panose="02040602050305030304" pitchFamily="18" charset="0"/>
              </a:rPr>
              <a:t>Prospects</a:t>
            </a:r>
          </a:p>
          <a:p>
            <a:pPr marL="457200" indent="-457200">
              <a:buAutoNum type="arabicPeriod"/>
            </a:pPr>
            <a:endParaRPr lang="en-GB" sz="2400" dirty="0">
              <a:solidFill>
                <a:srgbClr val="3B4547"/>
              </a:solidFill>
            </a:endParaRPr>
          </a:p>
        </p:txBody>
      </p:sp>
    </p:spTree>
    <p:extLst>
      <p:ext uri="{BB962C8B-B14F-4D97-AF65-F5344CB8AC3E}">
        <p14:creationId xmlns:p14="http://schemas.microsoft.com/office/powerpoint/2010/main" val="1787045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6"/>
          <p:cNvSpPr>
            <a:spLocks noChangeArrowheads="1"/>
          </p:cNvSpPr>
          <p:nvPr/>
        </p:nvSpPr>
        <p:spPr bwMode="auto">
          <a:xfrm>
            <a:off x="4151314" y="234950"/>
            <a:ext cx="619283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en-US" sz="1800" dirty="0">
                <a:solidFill>
                  <a:srgbClr val="736E80"/>
                </a:solidFill>
                <a:latin typeface="Book Antiqua" panose="02040602050305030304" pitchFamily="18" charset="0"/>
              </a:rPr>
              <a:t>At the centre of this Action are six </a:t>
            </a:r>
            <a:r>
              <a:rPr lang="en-GB" altLang="en-US" sz="1800" b="1" dirty="0">
                <a:solidFill>
                  <a:srgbClr val="736E80"/>
                </a:solidFill>
                <a:latin typeface="Book Antiqua" panose="02040602050305030304" pitchFamily="18" charset="0"/>
              </a:rPr>
              <a:t>Working Groups</a:t>
            </a:r>
            <a:r>
              <a:rPr lang="en-GB" altLang="en-US" sz="1800" dirty="0">
                <a:solidFill>
                  <a:srgbClr val="736E80"/>
                </a:solidFill>
                <a:latin typeface="Book Antiqua" panose="02040602050305030304" pitchFamily="18" charset="0"/>
              </a:rPr>
              <a:t>, the scope of which is determined by the basic features of letters themselves. </a:t>
            </a:r>
          </a:p>
        </p:txBody>
      </p:sp>
      <p:sp>
        <p:nvSpPr>
          <p:cNvPr id="25604" name="Rectangle 1"/>
          <p:cNvSpPr>
            <a:spLocks noChangeArrowheads="1"/>
          </p:cNvSpPr>
          <p:nvPr/>
        </p:nvSpPr>
        <p:spPr bwMode="auto">
          <a:xfrm>
            <a:off x="1919288" y="1412876"/>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en-US" sz="2000" dirty="0">
                <a:solidFill>
                  <a:srgbClr val="736E80"/>
                </a:solidFill>
                <a:latin typeface="Book Antiqua" panose="02040602050305030304" pitchFamily="18" charset="0"/>
              </a:rPr>
              <a:t>Letters are written documents sent by a one or more person(s) at a specific time and place to one or more other person(s) in another place. </a:t>
            </a:r>
          </a:p>
        </p:txBody>
      </p:sp>
      <p:pic>
        <p:nvPicPr>
          <p:cNvPr id="25605"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2314" y="5900738"/>
            <a:ext cx="82073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1989223" y="2241882"/>
            <a:ext cx="6721640" cy="4525963"/>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WG1</a:t>
            </a:r>
            <a:r>
              <a:rPr lang="en-GB" altLang="en-US" sz="2400" dirty="0">
                <a:solidFill>
                  <a:srgbClr val="FFCD45"/>
                </a:solidFill>
                <a:latin typeface="Book Antiqua" panose="02040602050305030304" pitchFamily="18" charset="0"/>
                <a:ea typeface="Calibri" panose="020F0502020204030204" pitchFamily="34" charset="0"/>
                <a:cs typeface="WorkSans-Regular"/>
              </a:rPr>
              <a:t> ∙ Space and Time</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WG2</a:t>
            </a:r>
            <a:r>
              <a:rPr lang="en-GB" altLang="en-US" sz="2400" dirty="0">
                <a:solidFill>
                  <a:srgbClr val="FFCD45"/>
                </a:solidFill>
                <a:latin typeface="Book Antiqua" panose="02040602050305030304" pitchFamily="18" charset="0"/>
                <a:ea typeface="Calibri" panose="020F0502020204030204" pitchFamily="34" charset="0"/>
                <a:cs typeface="WorkSans-Regular"/>
              </a:rPr>
              <a:t> ∙ People and Networks</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WG3</a:t>
            </a:r>
            <a:r>
              <a:rPr lang="en-GB" altLang="en-US" sz="2400" dirty="0">
                <a:solidFill>
                  <a:srgbClr val="FFCD45"/>
                </a:solidFill>
                <a:latin typeface="Book Antiqua" panose="02040602050305030304" pitchFamily="18" charset="0"/>
                <a:ea typeface="Calibri" panose="020F0502020204030204" pitchFamily="34" charset="0"/>
                <a:cs typeface="WorkSans-Regular"/>
              </a:rPr>
              <a:t> ∙ Texts and Topics</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WG4</a:t>
            </a:r>
            <a:r>
              <a:rPr lang="en-GB" altLang="en-US" sz="2400" dirty="0">
                <a:solidFill>
                  <a:srgbClr val="FFCD45"/>
                </a:solidFill>
                <a:latin typeface="Book Antiqua" panose="02040602050305030304" pitchFamily="18" charset="0"/>
                <a:ea typeface="Calibri" panose="020F0502020204030204" pitchFamily="34" charset="0"/>
                <a:cs typeface="WorkSans-Regular"/>
              </a:rPr>
              <a:t> ∙ Documents and Collections</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736E80"/>
                </a:solidFill>
                <a:latin typeface="Book Antiqua" panose="02040602050305030304" pitchFamily="18" charset="0"/>
                <a:ea typeface="Calibri" panose="020F0502020204030204" pitchFamily="34" charset="0"/>
                <a:cs typeface="WorkSans-Regular"/>
              </a:rPr>
              <a:t>WG5 ∙ Data Exchange and 	Strategic Planning</a:t>
            </a:r>
            <a:endParaRPr lang="en-GB" altLang="en-US" dirty="0">
              <a:solidFill>
                <a:srgbClr val="736E80"/>
              </a:solidFill>
              <a:latin typeface="Book Antiqua" panose="02040602050305030304" pitchFamily="18" charset="0"/>
              <a:ea typeface="Calibri" panose="020F0502020204030204" pitchFamily="34" charset="0"/>
              <a:cs typeface="Times New Roman" panose="02020603050405020304" pitchFamily="18" charset="0"/>
            </a:endParaRPr>
          </a:p>
          <a:p>
            <a:pPr marL="0" indent="0">
              <a:buFont typeface="Arial" pitchFamily="34" charset="0"/>
              <a:buNone/>
            </a:pPr>
            <a:r>
              <a:rPr lang="en-GB" altLang="en-US" sz="2400" dirty="0">
                <a:solidFill>
                  <a:srgbClr val="736E80"/>
                </a:solidFill>
                <a:latin typeface="Book Antiqua" panose="02040602050305030304" pitchFamily="18" charset="0"/>
                <a:ea typeface="Calibri" panose="020F0502020204030204" pitchFamily="34" charset="0"/>
                <a:cs typeface="WorkSans-Regular"/>
              </a:rPr>
              <a:t>WG6 ∙ Visualization and Communication</a:t>
            </a:r>
          </a:p>
          <a:p>
            <a:pPr marL="0" indent="0">
              <a:buFont typeface="Arial" pitchFamily="34" charset="0"/>
              <a:buNone/>
            </a:pPr>
            <a:endParaRPr lang="en-GB" altLang="en-US" sz="2400" dirty="0">
              <a:ea typeface="WorkSans-Regular"/>
              <a:cs typeface="WorkSans-Regular"/>
            </a:endParaRPr>
          </a:p>
        </p:txBody>
      </p:sp>
      <p:sp>
        <p:nvSpPr>
          <p:cNvPr id="7" name="Rectangle 6">
            <a:extLst>
              <a:ext uri="{FF2B5EF4-FFF2-40B4-BE49-F238E27FC236}">
                <a16:creationId xmlns:a16="http://schemas.microsoft.com/office/drawing/2014/main" id="{E1597AD0-D249-46B6-B38E-D97D02771709}"/>
              </a:ext>
            </a:extLst>
          </p:cNvPr>
          <p:cNvSpPr/>
          <p:nvPr/>
        </p:nvSpPr>
        <p:spPr>
          <a:xfrm rot="16200000">
            <a:off x="-1998639" y="3664858"/>
            <a:ext cx="5108400" cy="1015663"/>
          </a:xfrm>
          <a:prstGeom prst="rect">
            <a:avLst/>
          </a:prstGeom>
        </p:spPr>
        <p:txBody>
          <a:bodyPr wrap="square">
            <a:spAutoFit/>
          </a:bodyPr>
          <a:lstStyle/>
          <a:p>
            <a:r>
              <a:rPr lang="en-GB" altLang="en-US" sz="6000" dirty="0">
                <a:solidFill>
                  <a:srgbClr val="736E80"/>
                </a:solidFill>
                <a:latin typeface="Book Antiqua" panose="02040602050305030304" pitchFamily="18" charset="0"/>
                <a:ea typeface="Calibri" panose="020F0502020204030204" pitchFamily="34" charset="0"/>
                <a:cs typeface="WorkSans-Regular"/>
              </a:rPr>
              <a:t>3. Tools</a:t>
            </a:r>
            <a:endParaRPr lang="en-GB" sz="6000" dirty="0">
              <a:solidFill>
                <a:srgbClr val="736E80"/>
              </a:solidFill>
            </a:endParaRPr>
          </a:p>
        </p:txBody>
      </p:sp>
    </p:spTree>
    <p:extLst>
      <p:ext uri="{BB962C8B-B14F-4D97-AF65-F5344CB8AC3E}">
        <p14:creationId xmlns:p14="http://schemas.microsoft.com/office/powerpoint/2010/main" val="5306754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3471853" y="2085973"/>
            <a:ext cx="5243513" cy="2643187"/>
          </a:xfrm>
          <a:prstGeom prst="ellipse">
            <a:avLst/>
          </a:prstGeom>
          <a:solidFill>
            <a:srgbClr val="F4FE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rotWithShape="1">
          <a:blip r:embed="rId2"/>
          <a:srcRect l="5758" t="7502" r="5671" b="8123"/>
          <a:stretch/>
        </p:blipFill>
        <p:spPr>
          <a:xfrm>
            <a:off x="680465" y="506123"/>
            <a:ext cx="10830217" cy="5800548"/>
          </a:xfrm>
          <a:prstGeom prst="rect">
            <a:avLst/>
          </a:prstGeom>
        </p:spPr>
      </p:pic>
      <p:sp>
        <p:nvSpPr>
          <p:cNvPr id="7" name="Rectangle 6"/>
          <p:cNvSpPr/>
          <p:nvPr/>
        </p:nvSpPr>
        <p:spPr>
          <a:xfrm>
            <a:off x="4305295" y="2457449"/>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ts val="1000"/>
              </a:spcAft>
              <a:defRPr/>
            </a:pPr>
            <a:r>
              <a:rPr lang="en-GB" sz="2800" b="1" kern="0" dirty="0">
                <a:solidFill>
                  <a:srgbClr val="3B4547"/>
                </a:solidFill>
                <a:latin typeface="Book Antiqua" pitchFamily="18" charset="0"/>
                <a:cs typeface="Arial" pitchFamily="34" charset="0"/>
              </a:rPr>
              <a:t>LETTER RECORD</a:t>
            </a:r>
          </a:p>
        </p:txBody>
      </p:sp>
      <p:sp>
        <p:nvSpPr>
          <p:cNvPr id="17" name="Rectangle 16"/>
          <p:cNvSpPr/>
          <p:nvPr/>
        </p:nvSpPr>
        <p:spPr>
          <a:xfrm>
            <a:off x="618565" y="457200"/>
            <a:ext cx="10972800" cy="591670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192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0" fill="hold"/>
                                        <p:tgtEl>
                                          <p:spTgt spid="16"/>
                                        </p:tgtEl>
                                        <p:attrNameLst>
                                          <p:attrName>ppt_w</p:attrName>
                                        </p:attrNameLst>
                                      </p:cBhvr>
                                      <p:tavLst>
                                        <p:tav tm="0">
                                          <p:val>
                                            <p:fltVal val="0"/>
                                          </p:val>
                                        </p:tav>
                                        <p:tav tm="100000">
                                          <p:val>
                                            <p:strVal val="#ppt_w"/>
                                          </p:val>
                                        </p:tav>
                                      </p:tavLst>
                                    </p:anim>
                                    <p:anim calcmode="lin" valueType="num">
                                      <p:cBhvr>
                                        <p:cTn id="8" dur="2000" fill="hold"/>
                                        <p:tgtEl>
                                          <p:spTgt spid="16"/>
                                        </p:tgtEl>
                                        <p:attrNameLst>
                                          <p:attrName>ppt_h</p:attrName>
                                        </p:attrNameLst>
                                      </p:cBhvr>
                                      <p:tavLst>
                                        <p:tav tm="0">
                                          <p:val>
                                            <p:fltVal val="0"/>
                                          </p:val>
                                        </p:tav>
                                        <p:tav tm="100000">
                                          <p:val>
                                            <p:strVal val="#ppt_h"/>
                                          </p:val>
                                        </p:tav>
                                      </p:tavLst>
                                    </p:anim>
                                    <p:animEffect transition="in" filter="fade">
                                      <p:cBhvr>
                                        <p:cTn id="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3471853" y="2085973"/>
            <a:ext cx="5243513" cy="2643187"/>
          </a:xfrm>
          <a:prstGeom prst="ellipse">
            <a:avLst/>
          </a:prstGeom>
          <a:solidFill>
            <a:srgbClr val="F4FE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728667" y="557213"/>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4305295" y="2457449"/>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ts val="1000"/>
              </a:spcAft>
              <a:defRPr/>
            </a:pPr>
            <a:r>
              <a:rPr lang="en-GB" sz="2800" b="1" kern="0" dirty="0">
                <a:solidFill>
                  <a:srgbClr val="3B4547"/>
                </a:solidFill>
                <a:latin typeface="Book Antiqua" pitchFamily="18" charset="0"/>
                <a:cs typeface="Arial" pitchFamily="34" charset="0"/>
              </a:rPr>
              <a:t>LETTER RECORD</a:t>
            </a:r>
          </a:p>
        </p:txBody>
      </p:sp>
      <p:sp>
        <p:nvSpPr>
          <p:cNvPr id="8" name="Rectangle 7"/>
          <p:cNvSpPr/>
          <p:nvPr/>
        </p:nvSpPr>
        <p:spPr>
          <a:xfrm>
            <a:off x="7881923" y="557212"/>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728667" y="4357685"/>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7881923" y="4357685"/>
            <a:ext cx="3576628" cy="1900236"/>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Box 2"/>
          <p:cNvSpPr txBox="1">
            <a:spLocks noChangeArrowheads="1"/>
          </p:cNvSpPr>
          <p:nvPr/>
        </p:nvSpPr>
        <p:spPr bwMode="auto">
          <a:xfrm>
            <a:off x="858029" y="680023"/>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defRPr/>
            </a:pPr>
            <a:r>
              <a:rPr lang="en-GB" sz="2800" b="1" kern="0" dirty="0">
                <a:solidFill>
                  <a:srgbClr val="3B4547"/>
                </a:solidFill>
                <a:latin typeface="Book Antiqua" pitchFamily="18" charset="0"/>
                <a:cs typeface="Arial" pitchFamily="34" charset="0"/>
              </a:rPr>
              <a:t>PEOPLE</a:t>
            </a:r>
          </a:p>
          <a:p>
            <a:pPr fontAlgn="base">
              <a:spcBef>
                <a:spcPct val="0"/>
              </a:spcBef>
              <a:spcAft>
                <a:spcPts val="1000"/>
              </a:spcAft>
              <a:defRPr/>
            </a:pPr>
            <a:r>
              <a:rPr lang="en-GB" sz="2800" b="1" kern="0" dirty="0">
                <a:solidFill>
                  <a:srgbClr val="C00000"/>
                </a:solidFill>
                <a:latin typeface="Book Antiqua" pitchFamily="18" charset="0"/>
                <a:cs typeface="Arial" pitchFamily="34" charset="0"/>
              </a:rPr>
              <a:t>sender</a:t>
            </a:r>
          </a:p>
          <a:p>
            <a:pPr fontAlgn="base">
              <a:spcBef>
                <a:spcPct val="0"/>
              </a:spcBef>
              <a:spcAft>
                <a:spcPts val="1000"/>
              </a:spcAft>
              <a:defRPr/>
            </a:pPr>
            <a:r>
              <a:rPr lang="en-GB" sz="2800" b="1" kern="0" dirty="0">
                <a:solidFill>
                  <a:srgbClr val="C00000"/>
                </a:solidFill>
                <a:latin typeface="Book Antiqua" pitchFamily="18" charset="0"/>
                <a:cs typeface="Arial" pitchFamily="34" charset="0"/>
              </a:rPr>
              <a:t>recipient</a:t>
            </a:r>
          </a:p>
          <a:p>
            <a:pPr fontAlgn="base">
              <a:spcBef>
                <a:spcPct val="0"/>
              </a:spcBef>
              <a:spcAft>
                <a:spcPts val="1000"/>
              </a:spcAft>
              <a:defRPr/>
            </a:pPr>
            <a:endParaRPr lang="en-US" sz="2800" kern="0" dirty="0">
              <a:solidFill>
                <a:srgbClr val="3B4547"/>
              </a:solidFill>
              <a:latin typeface="Book Antiqua" pitchFamily="18" charset="0"/>
              <a:cs typeface="Arial" pitchFamily="34" charset="0"/>
            </a:endParaRPr>
          </a:p>
        </p:txBody>
      </p:sp>
      <p:sp>
        <p:nvSpPr>
          <p:cNvPr id="13" name="Text Box 2"/>
          <p:cNvSpPr txBox="1">
            <a:spLocks noChangeArrowheads="1"/>
          </p:cNvSpPr>
          <p:nvPr/>
        </p:nvSpPr>
        <p:spPr bwMode="auto">
          <a:xfrm>
            <a:off x="8024211" y="699231"/>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defRPr/>
            </a:pPr>
            <a:r>
              <a:rPr lang="en-GB" sz="2800" b="1" kern="0" dirty="0">
                <a:solidFill>
                  <a:srgbClr val="3B4547"/>
                </a:solidFill>
                <a:latin typeface="Book Antiqua" pitchFamily="18" charset="0"/>
                <a:cs typeface="Arial" pitchFamily="34" charset="0"/>
              </a:rPr>
              <a:t>DOCUMENTS</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letter as sent</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drafts, copies, etc.</a:t>
            </a:r>
            <a:endParaRPr lang="en-US" sz="2800" kern="0" dirty="0">
              <a:solidFill>
                <a:srgbClr val="C00000"/>
              </a:solidFill>
              <a:latin typeface="Book Antiqua" pitchFamily="18" charset="0"/>
              <a:cs typeface="Arial" pitchFamily="34" charset="0"/>
            </a:endParaRPr>
          </a:p>
        </p:txBody>
      </p:sp>
      <p:sp>
        <p:nvSpPr>
          <p:cNvPr id="14" name="Text Box 2"/>
          <p:cNvSpPr txBox="1">
            <a:spLocks noChangeArrowheads="1"/>
          </p:cNvSpPr>
          <p:nvPr/>
        </p:nvSpPr>
        <p:spPr bwMode="auto">
          <a:xfrm>
            <a:off x="905352" y="4525971"/>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defRPr/>
            </a:pPr>
            <a:r>
              <a:rPr lang="en-GB" sz="2800" b="1" kern="0" dirty="0">
                <a:solidFill>
                  <a:srgbClr val="C00000"/>
                </a:solidFill>
                <a:latin typeface="Book Antiqua" pitchFamily="18" charset="0"/>
                <a:cs typeface="Arial" pitchFamily="34" charset="0"/>
              </a:rPr>
              <a:t>date of sending</a:t>
            </a:r>
          </a:p>
          <a:p>
            <a:pPr fontAlgn="base">
              <a:spcBef>
                <a:spcPct val="0"/>
              </a:spcBef>
              <a:spcAft>
                <a:spcPts val="1000"/>
              </a:spcAft>
              <a:defRPr/>
            </a:pPr>
            <a:r>
              <a:rPr lang="en-GB" sz="2800" b="1" kern="0" dirty="0">
                <a:solidFill>
                  <a:srgbClr val="C00000"/>
                </a:solidFill>
                <a:latin typeface="Book Antiqua" pitchFamily="18" charset="0"/>
                <a:cs typeface="Arial" pitchFamily="34" charset="0"/>
              </a:rPr>
              <a:t>date of receipt</a:t>
            </a:r>
          </a:p>
          <a:p>
            <a:pPr fontAlgn="base">
              <a:spcBef>
                <a:spcPct val="0"/>
              </a:spcBef>
              <a:spcAft>
                <a:spcPts val="1000"/>
              </a:spcAft>
              <a:defRPr/>
            </a:pPr>
            <a:r>
              <a:rPr lang="en-GB" sz="2800" b="1" kern="0" dirty="0">
                <a:solidFill>
                  <a:srgbClr val="3B4547"/>
                </a:solidFill>
                <a:latin typeface="Book Antiqua" pitchFamily="18" charset="0"/>
                <a:cs typeface="Arial" pitchFamily="34" charset="0"/>
              </a:rPr>
              <a:t>TIME</a:t>
            </a:r>
            <a:endParaRPr lang="en-US" sz="2800" kern="0" dirty="0">
              <a:solidFill>
                <a:srgbClr val="3B4547"/>
              </a:solidFill>
              <a:latin typeface="Book Antiqua" pitchFamily="18" charset="0"/>
              <a:cs typeface="Arial" pitchFamily="34" charset="0"/>
            </a:endParaRPr>
          </a:p>
        </p:txBody>
      </p:sp>
      <p:sp>
        <p:nvSpPr>
          <p:cNvPr id="15" name="Text Box 2"/>
          <p:cNvSpPr txBox="1">
            <a:spLocks noChangeArrowheads="1"/>
          </p:cNvSpPr>
          <p:nvPr/>
        </p:nvSpPr>
        <p:spPr bwMode="auto">
          <a:xfrm>
            <a:off x="7953090" y="4488489"/>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place of sending</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place of receipt</a:t>
            </a:r>
          </a:p>
          <a:p>
            <a:pPr algn="r" fontAlgn="base">
              <a:spcBef>
                <a:spcPct val="0"/>
              </a:spcBef>
              <a:spcAft>
                <a:spcPts val="1000"/>
              </a:spcAft>
              <a:defRPr/>
            </a:pPr>
            <a:r>
              <a:rPr lang="en-GB" sz="2800" b="1" kern="0" dirty="0">
                <a:solidFill>
                  <a:srgbClr val="3B4547"/>
                </a:solidFill>
                <a:latin typeface="Book Antiqua" pitchFamily="18" charset="0"/>
                <a:cs typeface="Arial" pitchFamily="34" charset="0"/>
              </a:rPr>
              <a:t>PLACE</a:t>
            </a:r>
            <a:endParaRPr lang="en-US" sz="2800" kern="0" dirty="0">
              <a:solidFill>
                <a:srgbClr val="3B4547"/>
              </a:solidFill>
              <a:latin typeface="Book Antiqua" pitchFamily="18" charset="0"/>
              <a:cs typeface="Arial" pitchFamily="34" charset="0"/>
            </a:endParaRPr>
          </a:p>
        </p:txBody>
      </p:sp>
      <p:sp>
        <p:nvSpPr>
          <p:cNvPr id="16" name="Rectangle 15"/>
          <p:cNvSpPr/>
          <p:nvPr/>
        </p:nvSpPr>
        <p:spPr>
          <a:xfrm>
            <a:off x="618565" y="457200"/>
            <a:ext cx="10972800" cy="591670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684428" y="557212"/>
            <a:ext cx="10729884" cy="5789806"/>
          </a:xfrm>
          <a:prstGeom prst="rect">
            <a:avLst/>
          </a:prstGeom>
          <a:solidFill>
            <a:srgbClr val="3B4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Box 3"/>
          <p:cNvSpPr txBox="1">
            <a:spLocks noChangeArrowheads="1"/>
          </p:cNvSpPr>
          <p:nvPr/>
        </p:nvSpPr>
        <p:spPr bwMode="auto">
          <a:xfrm>
            <a:off x="4778480" y="512968"/>
            <a:ext cx="6765189" cy="5789806"/>
          </a:xfrm>
          <a:prstGeom prst="rect">
            <a:avLst/>
          </a:prstGeom>
          <a:solidFill>
            <a:srgbClr val="3B4547"/>
          </a:solidFill>
          <a:ln w="9525">
            <a:noFill/>
            <a:miter lim="800000"/>
            <a:headEnd/>
            <a:tailEnd/>
          </a:ln>
        </p:spPr>
        <p:txBody>
          <a:bodyPr vert="horz" wrap="square" lIns="91440" tIns="45720" rIns="91440" bIns="45720" numCol="1" anchor="t" anchorCtr="0" compatLnSpc="1">
            <a:prstTxWarp prst="textNoShape">
              <a:avLst/>
            </a:prstTxWarp>
          </a:bodyPr>
          <a:lstStyle/>
          <a:p>
            <a:pPr>
              <a:spcAft>
                <a:spcPts val="600"/>
              </a:spcAft>
            </a:pPr>
            <a:r>
              <a:rPr lang="en-GB" sz="2400" b="1" dirty="0">
                <a:solidFill>
                  <a:schemeClr val="bg1"/>
                </a:solidFill>
                <a:latin typeface="Calibri" panose="020F0502020204030204" pitchFamily="34" charset="0"/>
                <a:ea typeface="Calibri" panose="020F0502020204030204" pitchFamily="34" charset="0"/>
                <a:cs typeface="Calibri" panose="020F0502020204030204" pitchFamily="34" charset="0"/>
              </a:rPr>
              <a:t>Problem with dates</a:t>
            </a:r>
            <a:r>
              <a:rPr lang="en-GB" sz="2400" b="1" dirty="0">
                <a:solidFill>
                  <a:srgbClr val="F4FECE"/>
                </a:solidFill>
                <a:latin typeface="Calibri" panose="020F0502020204030204" pitchFamily="34" charset="0"/>
                <a:ea typeface="Calibri" panose="020F0502020204030204" pitchFamily="34" charset="0"/>
                <a:cs typeface="Calibri" panose="020F0502020204030204" pitchFamily="34" charset="0"/>
              </a:rPr>
              <a:t>: Multiple calendars</a:t>
            </a:r>
            <a:r>
              <a:rPr lang="en-GB" sz="2400" dirty="0">
                <a:solidFill>
                  <a:srgbClr val="FFFF99"/>
                </a:solidFill>
                <a:latin typeface="Calibri" panose="020F0502020204030204" pitchFamily="34" charset="0"/>
                <a:ea typeface="Calibri" panose="020F0502020204030204" pitchFamily="34" charset="0"/>
                <a:cs typeface="Calibri" panose="020F0502020204030204" pitchFamily="34" charset="0"/>
              </a:rPr>
              <a:t>.</a:t>
            </a:r>
            <a:r>
              <a:rPr lang="en-GB" sz="1600" dirty="0">
                <a:solidFill>
                  <a:srgbClr val="FFFF99"/>
                </a:solidFill>
                <a:latin typeface="Calibri" panose="020F0502020204030204" pitchFamily="34" charset="0"/>
                <a:ea typeface="Calibri" panose="020F0502020204030204" pitchFamily="34" charset="0"/>
                <a:cs typeface="Calibri" panose="020F0502020204030204" pitchFamily="34" charset="0"/>
              </a:rPr>
              <a:t>  </a:t>
            </a:r>
            <a:endParaRPr lang="en-GB" sz="1400" dirty="0">
              <a:solidFill>
                <a:srgbClr val="FFFF99"/>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r>
              <a:rPr lang="en-GB" sz="1600" b="1" dirty="0">
                <a:solidFill>
                  <a:srgbClr val="F4FECE"/>
                </a:solidFill>
                <a:latin typeface="Arial" panose="020B0604020202020204" pitchFamily="34" charset="0"/>
                <a:ea typeface="Arial" panose="020B0604020202020204" pitchFamily="34" charset="0"/>
                <a:cs typeface="Arial" panose="020B0604020202020204" pitchFamily="34" charset="0"/>
              </a:rPr>
              <a:t>Julian calendar</a:t>
            </a:r>
            <a:r>
              <a:rPr lang="en-GB" sz="1600" b="1" dirty="0">
                <a:solidFill>
                  <a:srgbClr val="FFFF99"/>
                </a:solidFill>
                <a:latin typeface="Arial" panose="020B0604020202020204" pitchFamily="34" charset="0"/>
                <a:ea typeface="Arial" panose="020B0604020202020204" pitchFamily="34" charset="0"/>
                <a:cs typeface="Arial" panose="020B0604020202020204" pitchFamily="34" charset="0"/>
              </a:rPr>
              <a:t>: </a:t>
            </a:r>
            <a:r>
              <a:rPr lang="en-GB" sz="1600" i="1" dirty="0">
                <a:solidFill>
                  <a:srgbClr val="F4FECE"/>
                </a:solidFill>
                <a:latin typeface="Arial" panose="020B0604020202020204" pitchFamily="34" charset="0"/>
                <a:ea typeface="Arial" panose="020B0604020202020204" pitchFamily="34" charset="0"/>
                <a:cs typeface="Arial" panose="020B0604020202020204" pitchFamily="34" charset="0"/>
              </a:rPr>
              <a:t>old style</a:t>
            </a:r>
            <a:r>
              <a:rPr lang="en-GB" sz="1600" dirty="0">
                <a:solidFill>
                  <a:srgbClr val="F4FECE"/>
                </a:solidFill>
                <a:latin typeface="Arial" panose="020B0604020202020204" pitchFamily="34" charset="0"/>
                <a:ea typeface="Arial" panose="020B0604020202020204" pitchFamily="34" charset="0"/>
                <a:cs typeface="Arial" panose="020B0604020202020204" pitchFamily="34" charset="0"/>
              </a:rPr>
              <a:t>: </a:t>
            </a:r>
            <a:r>
              <a:rPr lang="en-GB" sz="1600" dirty="0">
                <a:solidFill>
                  <a:srgbClr val="FFCE43"/>
                </a:solidFill>
                <a:latin typeface="Arial" panose="020B0604020202020204" pitchFamily="34" charset="0"/>
                <a:ea typeface="Arial" panose="020B0604020202020204" pitchFamily="34" charset="0"/>
                <a:cs typeface="Arial" panose="020B0604020202020204" pitchFamily="34" charset="0"/>
              </a:rPr>
              <a:t>year began on Lady Day (25 March) </a:t>
            </a:r>
          </a:p>
          <a:p>
            <a:pPr lvl="0"/>
            <a:r>
              <a:rPr lang="en-GB" sz="1600" i="1" dirty="0">
                <a:solidFill>
                  <a:srgbClr val="F4FECE"/>
                </a:solidFill>
                <a:latin typeface="Arial" panose="020B0604020202020204" pitchFamily="34" charset="0"/>
                <a:ea typeface="Arial" panose="020B0604020202020204" pitchFamily="34" charset="0"/>
                <a:cs typeface="Arial" panose="020B0604020202020204" pitchFamily="34" charset="0"/>
              </a:rPr>
              <a:t>                                  new style</a:t>
            </a:r>
            <a:r>
              <a:rPr lang="en-GB" sz="1600" dirty="0">
                <a:solidFill>
                  <a:srgbClr val="FFCE43"/>
                </a:solidFill>
                <a:latin typeface="Arial" panose="020B0604020202020204" pitchFamily="34" charset="0"/>
                <a:ea typeface="Arial" panose="020B0604020202020204" pitchFamily="34" charset="0"/>
                <a:cs typeface="Arial" panose="020B0604020202020204" pitchFamily="34" charset="0"/>
              </a:rPr>
              <a:t>: year began on 1 January</a:t>
            </a:r>
          </a:p>
          <a:p>
            <a:pPr marL="342900" lvl="0" indent="-342900">
              <a:buFont typeface="Arial" panose="020B0604020202020204" pitchFamily="34" charset="0"/>
              <a:buChar char="●"/>
            </a:pPr>
            <a:r>
              <a:rPr lang="en-GB" sz="1600" b="1" dirty="0">
                <a:solidFill>
                  <a:srgbClr val="F4FECE"/>
                </a:solidFill>
                <a:latin typeface="Arial" panose="020B0604020202020204" pitchFamily="34" charset="0"/>
                <a:ea typeface="Arial" panose="020B0604020202020204" pitchFamily="34" charset="0"/>
                <a:cs typeface="Arial" panose="020B0604020202020204" pitchFamily="34" charset="0"/>
              </a:rPr>
              <a:t>Gregorian calendar</a:t>
            </a:r>
            <a:r>
              <a:rPr lang="en-GB" sz="1600" i="1" dirty="0">
                <a:solidFill>
                  <a:srgbClr val="F4FECE"/>
                </a:solidFill>
                <a:latin typeface="Arial" panose="020B0604020202020204" pitchFamily="34" charset="0"/>
                <a:ea typeface="Arial" panose="020B0604020202020204" pitchFamily="34" charset="0"/>
                <a:cs typeface="Arial" panose="020B0604020202020204" pitchFamily="34" charset="0"/>
              </a:rPr>
              <a:t>. </a:t>
            </a:r>
            <a:endParaRPr lang="en-GB" sz="1600" dirty="0">
              <a:solidFill>
                <a:srgbClr val="F4FECE"/>
              </a:solidFill>
              <a:latin typeface="Arial" panose="020B0604020202020204" pitchFamily="34" charset="0"/>
              <a:ea typeface="Arial" panose="020B0604020202020204" pitchFamily="34" charset="0"/>
              <a:cs typeface="Arial" panose="020B0604020202020204" pitchFamily="34" charset="0"/>
            </a:endParaRPr>
          </a:p>
          <a:p>
            <a:pPr marL="801688" lvl="0" indent="-342900">
              <a:buFont typeface="Arial" panose="020B0604020202020204" pitchFamily="34" charset="0"/>
              <a:buChar char="●"/>
            </a:pPr>
            <a:r>
              <a:rPr lang="en-GB" sz="1600" dirty="0">
                <a:solidFill>
                  <a:srgbClr val="FFCE43"/>
                </a:solidFill>
                <a:latin typeface="Arial" panose="020B0604020202020204" pitchFamily="34" charset="0"/>
                <a:ea typeface="Arial" panose="020B0604020202020204" pitchFamily="34" charset="0"/>
                <a:cs typeface="Arial" panose="020B0604020202020204" pitchFamily="34" charset="0"/>
              </a:rPr>
              <a:t>Eliminated ten days from 1582: the day following Thurs. 4 Oct. became Fri., 15 Oct. </a:t>
            </a:r>
          </a:p>
          <a:p>
            <a:pPr marL="801688" lvl="0" indent="-342900">
              <a:buFont typeface="Arial" panose="020B0604020202020204" pitchFamily="34" charset="0"/>
              <a:buChar char="●"/>
            </a:pPr>
            <a:r>
              <a:rPr lang="en-GB" sz="1600" dirty="0">
                <a:solidFill>
                  <a:srgbClr val="FFCE43"/>
                </a:solidFill>
                <a:latin typeface="Arial" panose="020B0604020202020204" pitchFamily="34" charset="0"/>
                <a:ea typeface="Arial" panose="020B0604020202020204" pitchFamily="34" charset="0"/>
                <a:cs typeface="Arial" panose="020B0604020202020204" pitchFamily="34" charset="0"/>
              </a:rPr>
              <a:t>Added on extra leap year per century: from 28 February 1700 onwards, the difference between Julian and Gregorian grew to eleven days; and after 28 February 1800 to twelve days. </a:t>
            </a:r>
          </a:p>
          <a:p>
            <a:pPr marL="342900" lvl="0" indent="-342900">
              <a:buFont typeface="Arial" panose="020B0604020202020204" pitchFamily="34" charset="0"/>
              <a:buChar char="●"/>
            </a:pPr>
            <a:r>
              <a:rPr lang="en-GB" sz="1600" b="1" dirty="0">
                <a:solidFill>
                  <a:srgbClr val="F4FECE"/>
                </a:solidFill>
                <a:latin typeface="Arial" panose="020B0604020202020204" pitchFamily="34" charset="0"/>
                <a:ea typeface="Arial" panose="020B0604020202020204" pitchFamily="34" charset="0"/>
                <a:cs typeface="Arial" panose="020B0604020202020204" pitchFamily="34" charset="0"/>
              </a:rPr>
              <a:t>Transition between calendars</a:t>
            </a:r>
            <a:r>
              <a:rPr lang="en-GB" sz="1600" dirty="0">
                <a:solidFill>
                  <a:srgbClr val="F4FECE"/>
                </a:solidFill>
                <a:latin typeface="Arial" panose="020B0604020202020204" pitchFamily="34" charset="0"/>
                <a:ea typeface="Arial" panose="020B0604020202020204" pitchFamily="34" charset="0"/>
                <a:cs typeface="Arial" panose="020B0604020202020204" pitchFamily="34" charset="0"/>
              </a:rPr>
              <a:t> </a:t>
            </a:r>
            <a:r>
              <a:rPr lang="en-GB" sz="1600" b="1" i="1" dirty="0">
                <a:solidFill>
                  <a:srgbClr val="F4FECE"/>
                </a:solidFill>
                <a:latin typeface="Arial" panose="020B0604020202020204" pitchFamily="34" charset="0"/>
                <a:ea typeface="Arial" panose="020B0604020202020204" pitchFamily="34" charset="0"/>
                <a:cs typeface="Arial" panose="020B0604020202020204" pitchFamily="34" charset="0"/>
              </a:rPr>
              <a:t>varies from place to place</a:t>
            </a:r>
            <a:r>
              <a:rPr lang="en-GB" sz="1600" i="1" dirty="0">
                <a:solidFill>
                  <a:srgbClr val="F4FECE"/>
                </a:solidFill>
                <a:latin typeface="Arial" panose="020B0604020202020204" pitchFamily="34" charset="0"/>
                <a:ea typeface="Arial" panose="020B0604020202020204" pitchFamily="34" charset="0"/>
                <a:cs typeface="Arial" panose="020B0604020202020204" pitchFamily="34" charset="0"/>
              </a:rPr>
              <a:t>.</a:t>
            </a:r>
            <a:r>
              <a:rPr lang="en-GB" sz="1600" dirty="0">
                <a:solidFill>
                  <a:srgbClr val="F4FECE"/>
                </a:solidFill>
                <a:latin typeface="Arial" panose="020B0604020202020204" pitchFamily="34" charset="0"/>
                <a:ea typeface="Arial" panose="020B0604020202020204" pitchFamily="34" charset="0"/>
                <a:cs typeface="Arial" panose="020B0604020202020204" pitchFamily="34" charset="0"/>
              </a:rPr>
              <a:t>  </a:t>
            </a:r>
          </a:p>
          <a:p>
            <a:pPr marL="801688" lvl="0" indent="-342900">
              <a:buFont typeface="Arial" panose="020B0604020202020204" pitchFamily="34" charset="0"/>
              <a:buChar char="●"/>
            </a:pPr>
            <a:r>
              <a:rPr lang="en-GB" sz="1600" dirty="0">
                <a:solidFill>
                  <a:srgbClr val="FFCE43"/>
                </a:solidFill>
                <a:latin typeface="Arial" panose="020B0604020202020204" pitchFamily="34" charset="0"/>
                <a:ea typeface="Arial" panose="020B0604020202020204" pitchFamily="34" charset="0"/>
                <a:cs typeface="Arial" panose="020B0604020202020204" pitchFamily="34" charset="0"/>
              </a:rPr>
              <a:t>Most Catholic countries adopted Gregorian calendar in 1582</a:t>
            </a:r>
          </a:p>
          <a:p>
            <a:pPr marL="801688" lvl="0" indent="-342900">
              <a:buFont typeface="Arial" panose="020B0604020202020204" pitchFamily="34" charset="0"/>
              <a:buChar char="●"/>
            </a:pPr>
            <a:r>
              <a:rPr lang="en-GB" sz="1600" dirty="0">
                <a:solidFill>
                  <a:srgbClr val="FFCE43"/>
                </a:solidFill>
                <a:latin typeface="Arial" panose="020B0604020202020204" pitchFamily="34" charset="0"/>
                <a:ea typeface="Arial" panose="020B0604020202020204" pitchFamily="34" charset="0"/>
                <a:cs typeface="Arial" panose="020B0604020202020204" pitchFamily="34" charset="0"/>
              </a:rPr>
              <a:t>Until 1752, some Protestant countries (including England) continued to use the </a:t>
            </a:r>
            <a:r>
              <a:rPr lang="en-GB" sz="1600" i="1" dirty="0">
                <a:solidFill>
                  <a:srgbClr val="FFCE43"/>
                </a:solidFill>
                <a:latin typeface="Arial" panose="020B0604020202020204" pitchFamily="34" charset="0"/>
                <a:ea typeface="Arial" panose="020B0604020202020204" pitchFamily="34" charset="0"/>
                <a:cs typeface="Arial" panose="020B0604020202020204" pitchFamily="34" charset="0"/>
              </a:rPr>
              <a:t>old style Julian</a:t>
            </a:r>
            <a:r>
              <a:rPr lang="en-GB" sz="1600" dirty="0">
                <a:solidFill>
                  <a:srgbClr val="FFCE43"/>
                </a:solidFill>
                <a:latin typeface="Arial" panose="020B0604020202020204" pitchFamily="34" charset="0"/>
                <a:ea typeface="Arial" panose="020B0604020202020204" pitchFamily="34" charset="0"/>
                <a:cs typeface="Arial" panose="020B0604020202020204" pitchFamily="34" charset="0"/>
              </a:rPr>
              <a:t> calendar while others (including Scotland) used the </a:t>
            </a:r>
            <a:r>
              <a:rPr lang="en-GB" sz="1600" i="1" dirty="0">
                <a:solidFill>
                  <a:srgbClr val="FFCE43"/>
                </a:solidFill>
                <a:latin typeface="Arial" panose="020B0604020202020204" pitchFamily="34" charset="0"/>
                <a:ea typeface="Arial" panose="020B0604020202020204" pitchFamily="34" charset="0"/>
                <a:cs typeface="Arial" panose="020B0604020202020204" pitchFamily="34" charset="0"/>
              </a:rPr>
              <a:t>new style Julian</a:t>
            </a:r>
            <a:r>
              <a:rPr lang="en-GB" sz="1600" dirty="0">
                <a:solidFill>
                  <a:srgbClr val="FFCE43"/>
                </a:solidFill>
                <a:latin typeface="Arial" panose="020B0604020202020204" pitchFamily="34" charset="0"/>
                <a:ea typeface="Arial" panose="020B0604020202020204" pitchFamily="34" charset="0"/>
                <a:cs typeface="Arial" panose="020B0604020202020204" pitchFamily="34" charset="0"/>
              </a:rPr>
              <a:t>. </a:t>
            </a:r>
          </a:p>
          <a:p>
            <a:pPr marL="801688" lvl="0" indent="-342900">
              <a:buFont typeface="Arial" panose="020B0604020202020204" pitchFamily="34" charset="0"/>
              <a:buChar char="●"/>
            </a:pPr>
            <a:r>
              <a:rPr lang="en-GB" sz="1600" dirty="0">
                <a:solidFill>
                  <a:srgbClr val="FFCE43"/>
                </a:solidFill>
                <a:latin typeface="Arial" panose="020B0604020202020204" pitchFamily="34" charset="0"/>
                <a:ea typeface="Arial" panose="020B0604020202020204" pitchFamily="34" charset="0"/>
                <a:cs typeface="Arial" panose="020B0604020202020204" pitchFamily="34" charset="0"/>
              </a:rPr>
              <a:t>Russia continued to employ the </a:t>
            </a:r>
            <a:r>
              <a:rPr lang="en-GB" sz="1600" i="1" dirty="0">
                <a:solidFill>
                  <a:srgbClr val="FFCE43"/>
                </a:solidFill>
                <a:latin typeface="Arial" panose="020B0604020202020204" pitchFamily="34" charset="0"/>
                <a:ea typeface="Arial" panose="020B0604020202020204" pitchFamily="34" charset="0"/>
                <a:cs typeface="Arial" panose="020B0604020202020204" pitchFamily="34" charset="0"/>
              </a:rPr>
              <a:t>old style Julian</a:t>
            </a:r>
            <a:r>
              <a:rPr lang="en-GB" sz="1600" dirty="0">
                <a:solidFill>
                  <a:srgbClr val="FFCE43"/>
                </a:solidFill>
                <a:latin typeface="Arial" panose="020B0604020202020204" pitchFamily="34" charset="0"/>
                <a:ea typeface="Arial" panose="020B0604020202020204" pitchFamily="34" charset="0"/>
                <a:cs typeface="Arial" panose="020B0604020202020204" pitchFamily="34" charset="0"/>
              </a:rPr>
              <a:t> calendar until 1700, switching from new style Julian to Gregorian only in 1918</a:t>
            </a:r>
            <a:r>
              <a:rPr lang="en-GB" sz="1600" dirty="0">
                <a:solidFill>
                  <a:srgbClr val="F4FECE"/>
                </a:solidFill>
                <a:latin typeface="Arial" panose="020B0604020202020204" pitchFamily="34" charset="0"/>
                <a:ea typeface="Arial" panose="020B0604020202020204" pitchFamily="34" charset="0"/>
                <a:cs typeface="Arial" panose="020B0604020202020204" pitchFamily="34" charset="0"/>
              </a:rPr>
              <a:t>.</a:t>
            </a:r>
          </a:p>
          <a:p>
            <a:pPr marL="342900" lvl="0" indent="-342900">
              <a:buFont typeface="Arial" panose="020B0604020202020204" pitchFamily="34" charset="0"/>
              <a:buChar char="●"/>
            </a:pPr>
            <a:r>
              <a:rPr lang="en-GB" sz="1600" b="1" dirty="0">
                <a:solidFill>
                  <a:srgbClr val="F4FECE"/>
                </a:solidFill>
                <a:latin typeface="Arial" panose="020B0604020202020204" pitchFamily="34" charset="0"/>
                <a:ea typeface="Arial" panose="020B0604020202020204" pitchFamily="34" charset="0"/>
                <a:cs typeface="Arial" panose="020B0604020202020204" pitchFamily="34" charset="0"/>
              </a:rPr>
              <a:t>Ecclesiastical calendars</a:t>
            </a:r>
            <a:r>
              <a:rPr lang="en-GB" sz="1600" dirty="0">
                <a:solidFill>
                  <a:srgbClr val="F4FECE"/>
                </a:solidFill>
                <a:latin typeface="Arial" panose="020B0604020202020204" pitchFamily="34" charset="0"/>
                <a:ea typeface="Arial" panose="020B0604020202020204" pitchFamily="34" charset="0"/>
                <a:cs typeface="Arial" panose="020B0604020202020204" pitchFamily="34" charset="0"/>
              </a:rPr>
              <a:t>: </a:t>
            </a:r>
            <a:r>
              <a:rPr lang="en-GB" sz="1600" dirty="0">
                <a:solidFill>
                  <a:srgbClr val="FFCE43"/>
                </a:solidFill>
                <a:latin typeface="Arial" panose="020B0604020202020204" pitchFamily="34" charset="0"/>
                <a:ea typeface="Arial" panose="020B0604020202020204" pitchFamily="34" charset="0"/>
                <a:cs typeface="Arial" panose="020B0604020202020204" pitchFamily="34" charset="0"/>
              </a:rPr>
              <a:t>dated with reference to the major feasts in </a:t>
            </a:r>
            <a:r>
              <a:rPr lang="en-GB" sz="1600" i="1" dirty="0">
                <a:solidFill>
                  <a:srgbClr val="FFCE43"/>
                </a:solidFill>
                <a:latin typeface="Arial" panose="020B0604020202020204" pitchFamily="34" charset="0"/>
                <a:ea typeface="Arial" panose="020B0604020202020204" pitchFamily="34" charset="0"/>
                <a:cs typeface="Arial" panose="020B0604020202020204" pitchFamily="34" charset="0"/>
              </a:rPr>
              <a:t>the Christian year.  </a:t>
            </a:r>
          </a:p>
          <a:p>
            <a:pPr marL="342900" lvl="0" indent="-342900">
              <a:buFont typeface="Arial" panose="020B0604020202020204" pitchFamily="34" charset="0"/>
              <a:buChar char="●"/>
            </a:pPr>
            <a:r>
              <a:rPr lang="en-GB" sz="1600" b="1" dirty="0">
                <a:solidFill>
                  <a:srgbClr val="F4FECE"/>
                </a:solidFill>
                <a:latin typeface="Arial" panose="020B0604020202020204" pitchFamily="34" charset="0"/>
                <a:ea typeface="Arial" panose="020B0604020202020204" pitchFamily="34" charset="0"/>
                <a:cs typeface="Arial" panose="020B0604020202020204" pitchFamily="34" charset="0"/>
              </a:rPr>
              <a:t>Roman and Latin calendars</a:t>
            </a:r>
            <a:r>
              <a:rPr lang="en-GB" sz="1600" dirty="0">
                <a:solidFill>
                  <a:srgbClr val="F4FECE"/>
                </a:solidFill>
                <a:latin typeface="Arial" panose="020B0604020202020204" pitchFamily="34" charset="0"/>
                <a:ea typeface="Arial" panose="020B0604020202020204" pitchFamily="34" charset="0"/>
                <a:cs typeface="Arial" panose="020B0604020202020204" pitchFamily="34" charset="0"/>
              </a:rPr>
              <a:t>: </a:t>
            </a:r>
            <a:r>
              <a:rPr lang="en-GB" sz="1600" dirty="0">
                <a:solidFill>
                  <a:srgbClr val="FFCE43"/>
                </a:solidFill>
                <a:latin typeface="Arial" panose="020B0604020202020204" pitchFamily="34" charset="0"/>
                <a:ea typeface="Arial" panose="020B0604020202020204" pitchFamily="34" charset="0"/>
                <a:cs typeface="Arial" panose="020B0604020202020204" pitchFamily="34" charset="0"/>
              </a:rPr>
              <a:t>dated from the ides or calends of the month</a:t>
            </a:r>
            <a:r>
              <a:rPr lang="en-GB" sz="1600" dirty="0">
                <a:solidFill>
                  <a:srgbClr val="F4FECE"/>
                </a:solidFill>
                <a:latin typeface="Arial" panose="020B0604020202020204" pitchFamily="34" charset="0"/>
                <a:ea typeface="Arial" panose="020B0604020202020204" pitchFamily="34" charset="0"/>
                <a:cs typeface="Arial" panose="020B0604020202020204" pitchFamily="34" charset="0"/>
              </a:rPr>
              <a:t>. </a:t>
            </a:r>
          </a:p>
          <a:p>
            <a:pPr marL="42863" indent="-42863">
              <a:spcBef>
                <a:spcPts val="600"/>
              </a:spcBef>
              <a:spcAft>
                <a:spcPts val="600"/>
              </a:spcAft>
            </a:pPr>
            <a:r>
              <a:rPr lang="en-GB" sz="2400" b="1" dirty="0">
                <a:solidFill>
                  <a:schemeClr val="bg1"/>
                </a:solidFill>
                <a:latin typeface="Calibri" panose="020F0502020204030204" pitchFamily="34" charset="0"/>
                <a:ea typeface="Calibri" panose="020F0502020204030204" pitchFamily="34" charset="0"/>
                <a:cs typeface="Calibri" panose="020F0502020204030204" pitchFamily="34" charset="0"/>
              </a:rPr>
              <a:t>Solution</a:t>
            </a:r>
            <a:r>
              <a:rPr lang="en-GB" b="1" dirty="0">
                <a:solidFill>
                  <a:srgbClr val="FFFF99"/>
                </a:solidFill>
                <a:latin typeface="Calibri" panose="020F0502020204030204" pitchFamily="34" charset="0"/>
                <a:ea typeface="Calibri" panose="020F0502020204030204" pitchFamily="34" charset="0"/>
                <a:cs typeface="Calibri" panose="020F0502020204030204" pitchFamily="34" charset="0"/>
              </a:rPr>
              <a:t>: tools to synchronize calendars automatically</a:t>
            </a:r>
            <a:r>
              <a:rPr lang="en-GB" sz="1600" dirty="0">
                <a:solidFill>
                  <a:srgbClr val="FFFF99"/>
                </a:solidFill>
                <a:latin typeface="Calibri" panose="020F0502020204030204" pitchFamily="34" charset="0"/>
                <a:ea typeface="Calibri" panose="020F0502020204030204" pitchFamily="34" charset="0"/>
                <a:cs typeface="Calibri" panose="020F0502020204030204" pitchFamily="34" charset="0"/>
              </a:rPr>
              <a:t>, with ref. to data on usage in different regions and times.  </a:t>
            </a:r>
            <a:r>
              <a:rPr lang="en-GB" sz="1600" b="1" dirty="0">
                <a:solidFill>
                  <a:srgbClr val="FFFF99"/>
                </a:solidFill>
                <a:latin typeface="Calibri" panose="020F0502020204030204" pitchFamily="34" charset="0"/>
                <a:ea typeface="Calibri" panose="020F0502020204030204" pitchFamily="34" charset="0"/>
                <a:cs typeface="Calibri" panose="020F0502020204030204" pitchFamily="34" charset="0"/>
              </a:rPr>
              <a:t>Time varies with date and place</a:t>
            </a:r>
            <a:r>
              <a:rPr lang="en-GB" sz="1600" dirty="0">
                <a:solidFill>
                  <a:srgbClr val="FFFF99"/>
                </a:solidFill>
                <a:latin typeface="Calibri" panose="020F0502020204030204" pitchFamily="34" charset="0"/>
                <a:ea typeface="Calibri" panose="020F0502020204030204" pitchFamily="34" charset="0"/>
                <a:cs typeface="Calibri" panose="020F0502020204030204" pitchFamily="34" charset="0"/>
              </a:rPr>
              <a:t>.</a:t>
            </a:r>
            <a:endParaRPr lang="en-GB" sz="1400" dirty="0">
              <a:solidFill>
                <a:srgbClr val="FFFF99"/>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p:cNvPicPr>
            <a:picLocks noChangeAspect="1"/>
          </p:cNvPicPr>
          <p:nvPr/>
        </p:nvPicPr>
        <p:blipFill rotWithShape="1">
          <a:blip r:embed="rId2"/>
          <a:srcRect l="5953" t="63426" r="64576" b="8147"/>
          <a:stretch/>
        </p:blipFill>
        <p:spPr>
          <a:xfrm>
            <a:off x="693175" y="4350776"/>
            <a:ext cx="3612120" cy="1958881"/>
          </a:xfrm>
          <a:prstGeom prst="rect">
            <a:avLst/>
          </a:prstGeom>
        </p:spPr>
      </p:pic>
    </p:spTree>
    <p:extLst>
      <p:ext uri="{BB962C8B-B14F-4D97-AF65-F5344CB8AC3E}">
        <p14:creationId xmlns:p14="http://schemas.microsoft.com/office/powerpoint/2010/main" val="21842812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1+#ppt_w/2"/>
                                          </p:val>
                                        </p:tav>
                                        <p:tav tm="100000">
                                          <p:val>
                                            <p:strVal val="#ppt_x"/>
                                          </p:val>
                                        </p:tav>
                                      </p:tavLst>
                                    </p:anim>
                                    <p:anim calcmode="lin" valueType="num">
                                      <p:cBhvr additive="base">
                                        <p:cTn id="12"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3471853" y="2085973"/>
            <a:ext cx="5243513" cy="2643187"/>
          </a:xfrm>
          <a:prstGeom prst="ellipse">
            <a:avLst/>
          </a:prstGeom>
          <a:solidFill>
            <a:srgbClr val="F4FE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728667" y="557213"/>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4305295" y="2457449"/>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ts val="1000"/>
              </a:spcAft>
              <a:defRPr/>
            </a:pPr>
            <a:r>
              <a:rPr lang="en-GB" sz="2800" b="1" kern="0" dirty="0">
                <a:solidFill>
                  <a:srgbClr val="3B4547"/>
                </a:solidFill>
                <a:latin typeface="Book Antiqua" pitchFamily="18" charset="0"/>
                <a:cs typeface="Arial" pitchFamily="34" charset="0"/>
              </a:rPr>
              <a:t>LETTER RECORD</a:t>
            </a:r>
          </a:p>
        </p:txBody>
      </p:sp>
      <p:sp>
        <p:nvSpPr>
          <p:cNvPr id="8" name="Rectangle 7"/>
          <p:cNvSpPr/>
          <p:nvPr/>
        </p:nvSpPr>
        <p:spPr>
          <a:xfrm>
            <a:off x="7881923" y="557212"/>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728667" y="4357685"/>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7881923" y="4357685"/>
            <a:ext cx="3576628" cy="1900236"/>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Box 2"/>
          <p:cNvSpPr txBox="1">
            <a:spLocks noChangeArrowheads="1"/>
          </p:cNvSpPr>
          <p:nvPr/>
        </p:nvSpPr>
        <p:spPr bwMode="auto">
          <a:xfrm>
            <a:off x="858029" y="680023"/>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defRPr/>
            </a:pPr>
            <a:r>
              <a:rPr lang="en-GB" sz="2800" b="1" kern="0" dirty="0">
                <a:solidFill>
                  <a:srgbClr val="3B4547"/>
                </a:solidFill>
                <a:latin typeface="Book Antiqua" pitchFamily="18" charset="0"/>
                <a:cs typeface="Arial" pitchFamily="34" charset="0"/>
              </a:rPr>
              <a:t>PEOPLE</a:t>
            </a:r>
          </a:p>
          <a:p>
            <a:pPr fontAlgn="base">
              <a:spcBef>
                <a:spcPct val="0"/>
              </a:spcBef>
              <a:spcAft>
                <a:spcPts val="1000"/>
              </a:spcAft>
              <a:defRPr/>
            </a:pPr>
            <a:r>
              <a:rPr lang="en-GB" sz="2800" b="1" kern="0" dirty="0">
                <a:solidFill>
                  <a:srgbClr val="C00000"/>
                </a:solidFill>
                <a:latin typeface="Book Antiqua" pitchFamily="18" charset="0"/>
                <a:cs typeface="Arial" pitchFamily="34" charset="0"/>
              </a:rPr>
              <a:t>sender</a:t>
            </a:r>
          </a:p>
          <a:p>
            <a:pPr fontAlgn="base">
              <a:spcBef>
                <a:spcPct val="0"/>
              </a:spcBef>
              <a:spcAft>
                <a:spcPts val="1000"/>
              </a:spcAft>
              <a:defRPr/>
            </a:pPr>
            <a:r>
              <a:rPr lang="en-GB" sz="2800" b="1" kern="0" dirty="0">
                <a:solidFill>
                  <a:srgbClr val="C00000"/>
                </a:solidFill>
                <a:latin typeface="Book Antiqua" pitchFamily="18" charset="0"/>
                <a:cs typeface="Arial" pitchFamily="34" charset="0"/>
              </a:rPr>
              <a:t>recipient</a:t>
            </a:r>
          </a:p>
          <a:p>
            <a:pPr fontAlgn="base">
              <a:spcBef>
                <a:spcPct val="0"/>
              </a:spcBef>
              <a:spcAft>
                <a:spcPts val="1000"/>
              </a:spcAft>
              <a:defRPr/>
            </a:pPr>
            <a:endParaRPr lang="en-US" sz="2800" kern="0" dirty="0">
              <a:solidFill>
                <a:srgbClr val="3B4547"/>
              </a:solidFill>
              <a:latin typeface="Book Antiqua" pitchFamily="18" charset="0"/>
              <a:cs typeface="Arial" pitchFamily="34" charset="0"/>
            </a:endParaRPr>
          </a:p>
        </p:txBody>
      </p:sp>
      <p:sp>
        <p:nvSpPr>
          <p:cNvPr id="13" name="Text Box 2"/>
          <p:cNvSpPr txBox="1">
            <a:spLocks noChangeArrowheads="1"/>
          </p:cNvSpPr>
          <p:nvPr/>
        </p:nvSpPr>
        <p:spPr bwMode="auto">
          <a:xfrm>
            <a:off x="8024211" y="699231"/>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defRPr/>
            </a:pPr>
            <a:r>
              <a:rPr lang="en-GB" sz="2800" b="1" kern="0" dirty="0">
                <a:solidFill>
                  <a:srgbClr val="3B4547"/>
                </a:solidFill>
                <a:latin typeface="Book Antiqua" pitchFamily="18" charset="0"/>
                <a:cs typeface="Arial" pitchFamily="34" charset="0"/>
              </a:rPr>
              <a:t>DOCUMENTS</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letter as sent</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drafts, copies, etc.</a:t>
            </a:r>
            <a:endParaRPr lang="en-US" sz="2800" kern="0" dirty="0">
              <a:solidFill>
                <a:srgbClr val="C00000"/>
              </a:solidFill>
              <a:latin typeface="Book Antiqua" pitchFamily="18" charset="0"/>
              <a:cs typeface="Arial" pitchFamily="34" charset="0"/>
            </a:endParaRPr>
          </a:p>
        </p:txBody>
      </p:sp>
      <p:sp>
        <p:nvSpPr>
          <p:cNvPr id="14" name="Text Box 2"/>
          <p:cNvSpPr txBox="1">
            <a:spLocks noChangeArrowheads="1"/>
          </p:cNvSpPr>
          <p:nvPr/>
        </p:nvSpPr>
        <p:spPr bwMode="auto">
          <a:xfrm>
            <a:off x="905352" y="4525971"/>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defRPr/>
            </a:pPr>
            <a:r>
              <a:rPr lang="en-GB" sz="2800" b="1" kern="0" dirty="0">
                <a:solidFill>
                  <a:srgbClr val="C00000"/>
                </a:solidFill>
                <a:latin typeface="Book Antiqua" pitchFamily="18" charset="0"/>
                <a:cs typeface="Arial" pitchFamily="34" charset="0"/>
              </a:rPr>
              <a:t>date of sending</a:t>
            </a:r>
          </a:p>
          <a:p>
            <a:pPr fontAlgn="base">
              <a:spcBef>
                <a:spcPct val="0"/>
              </a:spcBef>
              <a:spcAft>
                <a:spcPts val="1000"/>
              </a:spcAft>
              <a:defRPr/>
            </a:pPr>
            <a:r>
              <a:rPr lang="en-GB" sz="2800" b="1" kern="0" dirty="0">
                <a:solidFill>
                  <a:srgbClr val="C00000"/>
                </a:solidFill>
                <a:latin typeface="Book Antiqua" pitchFamily="18" charset="0"/>
                <a:cs typeface="Arial" pitchFamily="34" charset="0"/>
              </a:rPr>
              <a:t>date of receipt</a:t>
            </a:r>
          </a:p>
          <a:p>
            <a:pPr fontAlgn="base">
              <a:spcBef>
                <a:spcPct val="0"/>
              </a:spcBef>
              <a:spcAft>
                <a:spcPts val="1000"/>
              </a:spcAft>
              <a:defRPr/>
            </a:pPr>
            <a:r>
              <a:rPr lang="en-GB" sz="2800" b="1" kern="0" dirty="0">
                <a:solidFill>
                  <a:srgbClr val="3B4547"/>
                </a:solidFill>
                <a:latin typeface="Book Antiqua" pitchFamily="18" charset="0"/>
                <a:cs typeface="Arial" pitchFamily="34" charset="0"/>
              </a:rPr>
              <a:t>TIME</a:t>
            </a:r>
            <a:endParaRPr lang="en-US" sz="2800" kern="0" dirty="0">
              <a:solidFill>
                <a:srgbClr val="3B4547"/>
              </a:solidFill>
              <a:latin typeface="Book Antiqua" pitchFamily="18" charset="0"/>
              <a:cs typeface="Arial" pitchFamily="34" charset="0"/>
            </a:endParaRPr>
          </a:p>
        </p:txBody>
      </p:sp>
      <p:sp>
        <p:nvSpPr>
          <p:cNvPr id="15" name="Text Box 2"/>
          <p:cNvSpPr txBox="1">
            <a:spLocks noChangeArrowheads="1"/>
          </p:cNvSpPr>
          <p:nvPr/>
        </p:nvSpPr>
        <p:spPr bwMode="auto">
          <a:xfrm>
            <a:off x="7953090" y="4488489"/>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place of sending</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place of receipt</a:t>
            </a:r>
          </a:p>
          <a:p>
            <a:pPr algn="r" fontAlgn="base">
              <a:spcBef>
                <a:spcPct val="0"/>
              </a:spcBef>
              <a:spcAft>
                <a:spcPts val="1000"/>
              </a:spcAft>
              <a:defRPr/>
            </a:pPr>
            <a:r>
              <a:rPr lang="en-GB" sz="2800" b="1" kern="0" dirty="0">
                <a:solidFill>
                  <a:srgbClr val="3B4547"/>
                </a:solidFill>
                <a:latin typeface="Book Antiqua" pitchFamily="18" charset="0"/>
                <a:cs typeface="Arial" pitchFamily="34" charset="0"/>
              </a:rPr>
              <a:t>PLACE</a:t>
            </a:r>
            <a:endParaRPr lang="en-US" sz="2800" kern="0" dirty="0">
              <a:solidFill>
                <a:srgbClr val="3B4547"/>
              </a:solidFill>
              <a:latin typeface="Book Antiqua" pitchFamily="18" charset="0"/>
              <a:cs typeface="Arial" pitchFamily="34" charset="0"/>
            </a:endParaRPr>
          </a:p>
        </p:txBody>
      </p:sp>
      <p:sp>
        <p:nvSpPr>
          <p:cNvPr id="16" name="Rectangle 15"/>
          <p:cNvSpPr/>
          <p:nvPr/>
        </p:nvSpPr>
        <p:spPr>
          <a:xfrm>
            <a:off x="618565" y="457200"/>
            <a:ext cx="10972800" cy="591670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684428" y="557212"/>
            <a:ext cx="10729884" cy="5789806"/>
          </a:xfrm>
          <a:prstGeom prst="rect">
            <a:avLst/>
          </a:prstGeom>
          <a:solidFill>
            <a:srgbClr val="3B4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Box 3"/>
          <p:cNvSpPr txBox="1">
            <a:spLocks noChangeArrowheads="1"/>
          </p:cNvSpPr>
          <p:nvPr/>
        </p:nvSpPr>
        <p:spPr bwMode="auto">
          <a:xfrm>
            <a:off x="4778480" y="512968"/>
            <a:ext cx="6765189" cy="5789806"/>
          </a:xfrm>
          <a:prstGeom prst="rect">
            <a:avLst/>
          </a:prstGeom>
          <a:solidFill>
            <a:srgbClr val="3B4547"/>
          </a:solidFill>
          <a:ln w="9525">
            <a:noFill/>
            <a:miter lim="800000"/>
            <a:headEnd/>
            <a:tailEnd/>
          </a:ln>
        </p:spPr>
        <p:txBody>
          <a:bodyPr vert="horz" wrap="square" lIns="91440" tIns="45720" rIns="91440" bIns="45720" numCol="1" anchor="t" anchorCtr="0" compatLnSpc="1">
            <a:prstTxWarp prst="textNoShape">
              <a:avLst/>
            </a:prstTxWarp>
          </a:bodyPr>
          <a:lstStyle/>
          <a:p>
            <a:pPr>
              <a:spcAft>
                <a:spcPts val="600"/>
              </a:spcAft>
            </a:pPr>
            <a:r>
              <a:rPr lang="en-GB" sz="2400" b="1" dirty="0">
                <a:solidFill>
                  <a:schemeClr val="bg1"/>
                </a:solidFill>
                <a:latin typeface="Calibri" panose="020F0502020204030204" pitchFamily="34" charset="0"/>
                <a:ea typeface="Calibri" panose="020F0502020204030204" pitchFamily="34" charset="0"/>
                <a:cs typeface="Calibri" panose="020F0502020204030204" pitchFamily="34" charset="0"/>
              </a:rPr>
              <a:t>Problem with dates</a:t>
            </a:r>
            <a:r>
              <a:rPr lang="en-GB" sz="2400" b="1" dirty="0">
                <a:solidFill>
                  <a:srgbClr val="F4FECE"/>
                </a:solidFill>
                <a:latin typeface="Calibri" panose="020F0502020204030204" pitchFamily="34" charset="0"/>
                <a:ea typeface="Calibri" panose="020F0502020204030204" pitchFamily="34" charset="0"/>
                <a:cs typeface="Calibri" panose="020F0502020204030204" pitchFamily="34" charset="0"/>
              </a:rPr>
              <a:t>: Multiple calendars</a:t>
            </a:r>
            <a:r>
              <a:rPr lang="en-GB" sz="2400" dirty="0">
                <a:solidFill>
                  <a:srgbClr val="FFFF99"/>
                </a:solidFill>
                <a:latin typeface="Calibri" panose="020F0502020204030204" pitchFamily="34" charset="0"/>
                <a:ea typeface="Calibri" panose="020F0502020204030204" pitchFamily="34" charset="0"/>
                <a:cs typeface="Calibri" panose="020F0502020204030204" pitchFamily="34" charset="0"/>
              </a:rPr>
              <a:t>.</a:t>
            </a:r>
            <a:r>
              <a:rPr lang="en-GB" sz="1600" dirty="0">
                <a:solidFill>
                  <a:srgbClr val="FFFF99"/>
                </a:solidFill>
                <a:latin typeface="Calibri" panose="020F0502020204030204" pitchFamily="34" charset="0"/>
                <a:ea typeface="Calibri" panose="020F0502020204030204" pitchFamily="34" charset="0"/>
                <a:cs typeface="Calibri" panose="020F0502020204030204" pitchFamily="34" charset="0"/>
              </a:rPr>
              <a:t>  </a:t>
            </a:r>
            <a:endParaRPr lang="en-GB" sz="1400" dirty="0">
              <a:solidFill>
                <a:srgbClr val="FFFF99"/>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r>
              <a:rPr lang="en-GB" sz="1600" b="1" dirty="0">
                <a:solidFill>
                  <a:srgbClr val="F4FECE"/>
                </a:solidFill>
                <a:latin typeface="Arial" panose="020B0604020202020204" pitchFamily="34" charset="0"/>
                <a:ea typeface="Arial" panose="020B0604020202020204" pitchFamily="34" charset="0"/>
                <a:cs typeface="Arial" panose="020B0604020202020204" pitchFamily="34" charset="0"/>
              </a:rPr>
              <a:t>Julian calendar</a:t>
            </a:r>
            <a:r>
              <a:rPr lang="en-GB" sz="1600" b="1" dirty="0">
                <a:solidFill>
                  <a:srgbClr val="FFFF99"/>
                </a:solidFill>
                <a:latin typeface="Arial" panose="020B0604020202020204" pitchFamily="34" charset="0"/>
                <a:ea typeface="Arial" panose="020B0604020202020204" pitchFamily="34" charset="0"/>
                <a:cs typeface="Arial" panose="020B0604020202020204" pitchFamily="34" charset="0"/>
              </a:rPr>
              <a:t>: </a:t>
            </a:r>
            <a:r>
              <a:rPr lang="en-GB" sz="1600" i="1" dirty="0">
                <a:solidFill>
                  <a:srgbClr val="F4FECE"/>
                </a:solidFill>
                <a:latin typeface="Arial" panose="020B0604020202020204" pitchFamily="34" charset="0"/>
                <a:ea typeface="Arial" panose="020B0604020202020204" pitchFamily="34" charset="0"/>
                <a:cs typeface="Arial" panose="020B0604020202020204" pitchFamily="34" charset="0"/>
              </a:rPr>
              <a:t>old style</a:t>
            </a:r>
            <a:r>
              <a:rPr lang="en-GB" sz="1600" dirty="0">
                <a:solidFill>
                  <a:srgbClr val="F4FECE"/>
                </a:solidFill>
                <a:latin typeface="Arial" panose="020B0604020202020204" pitchFamily="34" charset="0"/>
                <a:ea typeface="Arial" panose="020B0604020202020204" pitchFamily="34" charset="0"/>
                <a:cs typeface="Arial" panose="020B0604020202020204" pitchFamily="34" charset="0"/>
              </a:rPr>
              <a:t>: </a:t>
            </a:r>
            <a:r>
              <a:rPr lang="en-GB" sz="1600" dirty="0">
                <a:solidFill>
                  <a:srgbClr val="FFCE43"/>
                </a:solidFill>
                <a:latin typeface="Arial" panose="020B0604020202020204" pitchFamily="34" charset="0"/>
                <a:ea typeface="Arial" panose="020B0604020202020204" pitchFamily="34" charset="0"/>
                <a:cs typeface="Arial" panose="020B0604020202020204" pitchFamily="34" charset="0"/>
              </a:rPr>
              <a:t>year began on Lady Day (25 March) </a:t>
            </a:r>
          </a:p>
          <a:p>
            <a:pPr lvl="0"/>
            <a:r>
              <a:rPr lang="en-GB" sz="1600" i="1" dirty="0">
                <a:solidFill>
                  <a:srgbClr val="F4FECE"/>
                </a:solidFill>
                <a:latin typeface="Arial" panose="020B0604020202020204" pitchFamily="34" charset="0"/>
                <a:ea typeface="Arial" panose="020B0604020202020204" pitchFamily="34" charset="0"/>
                <a:cs typeface="Arial" panose="020B0604020202020204" pitchFamily="34" charset="0"/>
              </a:rPr>
              <a:t>                                  new style</a:t>
            </a:r>
            <a:r>
              <a:rPr lang="en-GB" sz="1600" dirty="0">
                <a:solidFill>
                  <a:srgbClr val="FFCE43"/>
                </a:solidFill>
                <a:latin typeface="Arial" panose="020B0604020202020204" pitchFamily="34" charset="0"/>
                <a:ea typeface="Arial" panose="020B0604020202020204" pitchFamily="34" charset="0"/>
                <a:cs typeface="Arial" panose="020B0604020202020204" pitchFamily="34" charset="0"/>
              </a:rPr>
              <a:t>: year began on 1 January</a:t>
            </a:r>
          </a:p>
          <a:p>
            <a:pPr marL="342900" lvl="0" indent="-342900">
              <a:buFont typeface="Arial" panose="020B0604020202020204" pitchFamily="34" charset="0"/>
              <a:buChar char="●"/>
            </a:pPr>
            <a:r>
              <a:rPr lang="en-GB" sz="1600" b="1" dirty="0">
                <a:solidFill>
                  <a:srgbClr val="F4FECE"/>
                </a:solidFill>
                <a:latin typeface="Arial" panose="020B0604020202020204" pitchFamily="34" charset="0"/>
                <a:ea typeface="Arial" panose="020B0604020202020204" pitchFamily="34" charset="0"/>
                <a:cs typeface="Arial" panose="020B0604020202020204" pitchFamily="34" charset="0"/>
              </a:rPr>
              <a:t>Gregorian calendar</a:t>
            </a:r>
            <a:r>
              <a:rPr lang="en-GB" sz="1600" i="1" dirty="0">
                <a:solidFill>
                  <a:srgbClr val="F4FECE"/>
                </a:solidFill>
                <a:latin typeface="Arial" panose="020B0604020202020204" pitchFamily="34" charset="0"/>
                <a:ea typeface="Arial" panose="020B0604020202020204" pitchFamily="34" charset="0"/>
                <a:cs typeface="Arial" panose="020B0604020202020204" pitchFamily="34" charset="0"/>
              </a:rPr>
              <a:t>. </a:t>
            </a:r>
            <a:endParaRPr lang="en-GB" sz="1600" dirty="0">
              <a:solidFill>
                <a:srgbClr val="F4FECE"/>
              </a:solidFill>
              <a:latin typeface="Arial" panose="020B0604020202020204" pitchFamily="34" charset="0"/>
              <a:ea typeface="Arial" panose="020B0604020202020204" pitchFamily="34" charset="0"/>
              <a:cs typeface="Arial" panose="020B0604020202020204" pitchFamily="34" charset="0"/>
            </a:endParaRPr>
          </a:p>
          <a:p>
            <a:pPr marL="801688" lvl="0" indent="-342900">
              <a:buFont typeface="Arial" panose="020B0604020202020204" pitchFamily="34" charset="0"/>
              <a:buChar char="●"/>
            </a:pPr>
            <a:r>
              <a:rPr lang="en-GB" sz="1600" dirty="0">
                <a:solidFill>
                  <a:srgbClr val="FFCE43"/>
                </a:solidFill>
                <a:latin typeface="Arial" panose="020B0604020202020204" pitchFamily="34" charset="0"/>
                <a:ea typeface="Arial" panose="020B0604020202020204" pitchFamily="34" charset="0"/>
                <a:cs typeface="Arial" panose="020B0604020202020204" pitchFamily="34" charset="0"/>
              </a:rPr>
              <a:t>Eliminated ten days from 1582: the day following Thurs. 4 Oct. became Fri., 15 Oct. </a:t>
            </a:r>
          </a:p>
          <a:p>
            <a:pPr marL="801688" lvl="0" indent="-342900">
              <a:buFont typeface="Arial" panose="020B0604020202020204" pitchFamily="34" charset="0"/>
              <a:buChar char="●"/>
            </a:pPr>
            <a:r>
              <a:rPr lang="en-GB" sz="1600" dirty="0">
                <a:solidFill>
                  <a:srgbClr val="FFCE43"/>
                </a:solidFill>
                <a:latin typeface="Arial" panose="020B0604020202020204" pitchFamily="34" charset="0"/>
                <a:ea typeface="Arial" panose="020B0604020202020204" pitchFamily="34" charset="0"/>
                <a:cs typeface="Arial" panose="020B0604020202020204" pitchFamily="34" charset="0"/>
              </a:rPr>
              <a:t>Added on extra leap year per century: from 28 February 1700 onwards, the difference between Julian and Gregorian grew to eleven days; and after 28 February 1800 to twelve days. </a:t>
            </a:r>
          </a:p>
          <a:p>
            <a:pPr marL="342900" lvl="0" indent="-342900">
              <a:buFont typeface="Arial" panose="020B0604020202020204" pitchFamily="34" charset="0"/>
              <a:buChar char="●"/>
            </a:pPr>
            <a:r>
              <a:rPr lang="en-GB" sz="1600" b="1" dirty="0">
                <a:solidFill>
                  <a:srgbClr val="F4FECE"/>
                </a:solidFill>
                <a:latin typeface="Arial" panose="020B0604020202020204" pitchFamily="34" charset="0"/>
                <a:ea typeface="Arial" panose="020B0604020202020204" pitchFamily="34" charset="0"/>
                <a:cs typeface="Arial" panose="020B0604020202020204" pitchFamily="34" charset="0"/>
              </a:rPr>
              <a:t>Transition between calendars</a:t>
            </a:r>
            <a:r>
              <a:rPr lang="en-GB" sz="1600" dirty="0">
                <a:solidFill>
                  <a:srgbClr val="F4FECE"/>
                </a:solidFill>
                <a:latin typeface="Arial" panose="020B0604020202020204" pitchFamily="34" charset="0"/>
                <a:ea typeface="Arial" panose="020B0604020202020204" pitchFamily="34" charset="0"/>
                <a:cs typeface="Arial" panose="020B0604020202020204" pitchFamily="34" charset="0"/>
              </a:rPr>
              <a:t> </a:t>
            </a:r>
            <a:r>
              <a:rPr lang="en-GB" sz="1600" b="1" i="1" dirty="0">
                <a:solidFill>
                  <a:srgbClr val="F4FECE"/>
                </a:solidFill>
                <a:latin typeface="Arial" panose="020B0604020202020204" pitchFamily="34" charset="0"/>
                <a:ea typeface="Arial" panose="020B0604020202020204" pitchFamily="34" charset="0"/>
                <a:cs typeface="Arial" panose="020B0604020202020204" pitchFamily="34" charset="0"/>
              </a:rPr>
              <a:t>varies from place to place</a:t>
            </a:r>
            <a:r>
              <a:rPr lang="en-GB" sz="1600" i="1" dirty="0">
                <a:solidFill>
                  <a:srgbClr val="F4FECE"/>
                </a:solidFill>
                <a:latin typeface="Arial" panose="020B0604020202020204" pitchFamily="34" charset="0"/>
                <a:ea typeface="Arial" panose="020B0604020202020204" pitchFamily="34" charset="0"/>
                <a:cs typeface="Arial" panose="020B0604020202020204" pitchFamily="34" charset="0"/>
              </a:rPr>
              <a:t>.</a:t>
            </a:r>
            <a:r>
              <a:rPr lang="en-GB" sz="1600" dirty="0">
                <a:solidFill>
                  <a:srgbClr val="F4FECE"/>
                </a:solidFill>
                <a:latin typeface="Arial" panose="020B0604020202020204" pitchFamily="34" charset="0"/>
                <a:ea typeface="Arial" panose="020B0604020202020204" pitchFamily="34" charset="0"/>
                <a:cs typeface="Arial" panose="020B0604020202020204" pitchFamily="34" charset="0"/>
              </a:rPr>
              <a:t>  </a:t>
            </a:r>
          </a:p>
          <a:p>
            <a:pPr marL="801688" lvl="0" indent="-342900">
              <a:buFont typeface="Arial" panose="020B0604020202020204" pitchFamily="34" charset="0"/>
              <a:buChar char="●"/>
            </a:pPr>
            <a:r>
              <a:rPr lang="en-GB" sz="1600" dirty="0">
                <a:solidFill>
                  <a:srgbClr val="FFCE43"/>
                </a:solidFill>
                <a:latin typeface="Arial" panose="020B0604020202020204" pitchFamily="34" charset="0"/>
                <a:ea typeface="Arial" panose="020B0604020202020204" pitchFamily="34" charset="0"/>
                <a:cs typeface="Arial" panose="020B0604020202020204" pitchFamily="34" charset="0"/>
              </a:rPr>
              <a:t>Most Catholic countries adopted Gregorian calendar in 1582</a:t>
            </a:r>
          </a:p>
          <a:p>
            <a:pPr marL="801688" lvl="0" indent="-342900">
              <a:buFont typeface="Arial" panose="020B0604020202020204" pitchFamily="34" charset="0"/>
              <a:buChar char="●"/>
            </a:pPr>
            <a:r>
              <a:rPr lang="en-GB" sz="1600" dirty="0">
                <a:solidFill>
                  <a:srgbClr val="FFCE43"/>
                </a:solidFill>
                <a:latin typeface="Arial" panose="020B0604020202020204" pitchFamily="34" charset="0"/>
                <a:ea typeface="Arial" panose="020B0604020202020204" pitchFamily="34" charset="0"/>
                <a:cs typeface="Arial" panose="020B0604020202020204" pitchFamily="34" charset="0"/>
              </a:rPr>
              <a:t>Until 1752, some Protestant countries (including England) continued to use the </a:t>
            </a:r>
            <a:r>
              <a:rPr lang="en-GB" sz="1600" i="1" dirty="0">
                <a:solidFill>
                  <a:srgbClr val="FFCE43"/>
                </a:solidFill>
                <a:latin typeface="Arial" panose="020B0604020202020204" pitchFamily="34" charset="0"/>
                <a:ea typeface="Arial" panose="020B0604020202020204" pitchFamily="34" charset="0"/>
                <a:cs typeface="Arial" panose="020B0604020202020204" pitchFamily="34" charset="0"/>
              </a:rPr>
              <a:t>old style Julian</a:t>
            </a:r>
            <a:r>
              <a:rPr lang="en-GB" sz="1600" dirty="0">
                <a:solidFill>
                  <a:srgbClr val="FFCE43"/>
                </a:solidFill>
                <a:latin typeface="Arial" panose="020B0604020202020204" pitchFamily="34" charset="0"/>
                <a:ea typeface="Arial" panose="020B0604020202020204" pitchFamily="34" charset="0"/>
                <a:cs typeface="Arial" panose="020B0604020202020204" pitchFamily="34" charset="0"/>
              </a:rPr>
              <a:t> calendar while others (including Scotland) used the </a:t>
            </a:r>
            <a:r>
              <a:rPr lang="en-GB" sz="1600" i="1" dirty="0">
                <a:solidFill>
                  <a:srgbClr val="FFCE43"/>
                </a:solidFill>
                <a:latin typeface="Arial" panose="020B0604020202020204" pitchFamily="34" charset="0"/>
                <a:ea typeface="Arial" panose="020B0604020202020204" pitchFamily="34" charset="0"/>
                <a:cs typeface="Arial" panose="020B0604020202020204" pitchFamily="34" charset="0"/>
              </a:rPr>
              <a:t>new style Julian</a:t>
            </a:r>
            <a:r>
              <a:rPr lang="en-GB" sz="1600" dirty="0">
                <a:solidFill>
                  <a:srgbClr val="FFCE43"/>
                </a:solidFill>
                <a:latin typeface="Arial" panose="020B0604020202020204" pitchFamily="34" charset="0"/>
                <a:ea typeface="Arial" panose="020B0604020202020204" pitchFamily="34" charset="0"/>
                <a:cs typeface="Arial" panose="020B0604020202020204" pitchFamily="34" charset="0"/>
              </a:rPr>
              <a:t>. </a:t>
            </a:r>
          </a:p>
          <a:p>
            <a:pPr marL="801688" lvl="0" indent="-342900">
              <a:buFont typeface="Arial" panose="020B0604020202020204" pitchFamily="34" charset="0"/>
              <a:buChar char="●"/>
            </a:pPr>
            <a:r>
              <a:rPr lang="en-GB" sz="1600" dirty="0">
                <a:solidFill>
                  <a:srgbClr val="FFCE43"/>
                </a:solidFill>
                <a:latin typeface="Arial" panose="020B0604020202020204" pitchFamily="34" charset="0"/>
                <a:ea typeface="Arial" panose="020B0604020202020204" pitchFamily="34" charset="0"/>
                <a:cs typeface="Arial" panose="020B0604020202020204" pitchFamily="34" charset="0"/>
              </a:rPr>
              <a:t>Russia continued to employ the </a:t>
            </a:r>
            <a:r>
              <a:rPr lang="en-GB" sz="1600" i="1" dirty="0">
                <a:solidFill>
                  <a:srgbClr val="FFCE43"/>
                </a:solidFill>
                <a:latin typeface="Arial" panose="020B0604020202020204" pitchFamily="34" charset="0"/>
                <a:ea typeface="Arial" panose="020B0604020202020204" pitchFamily="34" charset="0"/>
                <a:cs typeface="Arial" panose="020B0604020202020204" pitchFamily="34" charset="0"/>
              </a:rPr>
              <a:t>old style Julian</a:t>
            </a:r>
            <a:r>
              <a:rPr lang="en-GB" sz="1600" dirty="0">
                <a:solidFill>
                  <a:srgbClr val="FFCE43"/>
                </a:solidFill>
                <a:latin typeface="Arial" panose="020B0604020202020204" pitchFamily="34" charset="0"/>
                <a:ea typeface="Arial" panose="020B0604020202020204" pitchFamily="34" charset="0"/>
                <a:cs typeface="Arial" panose="020B0604020202020204" pitchFamily="34" charset="0"/>
              </a:rPr>
              <a:t> calendar until 1700, switching from new style Julian to Gregorian only in 1918</a:t>
            </a:r>
            <a:r>
              <a:rPr lang="en-GB" sz="1600" dirty="0">
                <a:solidFill>
                  <a:srgbClr val="F4FECE"/>
                </a:solidFill>
                <a:latin typeface="Arial" panose="020B0604020202020204" pitchFamily="34" charset="0"/>
                <a:ea typeface="Arial" panose="020B0604020202020204" pitchFamily="34" charset="0"/>
                <a:cs typeface="Arial" panose="020B0604020202020204" pitchFamily="34" charset="0"/>
              </a:rPr>
              <a:t>.</a:t>
            </a:r>
          </a:p>
          <a:p>
            <a:pPr marL="342900" lvl="0" indent="-342900">
              <a:buFont typeface="Arial" panose="020B0604020202020204" pitchFamily="34" charset="0"/>
              <a:buChar char="●"/>
            </a:pPr>
            <a:r>
              <a:rPr lang="en-GB" sz="1600" b="1" dirty="0">
                <a:solidFill>
                  <a:srgbClr val="F4FECE"/>
                </a:solidFill>
                <a:latin typeface="Arial" panose="020B0604020202020204" pitchFamily="34" charset="0"/>
                <a:ea typeface="Arial" panose="020B0604020202020204" pitchFamily="34" charset="0"/>
                <a:cs typeface="Arial" panose="020B0604020202020204" pitchFamily="34" charset="0"/>
              </a:rPr>
              <a:t>Ecclesiastical calendars</a:t>
            </a:r>
            <a:r>
              <a:rPr lang="en-GB" sz="1600" dirty="0">
                <a:solidFill>
                  <a:srgbClr val="F4FECE"/>
                </a:solidFill>
                <a:latin typeface="Arial" panose="020B0604020202020204" pitchFamily="34" charset="0"/>
                <a:ea typeface="Arial" panose="020B0604020202020204" pitchFamily="34" charset="0"/>
                <a:cs typeface="Arial" panose="020B0604020202020204" pitchFamily="34" charset="0"/>
              </a:rPr>
              <a:t>: </a:t>
            </a:r>
            <a:r>
              <a:rPr lang="en-GB" sz="1600" dirty="0">
                <a:solidFill>
                  <a:srgbClr val="FFCE43"/>
                </a:solidFill>
                <a:latin typeface="Arial" panose="020B0604020202020204" pitchFamily="34" charset="0"/>
                <a:ea typeface="Arial" panose="020B0604020202020204" pitchFamily="34" charset="0"/>
                <a:cs typeface="Arial" panose="020B0604020202020204" pitchFamily="34" charset="0"/>
              </a:rPr>
              <a:t>dated with reference to the major feasts in </a:t>
            </a:r>
            <a:r>
              <a:rPr lang="en-GB" sz="1600" i="1" dirty="0">
                <a:solidFill>
                  <a:srgbClr val="FFCE43"/>
                </a:solidFill>
                <a:latin typeface="Arial" panose="020B0604020202020204" pitchFamily="34" charset="0"/>
                <a:ea typeface="Arial" panose="020B0604020202020204" pitchFamily="34" charset="0"/>
                <a:cs typeface="Arial" panose="020B0604020202020204" pitchFamily="34" charset="0"/>
              </a:rPr>
              <a:t>the Christian year.  </a:t>
            </a:r>
          </a:p>
          <a:p>
            <a:pPr marL="342900" lvl="0" indent="-342900">
              <a:buFont typeface="Arial" panose="020B0604020202020204" pitchFamily="34" charset="0"/>
              <a:buChar char="●"/>
            </a:pPr>
            <a:r>
              <a:rPr lang="en-GB" sz="1600" b="1" dirty="0">
                <a:solidFill>
                  <a:srgbClr val="F4FECE"/>
                </a:solidFill>
                <a:latin typeface="Arial" panose="020B0604020202020204" pitchFamily="34" charset="0"/>
                <a:ea typeface="Arial" panose="020B0604020202020204" pitchFamily="34" charset="0"/>
                <a:cs typeface="Arial" panose="020B0604020202020204" pitchFamily="34" charset="0"/>
              </a:rPr>
              <a:t>Roman and Latin calendars</a:t>
            </a:r>
            <a:r>
              <a:rPr lang="en-GB" sz="1600" dirty="0">
                <a:solidFill>
                  <a:srgbClr val="F4FECE"/>
                </a:solidFill>
                <a:latin typeface="Arial" panose="020B0604020202020204" pitchFamily="34" charset="0"/>
                <a:ea typeface="Arial" panose="020B0604020202020204" pitchFamily="34" charset="0"/>
                <a:cs typeface="Arial" panose="020B0604020202020204" pitchFamily="34" charset="0"/>
              </a:rPr>
              <a:t>: </a:t>
            </a:r>
            <a:r>
              <a:rPr lang="en-GB" sz="1600" dirty="0">
                <a:solidFill>
                  <a:srgbClr val="FFCE43"/>
                </a:solidFill>
                <a:latin typeface="Arial" panose="020B0604020202020204" pitchFamily="34" charset="0"/>
                <a:ea typeface="Arial" panose="020B0604020202020204" pitchFamily="34" charset="0"/>
                <a:cs typeface="Arial" panose="020B0604020202020204" pitchFamily="34" charset="0"/>
              </a:rPr>
              <a:t>dated from the ides or calends of the month</a:t>
            </a:r>
            <a:r>
              <a:rPr lang="en-GB" sz="1600" dirty="0">
                <a:solidFill>
                  <a:srgbClr val="F4FECE"/>
                </a:solidFill>
                <a:latin typeface="Arial" panose="020B0604020202020204" pitchFamily="34" charset="0"/>
                <a:ea typeface="Arial" panose="020B0604020202020204" pitchFamily="34" charset="0"/>
                <a:cs typeface="Arial" panose="020B0604020202020204" pitchFamily="34" charset="0"/>
              </a:rPr>
              <a:t>. </a:t>
            </a:r>
          </a:p>
          <a:p>
            <a:pPr marL="42863" indent="-42863">
              <a:spcBef>
                <a:spcPts val="600"/>
              </a:spcBef>
              <a:spcAft>
                <a:spcPts val="600"/>
              </a:spcAft>
            </a:pPr>
            <a:r>
              <a:rPr lang="en-GB" sz="2400" b="1" dirty="0">
                <a:solidFill>
                  <a:schemeClr val="bg1"/>
                </a:solidFill>
                <a:latin typeface="Calibri" panose="020F0502020204030204" pitchFamily="34" charset="0"/>
                <a:ea typeface="Calibri" panose="020F0502020204030204" pitchFamily="34" charset="0"/>
                <a:cs typeface="Calibri" panose="020F0502020204030204" pitchFamily="34" charset="0"/>
              </a:rPr>
              <a:t>Solution</a:t>
            </a:r>
            <a:r>
              <a:rPr lang="en-GB" b="1" dirty="0">
                <a:solidFill>
                  <a:srgbClr val="FFFF99"/>
                </a:solidFill>
                <a:latin typeface="Calibri" panose="020F0502020204030204" pitchFamily="34" charset="0"/>
                <a:ea typeface="Calibri" panose="020F0502020204030204" pitchFamily="34" charset="0"/>
                <a:cs typeface="Calibri" panose="020F0502020204030204" pitchFamily="34" charset="0"/>
              </a:rPr>
              <a:t>: tools to synchronize calendars automatically</a:t>
            </a:r>
            <a:r>
              <a:rPr lang="en-GB" sz="1600" dirty="0">
                <a:solidFill>
                  <a:srgbClr val="FFFF99"/>
                </a:solidFill>
                <a:latin typeface="Calibri" panose="020F0502020204030204" pitchFamily="34" charset="0"/>
                <a:ea typeface="Calibri" panose="020F0502020204030204" pitchFamily="34" charset="0"/>
                <a:cs typeface="Calibri" panose="020F0502020204030204" pitchFamily="34" charset="0"/>
              </a:rPr>
              <a:t>, with ref. to data on usage in different regions and times.  </a:t>
            </a:r>
            <a:r>
              <a:rPr lang="en-GB" sz="1600" b="1" dirty="0">
                <a:solidFill>
                  <a:srgbClr val="FFFF99"/>
                </a:solidFill>
                <a:latin typeface="Calibri" panose="020F0502020204030204" pitchFamily="34" charset="0"/>
                <a:ea typeface="Calibri" panose="020F0502020204030204" pitchFamily="34" charset="0"/>
                <a:cs typeface="Calibri" panose="020F0502020204030204" pitchFamily="34" charset="0"/>
              </a:rPr>
              <a:t>Time varies with date and place</a:t>
            </a:r>
            <a:r>
              <a:rPr lang="en-GB" sz="1600" dirty="0">
                <a:solidFill>
                  <a:srgbClr val="FFFF99"/>
                </a:solidFill>
                <a:latin typeface="Calibri" panose="020F0502020204030204" pitchFamily="34" charset="0"/>
                <a:ea typeface="Calibri" panose="020F0502020204030204" pitchFamily="34" charset="0"/>
                <a:cs typeface="Calibri" panose="020F0502020204030204" pitchFamily="34" charset="0"/>
              </a:rPr>
              <a:t>.</a:t>
            </a:r>
            <a:endParaRPr lang="en-GB" sz="1400" dirty="0">
              <a:solidFill>
                <a:srgbClr val="FFFF99"/>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p:cNvPicPr>
            <a:picLocks noChangeAspect="1"/>
          </p:cNvPicPr>
          <p:nvPr/>
        </p:nvPicPr>
        <p:blipFill rotWithShape="1">
          <a:blip r:embed="rId2"/>
          <a:srcRect l="5953" t="63426" r="64576" b="8147"/>
          <a:stretch/>
        </p:blipFill>
        <p:spPr>
          <a:xfrm>
            <a:off x="693175" y="4350776"/>
            <a:ext cx="3612120" cy="1958881"/>
          </a:xfrm>
          <a:prstGeom prst="rect">
            <a:avLst/>
          </a:prstGeom>
        </p:spPr>
      </p:pic>
    </p:spTree>
    <p:extLst>
      <p:ext uri="{BB962C8B-B14F-4D97-AF65-F5344CB8AC3E}">
        <p14:creationId xmlns:p14="http://schemas.microsoft.com/office/powerpoint/2010/main" val="1803067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grpId="0" nodeType="withEffect">
                                  <p:stCondLst>
                                    <p:cond delay="0"/>
                                  </p:stCondLst>
                                  <p:childTnLst>
                                    <p:anim calcmode="lin" valueType="num">
                                      <p:cBhvr additive="base">
                                        <p:cTn id="6" dur="1000"/>
                                        <p:tgtEl>
                                          <p:spTgt spid="17"/>
                                        </p:tgtEl>
                                        <p:attrNameLst>
                                          <p:attrName>ppt_x</p:attrName>
                                        </p:attrNameLst>
                                      </p:cBhvr>
                                      <p:tavLst>
                                        <p:tav tm="0">
                                          <p:val>
                                            <p:strVal val="ppt_x"/>
                                          </p:val>
                                        </p:tav>
                                        <p:tav tm="100000">
                                          <p:val>
                                            <p:strVal val="1+ppt_w/2"/>
                                          </p:val>
                                        </p:tav>
                                      </p:tavLst>
                                    </p:anim>
                                    <p:anim calcmode="lin" valueType="num">
                                      <p:cBhvr additive="base">
                                        <p:cTn id="7" dur="1000"/>
                                        <p:tgtEl>
                                          <p:spTgt spid="17"/>
                                        </p:tgtEl>
                                        <p:attrNameLst>
                                          <p:attrName>ppt_y</p:attrName>
                                        </p:attrNameLst>
                                      </p:cBhvr>
                                      <p:tavLst>
                                        <p:tav tm="0">
                                          <p:val>
                                            <p:strVal val="ppt_y"/>
                                          </p:val>
                                        </p:tav>
                                        <p:tav tm="100000">
                                          <p:val>
                                            <p:strVal val="ppt_y"/>
                                          </p:val>
                                        </p:tav>
                                      </p:tavLst>
                                    </p:anim>
                                    <p:set>
                                      <p:cBhvr>
                                        <p:cTn id="8" dur="1" fill="hold">
                                          <p:stCondLst>
                                            <p:cond delay="999"/>
                                          </p:stCondLst>
                                        </p:cTn>
                                        <p:tgtEl>
                                          <p:spTgt spid="17"/>
                                        </p:tgtEl>
                                        <p:attrNameLst>
                                          <p:attrName>style.visibility</p:attrName>
                                        </p:attrNameLst>
                                      </p:cBhvr>
                                      <p:to>
                                        <p:strVal val="hidden"/>
                                      </p:to>
                                    </p:set>
                                  </p:childTnLst>
                                </p:cTn>
                              </p:par>
                              <p:par>
                                <p:cTn id="9" presetID="2" presetClass="exit" presetSubtype="2" fill="hold" grpId="0" nodeType="withEffect">
                                  <p:stCondLst>
                                    <p:cond delay="0"/>
                                  </p:stCondLst>
                                  <p:childTnLst>
                                    <p:anim calcmode="lin" valueType="num">
                                      <p:cBhvr additive="base">
                                        <p:cTn id="10" dur="1000"/>
                                        <p:tgtEl>
                                          <p:spTgt spid="18"/>
                                        </p:tgtEl>
                                        <p:attrNameLst>
                                          <p:attrName>ppt_x</p:attrName>
                                        </p:attrNameLst>
                                      </p:cBhvr>
                                      <p:tavLst>
                                        <p:tav tm="0">
                                          <p:val>
                                            <p:strVal val="ppt_x"/>
                                          </p:val>
                                        </p:tav>
                                        <p:tav tm="100000">
                                          <p:val>
                                            <p:strVal val="1+ppt_w/2"/>
                                          </p:val>
                                        </p:tav>
                                      </p:tavLst>
                                    </p:anim>
                                    <p:anim calcmode="lin" valueType="num">
                                      <p:cBhvr additive="base">
                                        <p:cTn id="11" dur="1000"/>
                                        <p:tgtEl>
                                          <p:spTgt spid="18"/>
                                        </p:tgtEl>
                                        <p:attrNameLst>
                                          <p:attrName>ppt_y</p:attrName>
                                        </p:attrNameLst>
                                      </p:cBhvr>
                                      <p:tavLst>
                                        <p:tav tm="0">
                                          <p:val>
                                            <p:strVal val="ppt_y"/>
                                          </p:val>
                                        </p:tav>
                                        <p:tav tm="100000">
                                          <p:val>
                                            <p:strVal val="ppt_y"/>
                                          </p:val>
                                        </p:tav>
                                      </p:tavLst>
                                    </p:anim>
                                    <p:set>
                                      <p:cBhvr>
                                        <p:cTn id="1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3471853" y="2085973"/>
            <a:ext cx="5243513" cy="2643187"/>
          </a:xfrm>
          <a:prstGeom prst="ellipse">
            <a:avLst/>
          </a:prstGeom>
          <a:solidFill>
            <a:srgbClr val="F4FE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728667" y="557213"/>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4305295" y="2457449"/>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ts val="1000"/>
              </a:spcAft>
              <a:defRPr/>
            </a:pPr>
            <a:r>
              <a:rPr lang="en-GB" sz="2800" b="1" kern="0" dirty="0">
                <a:solidFill>
                  <a:srgbClr val="3B4547"/>
                </a:solidFill>
                <a:latin typeface="Book Antiqua" pitchFamily="18" charset="0"/>
                <a:cs typeface="Arial" pitchFamily="34" charset="0"/>
              </a:rPr>
              <a:t>LETTER RECORD</a:t>
            </a:r>
          </a:p>
        </p:txBody>
      </p:sp>
      <p:sp>
        <p:nvSpPr>
          <p:cNvPr id="8" name="Rectangle 7"/>
          <p:cNvSpPr/>
          <p:nvPr/>
        </p:nvSpPr>
        <p:spPr>
          <a:xfrm>
            <a:off x="7881923" y="557212"/>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728667" y="4357685"/>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Box 2"/>
          <p:cNvSpPr txBox="1">
            <a:spLocks noChangeArrowheads="1"/>
          </p:cNvSpPr>
          <p:nvPr/>
        </p:nvSpPr>
        <p:spPr bwMode="auto">
          <a:xfrm>
            <a:off x="858029" y="680023"/>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defRPr/>
            </a:pPr>
            <a:r>
              <a:rPr lang="en-GB" sz="2800" b="1" kern="0" dirty="0">
                <a:solidFill>
                  <a:srgbClr val="3B4547"/>
                </a:solidFill>
                <a:latin typeface="Book Antiqua" pitchFamily="18" charset="0"/>
                <a:cs typeface="Arial" pitchFamily="34" charset="0"/>
              </a:rPr>
              <a:t>PEOPLE</a:t>
            </a:r>
          </a:p>
          <a:p>
            <a:pPr fontAlgn="base">
              <a:spcBef>
                <a:spcPct val="0"/>
              </a:spcBef>
              <a:spcAft>
                <a:spcPts val="1000"/>
              </a:spcAft>
              <a:defRPr/>
            </a:pPr>
            <a:r>
              <a:rPr lang="en-GB" sz="2800" b="1" kern="0" dirty="0">
                <a:solidFill>
                  <a:srgbClr val="C00000"/>
                </a:solidFill>
                <a:latin typeface="Book Antiqua" pitchFamily="18" charset="0"/>
                <a:cs typeface="Arial" pitchFamily="34" charset="0"/>
              </a:rPr>
              <a:t>sender</a:t>
            </a:r>
          </a:p>
          <a:p>
            <a:pPr fontAlgn="base">
              <a:spcBef>
                <a:spcPct val="0"/>
              </a:spcBef>
              <a:spcAft>
                <a:spcPts val="1000"/>
              </a:spcAft>
              <a:defRPr/>
            </a:pPr>
            <a:r>
              <a:rPr lang="en-GB" sz="2800" b="1" kern="0" dirty="0">
                <a:solidFill>
                  <a:srgbClr val="C00000"/>
                </a:solidFill>
                <a:latin typeface="Book Antiqua" pitchFamily="18" charset="0"/>
                <a:cs typeface="Arial" pitchFamily="34" charset="0"/>
              </a:rPr>
              <a:t>recipient</a:t>
            </a:r>
          </a:p>
          <a:p>
            <a:pPr fontAlgn="base">
              <a:spcBef>
                <a:spcPct val="0"/>
              </a:spcBef>
              <a:spcAft>
                <a:spcPts val="1000"/>
              </a:spcAft>
              <a:defRPr/>
            </a:pPr>
            <a:endParaRPr lang="en-US" sz="2800" kern="0" dirty="0">
              <a:solidFill>
                <a:srgbClr val="3B4547"/>
              </a:solidFill>
              <a:latin typeface="Book Antiqua" pitchFamily="18" charset="0"/>
              <a:cs typeface="Arial" pitchFamily="34" charset="0"/>
            </a:endParaRPr>
          </a:p>
        </p:txBody>
      </p:sp>
      <p:sp>
        <p:nvSpPr>
          <p:cNvPr id="13" name="Text Box 2"/>
          <p:cNvSpPr txBox="1">
            <a:spLocks noChangeArrowheads="1"/>
          </p:cNvSpPr>
          <p:nvPr/>
        </p:nvSpPr>
        <p:spPr bwMode="auto">
          <a:xfrm>
            <a:off x="8024211" y="699231"/>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defRPr/>
            </a:pPr>
            <a:r>
              <a:rPr lang="en-GB" sz="2800" b="1" kern="0" dirty="0">
                <a:solidFill>
                  <a:srgbClr val="3B4547"/>
                </a:solidFill>
                <a:latin typeface="Book Antiqua" pitchFamily="18" charset="0"/>
                <a:cs typeface="Arial" pitchFamily="34" charset="0"/>
              </a:rPr>
              <a:t>DOCUMENTS</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letter as sent</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drafts, copies, etc.</a:t>
            </a:r>
            <a:endParaRPr lang="en-US" sz="2800" kern="0" dirty="0">
              <a:solidFill>
                <a:srgbClr val="C00000"/>
              </a:solidFill>
              <a:latin typeface="Book Antiqua" pitchFamily="18" charset="0"/>
              <a:cs typeface="Arial" pitchFamily="34" charset="0"/>
            </a:endParaRPr>
          </a:p>
        </p:txBody>
      </p:sp>
      <p:sp>
        <p:nvSpPr>
          <p:cNvPr id="14" name="Text Box 2"/>
          <p:cNvSpPr txBox="1">
            <a:spLocks noChangeArrowheads="1"/>
          </p:cNvSpPr>
          <p:nvPr/>
        </p:nvSpPr>
        <p:spPr bwMode="auto">
          <a:xfrm>
            <a:off x="905352" y="4525971"/>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defRPr/>
            </a:pPr>
            <a:r>
              <a:rPr lang="en-GB" sz="2800" b="1" kern="0" dirty="0">
                <a:solidFill>
                  <a:srgbClr val="C00000"/>
                </a:solidFill>
                <a:latin typeface="Book Antiqua" pitchFamily="18" charset="0"/>
                <a:cs typeface="Arial" pitchFamily="34" charset="0"/>
              </a:rPr>
              <a:t>date of sending</a:t>
            </a:r>
          </a:p>
          <a:p>
            <a:pPr fontAlgn="base">
              <a:spcBef>
                <a:spcPct val="0"/>
              </a:spcBef>
              <a:spcAft>
                <a:spcPts val="1000"/>
              </a:spcAft>
              <a:defRPr/>
            </a:pPr>
            <a:r>
              <a:rPr lang="en-GB" sz="2800" b="1" kern="0" dirty="0">
                <a:solidFill>
                  <a:srgbClr val="C00000"/>
                </a:solidFill>
                <a:latin typeface="Book Antiqua" pitchFamily="18" charset="0"/>
                <a:cs typeface="Arial" pitchFamily="34" charset="0"/>
              </a:rPr>
              <a:t>date of receipt</a:t>
            </a:r>
          </a:p>
          <a:p>
            <a:pPr fontAlgn="base">
              <a:spcBef>
                <a:spcPct val="0"/>
              </a:spcBef>
              <a:spcAft>
                <a:spcPts val="1000"/>
              </a:spcAft>
              <a:defRPr/>
            </a:pPr>
            <a:r>
              <a:rPr lang="en-GB" sz="2800" b="1" kern="0" dirty="0">
                <a:solidFill>
                  <a:srgbClr val="3B4547"/>
                </a:solidFill>
                <a:latin typeface="Book Antiqua" pitchFamily="18" charset="0"/>
                <a:cs typeface="Arial" pitchFamily="34" charset="0"/>
              </a:rPr>
              <a:t>TIME</a:t>
            </a:r>
            <a:endParaRPr lang="en-US" sz="2800" kern="0" dirty="0">
              <a:solidFill>
                <a:srgbClr val="3B4547"/>
              </a:solidFill>
              <a:latin typeface="Book Antiqua" pitchFamily="18" charset="0"/>
              <a:cs typeface="Arial" pitchFamily="34" charset="0"/>
            </a:endParaRPr>
          </a:p>
        </p:txBody>
      </p:sp>
      <p:sp>
        <p:nvSpPr>
          <p:cNvPr id="16" name="Rectangle 15"/>
          <p:cNvSpPr/>
          <p:nvPr/>
        </p:nvSpPr>
        <p:spPr>
          <a:xfrm>
            <a:off x="618565" y="457200"/>
            <a:ext cx="10972800" cy="591670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728667" y="547389"/>
            <a:ext cx="10729884" cy="5700709"/>
          </a:xfrm>
          <a:prstGeom prst="rect">
            <a:avLst/>
          </a:prstGeom>
          <a:solidFill>
            <a:srgbClr val="3B45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Box 3"/>
          <p:cNvSpPr txBox="1">
            <a:spLocks noChangeArrowheads="1"/>
          </p:cNvSpPr>
          <p:nvPr/>
        </p:nvSpPr>
        <p:spPr bwMode="auto">
          <a:xfrm>
            <a:off x="670142" y="486696"/>
            <a:ext cx="6820727" cy="5771225"/>
          </a:xfrm>
          <a:prstGeom prst="rect">
            <a:avLst/>
          </a:prstGeom>
          <a:solidFill>
            <a:srgbClr val="3B4547"/>
          </a:solidFill>
          <a:ln w="9525">
            <a:noFill/>
            <a:miter lim="800000"/>
            <a:headEnd/>
            <a:tailEnd/>
          </a:ln>
        </p:spPr>
        <p:txBody>
          <a:bodyPr vert="horz" wrap="square" lIns="91440" tIns="45720" rIns="91440" bIns="45720" numCol="1" anchor="t" anchorCtr="0" compatLnSpc="1">
            <a:prstTxWarp prst="textNoShape">
              <a:avLst/>
            </a:prstTxWarp>
          </a:bodyPr>
          <a:lstStyle/>
          <a:p>
            <a:pPr defTabSz="569913"/>
            <a:r>
              <a:rPr lang="en-GB" sz="2400" b="1" kern="0" dirty="0">
                <a:solidFill>
                  <a:schemeClr val="bg1"/>
                </a:solidFill>
                <a:latin typeface="Calibri" pitchFamily="34" charset="0"/>
                <a:cs typeface="Arial" pitchFamily="34" charset="0"/>
              </a:rPr>
              <a:t>Problems</a:t>
            </a:r>
            <a:r>
              <a:rPr lang="en-GB" sz="2400" kern="0" dirty="0">
                <a:solidFill>
                  <a:schemeClr val="bg1"/>
                </a:solidFill>
                <a:latin typeface="Calibri" pitchFamily="34" charset="0"/>
                <a:cs typeface="Arial" pitchFamily="34" charset="0"/>
              </a:rPr>
              <a:t> of nomenclature</a:t>
            </a:r>
          </a:p>
          <a:p>
            <a:pPr defTabSz="569913"/>
            <a:endParaRPr lang="en-GB" sz="1600" b="1" kern="0" dirty="0">
              <a:solidFill>
                <a:srgbClr val="3B4547"/>
              </a:solidFill>
              <a:latin typeface="Calibri" pitchFamily="34" charset="0"/>
              <a:cs typeface="Arial" pitchFamily="34" charset="0"/>
            </a:endParaRPr>
          </a:p>
          <a:p>
            <a:pPr defTabSz="569913"/>
            <a:r>
              <a:rPr lang="en-GB" sz="1600" b="1" kern="0" dirty="0">
                <a:solidFill>
                  <a:srgbClr val="FFFF99"/>
                </a:solidFill>
                <a:latin typeface="Calibri" pitchFamily="34" charset="0"/>
                <a:cs typeface="Arial" pitchFamily="34" charset="0"/>
              </a:rPr>
              <a:t>A </a:t>
            </a:r>
            <a:r>
              <a:rPr lang="en-GB" sz="1600" b="1" kern="0" dirty="0">
                <a:solidFill>
                  <a:schemeClr val="bg1"/>
                </a:solidFill>
                <a:latin typeface="Calibri" pitchFamily="34" charset="0"/>
                <a:cs typeface="Arial" pitchFamily="34" charset="0"/>
              </a:rPr>
              <a:t>CITY </a:t>
            </a:r>
            <a:r>
              <a:rPr lang="en-GB" sz="1600" b="1" kern="0" dirty="0">
                <a:solidFill>
                  <a:srgbClr val="FFFF99"/>
                </a:solidFill>
                <a:latin typeface="Calibri" pitchFamily="34" charset="0"/>
                <a:cs typeface="Arial" pitchFamily="34" charset="0"/>
              </a:rPr>
              <a:t>known as 	Breslau</a:t>
            </a:r>
            <a:r>
              <a:rPr lang="en-GB" sz="1600" kern="0" dirty="0">
                <a:solidFill>
                  <a:srgbClr val="FFFF99"/>
                </a:solidFill>
                <a:latin typeface="Calibri" pitchFamily="34" charset="0"/>
                <a:cs typeface="Arial" pitchFamily="34" charset="0"/>
              </a:rPr>
              <a:t> (in German); 	</a:t>
            </a:r>
            <a:r>
              <a:rPr lang="en-GB" sz="1600" b="1" kern="0" dirty="0" err="1">
                <a:solidFill>
                  <a:srgbClr val="FFFF99"/>
                </a:solidFill>
                <a:latin typeface="Calibri" pitchFamily="34" charset="0"/>
                <a:cs typeface="Arial" pitchFamily="34" charset="0"/>
              </a:rPr>
              <a:t>Brassel</a:t>
            </a:r>
            <a:r>
              <a:rPr lang="en-GB" sz="1600" b="1" kern="0" dirty="0">
                <a:solidFill>
                  <a:srgbClr val="FFFF99"/>
                </a:solidFill>
                <a:latin typeface="Calibri" pitchFamily="34" charset="0"/>
                <a:cs typeface="Arial" pitchFamily="34" charset="0"/>
              </a:rPr>
              <a:t> </a:t>
            </a:r>
            <a:r>
              <a:rPr lang="en-GB" sz="1600" kern="0" dirty="0">
                <a:solidFill>
                  <a:srgbClr val="FFFF99"/>
                </a:solidFill>
                <a:latin typeface="Calibri" pitchFamily="34" charset="0"/>
                <a:cs typeface="Arial" pitchFamily="34" charset="0"/>
              </a:rPr>
              <a:t>(in Silesian German)			</a:t>
            </a:r>
            <a:r>
              <a:rPr lang="en-GB" sz="1600" b="1" kern="0" dirty="0" err="1">
                <a:solidFill>
                  <a:srgbClr val="FFFF99"/>
                </a:solidFill>
                <a:latin typeface="Calibri" pitchFamily="34" charset="0"/>
                <a:cs typeface="Arial" pitchFamily="34" charset="0"/>
              </a:rPr>
              <a:t>Vratislav</a:t>
            </a:r>
            <a:r>
              <a:rPr lang="en-GB" sz="1600" kern="0" dirty="0">
                <a:solidFill>
                  <a:srgbClr val="FFFF99"/>
                </a:solidFill>
                <a:latin typeface="Calibri" pitchFamily="34" charset="0"/>
                <a:cs typeface="Arial" pitchFamily="34" charset="0"/>
              </a:rPr>
              <a:t> (in Czech); 		</a:t>
            </a:r>
            <a:r>
              <a:rPr lang="en-GB" sz="1600" b="1" kern="0" dirty="0" err="1">
                <a:solidFill>
                  <a:srgbClr val="FFFF99"/>
                </a:solidFill>
                <a:latin typeface="Calibri" pitchFamily="34" charset="0"/>
                <a:cs typeface="Arial" pitchFamily="34" charset="0"/>
              </a:rPr>
              <a:t>Vratislavia</a:t>
            </a:r>
            <a:r>
              <a:rPr lang="en-GB" sz="1600" kern="0" dirty="0">
                <a:solidFill>
                  <a:srgbClr val="FFFF99"/>
                </a:solidFill>
                <a:latin typeface="Calibri" pitchFamily="34" charset="0"/>
                <a:cs typeface="Arial" pitchFamily="34" charset="0"/>
              </a:rPr>
              <a:t> (in Latin);  				</a:t>
            </a:r>
            <a:r>
              <a:rPr lang="en-GB" sz="1600" b="1" kern="0" dirty="0" err="1">
                <a:solidFill>
                  <a:srgbClr val="FFFF99"/>
                </a:solidFill>
                <a:latin typeface="Calibri" pitchFamily="34" charset="0"/>
                <a:cs typeface="Arial" pitchFamily="34" charset="0"/>
              </a:rPr>
              <a:t>Boroszló</a:t>
            </a:r>
            <a:r>
              <a:rPr lang="en-GB" sz="1600" b="1" kern="0" dirty="0">
                <a:solidFill>
                  <a:srgbClr val="FFFF99"/>
                </a:solidFill>
                <a:latin typeface="Calibri" pitchFamily="34" charset="0"/>
                <a:cs typeface="Arial" pitchFamily="34" charset="0"/>
              </a:rPr>
              <a:t> </a:t>
            </a:r>
            <a:r>
              <a:rPr lang="en-GB" sz="1600" kern="0" dirty="0">
                <a:solidFill>
                  <a:srgbClr val="FFFF99"/>
                </a:solidFill>
                <a:latin typeface="Calibri" pitchFamily="34" charset="0"/>
                <a:cs typeface="Arial" pitchFamily="34" charset="0"/>
              </a:rPr>
              <a:t>(in Hungarian); 	</a:t>
            </a:r>
            <a:r>
              <a:rPr lang="he-IL" sz="1600" b="1" kern="0" dirty="0">
                <a:solidFill>
                  <a:srgbClr val="FFFF99"/>
                </a:solidFill>
                <a:latin typeface="Calibri" pitchFamily="34" charset="0"/>
                <a:cs typeface="Arial" pitchFamily="34" charset="0"/>
              </a:rPr>
              <a:t>ורוצלב</a:t>
            </a:r>
            <a:r>
              <a:rPr lang="he-IL" sz="1600" kern="0" dirty="0">
                <a:solidFill>
                  <a:srgbClr val="FFFF99"/>
                </a:solidFill>
                <a:latin typeface="Calibri" pitchFamily="34" charset="0"/>
                <a:cs typeface="Arial" pitchFamily="34" charset="0"/>
              </a:rPr>
              <a:t>‎</a:t>
            </a:r>
            <a:r>
              <a:rPr lang="en-GB" sz="1600" kern="0" dirty="0">
                <a:solidFill>
                  <a:srgbClr val="FFFF99"/>
                </a:solidFill>
                <a:latin typeface="Calibri" pitchFamily="34" charset="0"/>
                <a:cs typeface="Arial" pitchFamily="34" charset="0"/>
              </a:rPr>
              <a:t> / </a:t>
            </a:r>
            <a:r>
              <a:rPr lang="en-GB" sz="1600" b="1" kern="0" dirty="0" err="1">
                <a:solidFill>
                  <a:srgbClr val="FFFF99"/>
                </a:solidFill>
                <a:latin typeface="Calibri" pitchFamily="34" charset="0"/>
                <a:cs typeface="Arial" pitchFamily="34" charset="0"/>
              </a:rPr>
              <a:t>Vrotsláv</a:t>
            </a:r>
            <a:r>
              <a:rPr lang="en-GB" sz="1600" b="1" kern="0" dirty="0">
                <a:solidFill>
                  <a:srgbClr val="FFFF99"/>
                </a:solidFill>
                <a:latin typeface="Calibri" pitchFamily="34" charset="0"/>
                <a:cs typeface="Arial" pitchFamily="34" charset="0"/>
              </a:rPr>
              <a:t> </a:t>
            </a:r>
            <a:r>
              <a:rPr lang="en-GB" sz="1600" kern="0" dirty="0">
                <a:solidFill>
                  <a:srgbClr val="FFFF99"/>
                </a:solidFill>
                <a:latin typeface="Calibri" pitchFamily="34" charset="0"/>
                <a:cs typeface="Arial" pitchFamily="34" charset="0"/>
              </a:rPr>
              <a:t>(in Hebrew); 	</a:t>
            </a:r>
            <a:r>
              <a:rPr lang="en-GB" sz="1600" b="1" kern="0" dirty="0">
                <a:solidFill>
                  <a:srgbClr val="FFFF99"/>
                </a:solidFill>
                <a:latin typeface="Calibri" pitchFamily="34" charset="0"/>
                <a:cs typeface="Arial" pitchFamily="34" charset="0"/>
              </a:rPr>
              <a:t>		</a:t>
            </a:r>
            <a:r>
              <a:rPr lang="he-IL" sz="1600" b="1" kern="0" dirty="0">
                <a:solidFill>
                  <a:srgbClr val="FFFF99"/>
                </a:solidFill>
                <a:latin typeface="Calibri" pitchFamily="34" charset="0"/>
                <a:cs typeface="Arial" pitchFamily="34" charset="0"/>
              </a:rPr>
              <a:t>ברעסלוי</a:t>
            </a:r>
            <a:r>
              <a:rPr lang="en-GB" sz="1600" b="1" kern="0" dirty="0">
                <a:solidFill>
                  <a:srgbClr val="FFFF99"/>
                </a:solidFill>
                <a:latin typeface="Calibri" pitchFamily="34" charset="0"/>
                <a:cs typeface="Arial" pitchFamily="34" charset="0"/>
              </a:rPr>
              <a:t> </a:t>
            </a:r>
            <a:r>
              <a:rPr lang="en-GB" sz="1600" kern="0" dirty="0">
                <a:solidFill>
                  <a:srgbClr val="FFFF99"/>
                </a:solidFill>
                <a:latin typeface="Calibri" pitchFamily="34" charset="0"/>
                <a:cs typeface="Arial" pitchFamily="34" charset="0"/>
              </a:rPr>
              <a:t>/ </a:t>
            </a:r>
            <a:r>
              <a:rPr lang="en-GB" sz="1600" b="1" kern="0" dirty="0" err="1">
                <a:solidFill>
                  <a:srgbClr val="FFFF99"/>
                </a:solidFill>
                <a:latin typeface="Calibri" pitchFamily="34" charset="0"/>
                <a:cs typeface="Arial" pitchFamily="34" charset="0"/>
              </a:rPr>
              <a:t>Bresloi</a:t>
            </a:r>
            <a:r>
              <a:rPr lang="en-GB" sz="1600" b="1" kern="0" dirty="0">
                <a:solidFill>
                  <a:srgbClr val="FFFF99"/>
                </a:solidFill>
                <a:latin typeface="Calibri" pitchFamily="34" charset="0"/>
                <a:cs typeface="Arial" pitchFamily="34" charset="0"/>
              </a:rPr>
              <a:t> </a:t>
            </a:r>
            <a:r>
              <a:rPr lang="en-GB" sz="1600" kern="0" dirty="0">
                <a:solidFill>
                  <a:srgbClr val="FFFF99"/>
                </a:solidFill>
                <a:latin typeface="Calibri" pitchFamily="34" charset="0"/>
                <a:cs typeface="Arial" pitchFamily="34" charset="0"/>
              </a:rPr>
              <a:t>(in Yiddish); etc.				</a:t>
            </a:r>
          </a:p>
          <a:p>
            <a:pPr>
              <a:spcBef>
                <a:spcPts val="600"/>
              </a:spcBef>
              <a:spcAft>
                <a:spcPts val="600"/>
              </a:spcAft>
            </a:pPr>
            <a:r>
              <a:rPr lang="en-GB" sz="1600" b="1" kern="0" dirty="0">
                <a:solidFill>
                  <a:srgbClr val="FFFF99"/>
                </a:solidFill>
                <a:latin typeface="Calibri" pitchFamily="34" charset="0"/>
                <a:cs typeface="Arial" pitchFamily="34" charset="0"/>
              </a:rPr>
              <a:t>IN A </a:t>
            </a:r>
            <a:r>
              <a:rPr lang="en-GB" sz="1600" b="1" kern="0" dirty="0">
                <a:solidFill>
                  <a:schemeClr val="bg1"/>
                </a:solidFill>
                <a:latin typeface="Calibri" pitchFamily="34" charset="0"/>
                <a:cs typeface="Arial" pitchFamily="34" charset="0"/>
              </a:rPr>
              <a:t>DUCHY</a:t>
            </a:r>
            <a:r>
              <a:rPr lang="en-GB" sz="1600" b="1" kern="0" dirty="0">
                <a:solidFill>
                  <a:srgbClr val="FFCE43"/>
                </a:solidFill>
                <a:latin typeface="Calibri" pitchFamily="34" charset="0"/>
                <a:cs typeface="Arial" pitchFamily="34" charset="0"/>
              </a:rPr>
              <a:t> </a:t>
            </a:r>
            <a:r>
              <a:rPr lang="en-GB" sz="1600" kern="0" dirty="0">
                <a:solidFill>
                  <a:srgbClr val="FFFF99"/>
                </a:solidFill>
                <a:latin typeface="Calibri" pitchFamily="34" charset="0"/>
                <a:cs typeface="Arial" pitchFamily="34" charset="0"/>
              </a:rPr>
              <a:t>also known as 	</a:t>
            </a:r>
            <a:r>
              <a:rPr lang="en-GB" sz="1600" b="1" kern="0" dirty="0">
                <a:solidFill>
                  <a:srgbClr val="FFFF99"/>
                </a:solidFill>
                <a:latin typeface="Calibri" pitchFamily="34" charset="0"/>
                <a:cs typeface="Arial" pitchFamily="34" charset="0"/>
              </a:rPr>
              <a:t>Breslau</a:t>
            </a:r>
            <a:r>
              <a:rPr lang="en-GB" sz="1600" kern="0" dirty="0">
                <a:solidFill>
                  <a:srgbClr val="FFFF99"/>
                </a:solidFill>
                <a:latin typeface="Calibri" pitchFamily="34" charset="0"/>
                <a:cs typeface="Arial" pitchFamily="34" charset="0"/>
              </a:rPr>
              <a:t>, etc. 	</a:t>
            </a:r>
            <a:endParaRPr lang="en-GB" sz="1600" b="1" kern="0" dirty="0">
              <a:solidFill>
                <a:srgbClr val="FFFF99"/>
              </a:solidFill>
              <a:latin typeface="Calibri" pitchFamily="34" charset="0"/>
              <a:cs typeface="Arial" pitchFamily="34" charset="0"/>
            </a:endParaRPr>
          </a:p>
          <a:p>
            <a:r>
              <a:rPr lang="en-GB" sz="1600" b="1" kern="0" dirty="0">
                <a:solidFill>
                  <a:srgbClr val="FFFF99"/>
                </a:solidFill>
                <a:latin typeface="Calibri" pitchFamily="34" charset="0"/>
                <a:cs typeface="Arial" pitchFamily="34" charset="0"/>
              </a:rPr>
              <a:t>IN A </a:t>
            </a:r>
            <a:r>
              <a:rPr lang="en-GB" sz="1600" b="1" kern="0" dirty="0">
                <a:solidFill>
                  <a:schemeClr val="bg1"/>
                </a:solidFill>
                <a:latin typeface="Calibri" pitchFamily="34" charset="0"/>
                <a:cs typeface="Arial" pitchFamily="34" charset="0"/>
              </a:rPr>
              <a:t>LARGER DUCHY </a:t>
            </a:r>
            <a:r>
              <a:rPr lang="en-GB" sz="1600" kern="0" dirty="0">
                <a:solidFill>
                  <a:srgbClr val="FFFF99"/>
                </a:solidFill>
                <a:latin typeface="Calibri" pitchFamily="34" charset="0"/>
                <a:cs typeface="Arial" pitchFamily="34" charset="0"/>
              </a:rPr>
              <a:t>known as 	</a:t>
            </a:r>
            <a:r>
              <a:rPr lang="en-GB" sz="1600" b="1" kern="0" dirty="0">
                <a:solidFill>
                  <a:srgbClr val="FFFF99"/>
                </a:solidFill>
                <a:latin typeface="Calibri" pitchFamily="34" charset="0"/>
                <a:cs typeface="Arial" pitchFamily="34" charset="0"/>
              </a:rPr>
              <a:t>Silesia </a:t>
            </a:r>
            <a:r>
              <a:rPr lang="en-GB" sz="1600" kern="0" dirty="0">
                <a:solidFill>
                  <a:srgbClr val="FFFF99"/>
                </a:solidFill>
                <a:latin typeface="Calibri" pitchFamily="34" charset="0"/>
                <a:cs typeface="Arial" pitchFamily="34" charset="0"/>
              </a:rPr>
              <a:t>(in Latin and English)</a:t>
            </a:r>
          </a:p>
          <a:p>
            <a:r>
              <a:rPr lang="en-GB" sz="1600" kern="0" dirty="0">
                <a:solidFill>
                  <a:srgbClr val="FFFF99"/>
                </a:solidFill>
                <a:latin typeface="Calibri" pitchFamily="34" charset="0"/>
                <a:cs typeface="Arial" pitchFamily="34" charset="0"/>
              </a:rPr>
              <a:t>			</a:t>
            </a:r>
            <a:r>
              <a:rPr lang="en-GB" sz="1600" b="1" kern="0" dirty="0" err="1">
                <a:solidFill>
                  <a:srgbClr val="FFFF99"/>
                </a:solidFill>
                <a:latin typeface="Calibri" pitchFamily="34" charset="0"/>
                <a:cs typeface="Arial" pitchFamily="34" charset="0"/>
              </a:rPr>
              <a:t>Śląsk</a:t>
            </a:r>
            <a:r>
              <a:rPr lang="en-GB" sz="1600" b="1" kern="0" dirty="0">
                <a:solidFill>
                  <a:srgbClr val="FFFF99"/>
                </a:solidFill>
                <a:latin typeface="Calibri" pitchFamily="34" charset="0"/>
                <a:cs typeface="Arial" pitchFamily="34" charset="0"/>
              </a:rPr>
              <a:t> </a:t>
            </a:r>
            <a:r>
              <a:rPr lang="en-GB" sz="1600" kern="0" dirty="0">
                <a:solidFill>
                  <a:srgbClr val="FFFF99"/>
                </a:solidFill>
                <a:latin typeface="Calibri" pitchFamily="34" charset="0"/>
                <a:cs typeface="Arial" pitchFamily="34" charset="0"/>
              </a:rPr>
              <a:t>(in Polish); </a:t>
            </a:r>
            <a:r>
              <a:rPr lang="en-GB" sz="1600" b="1" kern="0" dirty="0" err="1">
                <a:solidFill>
                  <a:srgbClr val="FFFF99"/>
                </a:solidFill>
                <a:latin typeface="Calibri" pitchFamily="34" charset="0"/>
                <a:cs typeface="Arial" pitchFamily="34" charset="0"/>
              </a:rPr>
              <a:t>Schlesien</a:t>
            </a:r>
            <a:r>
              <a:rPr lang="en-GB" sz="1600" b="1" kern="0" dirty="0">
                <a:solidFill>
                  <a:srgbClr val="FFFF99"/>
                </a:solidFill>
                <a:latin typeface="Calibri" pitchFamily="34" charset="0"/>
                <a:cs typeface="Arial" pitchFamily="34" charset="0"/>
              </a:rPr>
              <a:t> </a:t>
            </a:r>
            <a:r>
              <a:rPr lang="en-GB" sz="1600" kern="0" dirty="0">
                <a:solidFill>
                  <a:srgbClr val="FFFF99"/>
                </a:solidFill>
                <a:latin typeface="Calibri" pitchFamily="34" charset="0"/>
                <a:cs typeface="Arial" pitchFamily="34" charset="0"/>
              </a:rPr>
              <a:t>(in German); </a:t>
            </a:r>
          </a:p>
          <a:p>
            <a:r>
              <a:rPr lang="en-GB" sz="1600" kern="0" dirty="0">
                <a:solidFill>
                  <a:srgbClr val="FFFF99"/>
                </a:solidFill>
                <a:latin typeface="Calibri" pitchFamily="34" charset="0"/>
                <a:cs typeface="Arial" pitchFamily="34" charset="0"/>
              </a:rPr>
              <a:t>			</a:t>
            </a:r>
            <a:r>
              <a:rPr lang="en-GB" sz="1600" b="1" kern="0" dirty="0" err="1">
                <a:solidFill>
                  <a:srgbClr val="FFFF99"/>
                </a:solidFill>
                <a:latin typeface="Calibri" pitchFamily="34" charset="0"/>
                <a:cs typeface="Arial" pitchFamily="34" charset="0"/>
              </a:rPr>
              <a:t>Schläsing</a:t>
            </a:r>
            <a:r>
              <a:rPr lang="en-GB" sz="1600" b="1" kern="0" dirty="0">
                <a:solidFill>
                  <a:srgbClr val="FFFF99"/>
                </a:solidFill>
                <a:latin typeface="Calibri" pitchFamily="34" charset="0"/>
                <a:cs typeface="Arial" pitchFamily="34" charset="0"/>
              </a:rPr>
              <a:t> </a:t>
            </a:r>
            <a:r>
              <a:rPr lang="en-GB" sz="1600" kern="0" dirty="0">
                <a:solidFill>
                  <a:srgbClr val="FFFF99"/>
                </a:solidFill>
                <a:latin typeface="Calibri" pitchFamily="34" charset="0"/>
                <a:cs typeface="Arial" pitchFamily="34" charset="0"/>
              </a:rPr>
              <a:t>(in Silesian German); </a:t>
            </a:r>
          </a:p>
          <a:p>
            <a:r>
              <a:rPr lang="en-GB" sz="1600" kern="0" dirty="0">
                <a:solidFill>
                  <a:srgbClr val="FFFF99"/>
                </a:solidFill>
                <a:latin typeface="Calibri" pitchFamily="34" charset="0"/>
                <a:cs typeface="Arial" pitchFamily="34" charset="0"/>
              </a:rPr>
              <a:t>			</a:t>
            </a:r>
            <a:r>
              <a:rPr lang="en-GB" sz="1600" b="1" kern="0" dirty="0" err="1">
                <a:solidFill>
                  <a:srgbClr val="FFFF99"/>
                </a:solidFill>
                <a:latin typeface="Calibri" pitchFamily="34" charset="0"/>
                <a:cs typeface="Arial" pitchFamily="34" charset="0"/>
              </a:rPr>
              <a:t>Slezsko</a:t>
            </a:r>
            <a:r>
              <a:rPr lang="en-GB" sz="1600" b="1" kern="0" dirty="0">
                <a:solidFill>
                  <a:srgbClr val="FFFF99"/>
                </a:solidFill>
                <a:latin typeface="Calibri" pitchFamily="34" charset="0"/>
                <a:cs typeface="Arial" pitchFamily="34" charset="0"/>
              </a:rPr>
              <a:t> </a:t>
            </a:r>
            <a:r>
              <a:rPr lang="en-GB" sz="1600" kern="0" dirty="0">
                <a:solidFill>
                  <a:srgbClr val="FFFF99"/>
                </a:solidFill>
                <a:latin typeface="Calibri" pitchFamily="34" charset="0"/>
                <a:cs typeface="Arial" pitchFamily="34" charset="0"/>
              </a:rPr>
              <a:t>(in Czech); etc.  </a:t>
            </a:r>
          </a:p>
          <a:p>
            <a:endParaRPr lang="en-GB" sz="1600" kern="0" dirty="0">
              <a:solidFill>
                <a:srgbClr val="FFFF99"/>
              </a:solidFill>
              <a:latin typeface="Calibri" pitchFamily="34" charset="0"/>
              <a:cs typeface="Arial" pitchFamily="34" charset="0"/>
            </a:endParaRPr>
          </a:p>
          <a:p>
            <a:r>
              <a:rPr lang="en-GB" sz="1600" kern="0" dirty="0">
                <a:solidFill>
                  <a:srgbClr val="FFFF99"/>
                </a:solidFill>
                <a:latin typeface="Calibri" pitchFamily="34" charset="0"/>
                <a:cs typeface="Arial" pitchFamily="34" charset="0"/>
              </a:rPr>
              <a:t> </a:t>
            </a:r>
            <a:r>
              <a:rPr lang="en-GB" sz="2400" b="1" kern="0" dirty="0">
                <a:solidFill>
                  <a:schemeClr val="bg1"/>
                </a:solidFill>
                <a:latin typeface="Calibri" pitchFamily="34" charset="0"/>
                <a:cs typeface="Arial" pitchFamily="34" charset="0"/>
              </a:rPr>
              <a:t>Problems</a:t>
            </a:r>
            <a:r>
              <a:rPr lang="en-GB" sz="2400" kern="0" dirty="0">
                <a:solidFill>
                  <a:schemeClr val="bg1"/>
                </a:solidFill>
                <a:latin typeface="Calibri" pitchFamily="34" charset="0"/>
                <a:cs typeface="Arial" pitchFamily="34" charset="0"/>
              </a:rPr>
              <a:t> of location</a:t>
            </a:r>
            <a:endParaRPr lang="en-GB" sz="1600" b="1" kern="0" dirty="0">
              <a:solidFill>
                <a:schemeClr val="bg1"/>
              </a:solidFill>
              <a:latin typeface="Calibri" pitchFamily="34" charset="0"/>
              <a:cs typeface="Arial" pitchFamily="34" charset="0"/>
            </a:endParaRPr>
          </a:p>
          <a:p>
            <a:pPr marL="280988" indent="-280988"/>
            <a:endParaRPr lang="en-GB" sz="1600" b="1" kern="0" dirty="0">
              <a:solidFill>
                <a:srgbClr val="FFFF99"/>
              </a:solidFill>
              <a:latin typeface="Calibri" pitchFamily="34" charset="0"/>
              <a:cs typeface="Arial" pitchFamily="34" charset="0"/>
            </a:endParaRPr>
          </a:p>
          <a:p>
            <a:pPr marL="280988" indent="-280988"/>
            <a:r>
              <a:rPr lang="en-GB" sz="1600" b="1" kern="0" dirty="0">
                <a:solidFill>
                  <a:srgbClr val="FFFF99"/>
                </a:solidFill>
                <a:latin typeface="Calibri" pitchFamily="34" charset="0"/>
                <a:cs typeface="Arial" pitchFamily="34" charset="0"/>
              </a:rPr>
              <a:t>	1469: </a:t>
            </a:r>
            <a:r>
              <a:rPr lang="en-GB" sz="1600" kern="0" dirty="0">
                <a:solidFill>
                  <a:srgbClr val="FFFF99"/>
                </a:solidFill>
                <a:latin typeface="Calibri" pitchFamily="34" charset="0"/>
                <a:cs typeface="Arial" pitchFamily="34" charset="0"/>
              </a:rPr>
              <a:t>passed from </a:t>
            </a:r>
            <a:r>
              <a:rPr lang="en-GB" sz="1600" b="1" kern="0" dirty="0">
                <a:solidFill>
                  <a:srgbClr val="FFFF99"/>
                </a:solidFill>
                <a:latin typeface="Calibri" pitchFamily="34" charset="0"/>
                <a:cs typeface="Arial" pitchFamily="34" charset="0"/>
              </a:rPr>
              <a:t>Poland </a:t>
            </a:r>
            <a:r>
              <a:rPr lang="en-GB" sz="1600" kern="0" dirty="0">
                <a:solidFill>
                  <a:srgbClr val="FFFF99"/>
                </a:solidFill>
                <a:latin typeface="Calibri" pitchFamily="34" charset="0"/>
                <a:cs typeface="Arial" pitchFamily="34" charset="0"/>
              </a:rPr>
              <a:t>into the</a:t>
            </a:r>
            <a:r>
              <a:rPr lang="en-GB" sz="1600" b="1" kern="0" dirty="0">
                <a:solidFill>
                  <a:srgbClr val="FFFF99"/>
                </a:solidFill>
                <a:latin typeface="Calibri" pitchFamily="34" charset="0"/>
                <a:cs typeface="Arial" pitchFamily="34" charset="0"/>
              </a:rPr>
              <a:t> Kingdom of Bohemia</a:t>
            </a:r>
            <a:r>
              <a:rPr lang="en-GB" sz="1600" kern="0" dirty="0">
                <a:solidFill>
                  <a:srgbClr val="FFFF99"/>
                </a:solidFill>
                <a:latin typeface="Calibri" pitchFamily="34" charset="0"/>
                <a:cs typeface="Arial" pitchFamily="34" charset="0"/>
              </a:rPr>
              <a:t>.  </a:t>
            </a:r>
          </a:p>
          <a:p>
            <a:pPr marL="280988" indent="-280988"/>
            <a:r>
              <a:rPr lang="en-GB" sz="1600" b="1" kern="0" dirty="0">
                <a:solidFill>
                  <a:srgbClr val="FFFF99"/>
                </a:solidFill>
                <a:latin typeface="Calibri" pitchFamily="34" charset="0"/>
                <a:cs typeface="Arial" pitchFamily="34" charset="0"/>
              </a:rPr>
              <a:t>	1490</a:t>
            </a:r>
            <a:r>
              <a:rPr lang="en-GB" sz="1600" kern="0" dirty="0">
                <a:solidFill>
                  <a:srgbClr val="FFFF99"/>
                </a:solidFill>
                <a:latin typeface="Calibri" pitchFamily="34" charset="0"/>
                <a:cs typeface="Arial" pitchFamily="34" charset="0"/>
              </a:rPr>
              <a:t>: the </a:t>
            </a:r>
            <a:r>
              <a:rPr lang="en-GB" sz="1600" b="1" kern="0" dirty="0">
                <a:solidFill>
                  <a:srgbClr val="FFFF99"/>
                </a:solidFill>
                <a:latin typeface="Calibri" pitchFamily="34" charset="0"/>
                <a:cs typeface="Arial" pitchFamily="34" charset="0"/>
              </a:rPr>
              <a:t>Kingdom of Bohemia, </a:t>
            </a:r>
            <a:r>
              <a:rPr lang="en-GB" sz="1600" kern="0" dirty="0">
                <a:solidFill>
                  <a:srgbClr val="FFFF99"/>
                </a:solidFill>
                <a:latin typeface="Calibri" pitchFamily="34" charset="0"/>
                <a:cs typeface="Arial" pitchFamily="34" charset="0"/>
              </a:rPr>
              <a:t>within the </a:t>
            </a:r>
            <a:r>
              <a:rPr lang="en-GB" sz="1600" b="1" kern="0" dirty="0">
                <a:solidFill>
                  <a:srgbClr val="FFFF99"/>
                </a:solidFill>
                <a:latin typeface="Calibri" pitchFamily="34" charset="0"/>
                <a:cs typeface="Arial" pitchFamily="34" charset="0"/>
              </a:rPr>
              <a:t>Holy Roman Empire</a:t>
            </a:r>
            <a:r>
              <a:rPr lang="en-GB" sz="1600" kern="0" dirty="0">
                <a:solidFill>
                  <a:srgbClr val="FFFF99"/>
                </a:solidFill>
                <a:latin typeface="Calibri" pitchFamily="34" charset="0"/>
                <a:cs typeface="Arial" pitchFamily="34" charset="0"/>
              </a:rPr>
              <a:t>. </a:t>
            </a:r>
          </a:p>
          <a:p>
            <a:pPr marL="280988" indent="-280988"/>
            <a:r>
              <a:rPr lang="en-GB" sz="1600" b="1" kern="0" dirty="0">
                <a:solidFill>
                  <a:srgbClr val="FFFF99"/>
                </a:solidFill>
                <a:latin typeface="Calibri" pitchFamily="34" charset="0"/>
                <a:cs typeface="Arial" pitchFamily="34" charset="0"/>
              </a:rPr>
              <a:t>	1526</a:t>
            </a:r>
            <a:r>
              <a:rPr lang="en-GB" sz="1600" kern="0" dirty="0">
                <a:solidFill>
                  <a:srgbClr val="FFFF99"/>
                </a:solidFill>
                <a:latin typeface="Calibri" pitchFamily="34" charset="0"/>
                <a:cs typeface="Arial" pitchFamily="34" charset="0"/>
              </a:rPr>
              <a:t>: ruled by the </a:t>
            </a:r>
            <a:r>
              <a:rPr lang="en-GB" sz="1600" b="1" kern="0" dirty="0">
                <a:solidFill>
                  <a:srgbClr val="FFFF99"/>
                </a:solidFill>
                <a:latin typeface="Calibri" pitchFamily="34" charset="0"/>
                <a:cs typeface="Arial" pitchFamily="34" charset="0"/>
              </a:rPr>
              <a:t>Austrian Habsburgs, aside from </a:t>
            </a:r>
          </a:p>
          <a:p>
            <a:pPr marL="280988" indent="-280988"/>
            <a:r>
              <a:rPr lang="en-GB" sz="1600" b="1" kern="0" dirty="0">
                <a:solidFill>
                  <a:srgbClr val="FFFF99"/>
                </a:solidFill>
                <a:latin typeface="Calibri" pitchFamily="34" charset="0"/>
                <a:cs typeface="Arial" pitchFamily="34" charset="0"/>
              </a:rPr>
              <a:t>		1618-1620: during </a:t>
            </a:r>
            <a:r>
              <a:rPr lang="en-GB" sz="1600" kern="0" dirty="0">
                <a:solidFill>
                  <a:srgbClr val="FFFF99"/>
                </a:solidFill>
                <a:latin typeface="Calibri" pitchFamily="34" charset="0"/>
                <a:cs typeface="Arial" pitchFamily="34" charset="0"/>
              </a:rPr>
              <a:t>the </a:t>
            </a:r>
            <a:r>
              <a:rPr lang="en-GB" sz="1600" b="1" kern="0" dirty="0">
                <a:solidFill>
                  <a:srgbClr val="FFFF99"/>
                </a:solidFill>
                <a:latin typeface="Calibri" pitchFamily="34" charset="0"/>
                <a:cs typeface="Arial" pitchFamily="34" charset="0"/>
              </a:rPr>
              <a:t>Bohemian Revolt </a:t>
            </a:r>
          </a:p>
          <a:p>
            <a:pPr marL="280988" indent="-280988"/>
            <a:r>
              <a:rPr lang="en-GB" sz="1600" b="1" kern="0" dirty="0">
                <a:solidFill>
                  <a:srgbClr val="FFFF99"/>
                </a:solidFill>
                <a:latin typeface="Calibri" pitchFamily="34" charset="0"/>
                <a:cs typeface="Arial" pitchFamily="34" charset="0"/>
              </a:rPr>
              <a:t>		Saxon and Swedish occupations </a:t>
            </a:r>
            <a:r>
              <a:rPr lang="en-GB" sz="1600" kern="0" dirty="0">
                <a:solidFill>
                  <a:srgbClr val="FFFF99"/>
                </a:solidFill>
                <a:latin typeface="Calibri" pitchFamily="34" charset="0"/>
                <a:cs typeface="Arial" pitchFamily="34" charset="0"/>
              </a:rPr>
              <a:t>during the  Thirty Years’ War</a:t>
            </a:r>
          </a:p>
          <a:p>
            <a:pPr marL="280988" indent="-280988"/>
            <a:r>
              <a:rPr lang="en-GB" sz="1600" b="1" kern="0" dirty="0">
                <a:solidFill>
                  <a:srgbClr val="FFFF99"/>
                </a:solidFill>
                <a:latin typeface="Calibri" pitchFamily="34" charset="0"/>
                <a:cs typeface="Arial" pitchFamily="34" charset="0"/>
              </a:rPr>
              <a:t>	1742</a:t>
            </a:r>
            <a:r>
              <a:rPr lang="en-GB" sz="1600" kern="0" dirty="0">
                <a:solidFill>
                  <a:srgbClr val="FFFF99"/>
                </a:solidFill>
                <a:latin typeface="Calibri" pitchFamily="34" charset="0"/>
                <a:cs typeface="Arial" pitchFamily="34" charset="0"/>
              </a:rPr>
              <a:t>: the </a:t>
            </a:r>
            <a:r>
              <a:rPr lang="en-GB" sz="1600" b="1" kern="0" dirty="0">
                <a:solidFill>
                  <a:srgbClr val="FFFF99"/>
                </a:solidFill>
                <a:latin typeface="Calibri" pitchFamily="34" charset="0"/>
                <a:cs typeface="Arial" pitchFamily="34" charset="0"/>
              </a:rPr>
              <a:t>kingdom of Prussia </a:t>
            </a:r>
            <a:r>
              <a:rPr lang="en-GB" sz="1600" kern="0" dirty="0">
                <a:solidFill>
                  <a:srgbClr val="FFFF99"/>
                </a:solidFill>
                <a:latin typeface="Calibri" pitchFamily="34" charset="0"/>
                <a:cs typeface="Arial" pitchFamily="34" charset="0"/>
              </a:rPr>
              <a:t>(as part of the Holy Roman Empire)</a:t>
            </a:r>
          </a:p>
          <a:p>
            <a:pPr marL="280988" indent="-280988"/>
            <a:r>
              <a:rPr lang="en-GB" sz="1600" b="1" kern="0" dirty="0">
                <a:solidFill>
                  <a:srgbClr val="FFFF99"/>
                </a:solidFill>
                <a:latin typeface="Calibri" pitchFamily="34" charset="0"/>
                <a:cs typeface="Arial" pitchFamily="34" charset="0"/>
              </a:rPr>
              <a:t>	1806:  </a:t>
            </a:r>
            <a:r>
              <a:rPr lang="en-GB" sz="1600" kern="0" dirty="0">
                <a:solidFill>
                  <a:srgbClr val="FFFF99"/>
                </a:solidFill>
                <a:latin typeface="Calibri" pitchFamily="34" charset="0"/>
                <a:cs typeface="Arial" pitchFamily="34" charset="0"/>
              </a:rPr>
              <a:t>the</a:t>
            </a:r>
            <a:r>
              <a:rPr lang="en-GB" sz="1600" b="1" kern="0" dirty="0">
                <a:solidFill>
                  <a:srgbClr val="FFFF99"/>
                </a:solidFill>
                <a:latin typeface="Calibri" pitchFamily="34" charset="0"/>
                <a:cs typeface="Arial" pitchFamily="34" charset="0"/>
              </a:rPr>
              <a:t> Kingdom of Prussia </a:t>
            </a:r>
            <a:r>
              <a:rPr lang="en-GB" sz="1600" kern="0" dirty="0">
                <a:solidFill>
                  <a:srgbClr val="FFFF99"/>
                </a:solidFill>
                <a:latin typeface="Calibri" pitchFamily="34" charset="0"/>
                <a:cs typeface="Arial" pitchFamily="34" charset="0"/>
              </a:rPr>
              <a:t>(after the demise of the Holy Roman Empire)</a:t>
            </a:r>
          </a:p>
        </p:txBody>
      </p:sp>
      <p:grpSp>
        <p:nvGrpSpPr>
          <p:cNvPr id="2" name="Group 1"/>
          <p:cNvGrpSpPr/>
          <p:nvPr/>
        </p:nvGrpSpPr>
        <p:grpSpPr>
          <a:xfrm>
            <a:off x="7872095" y="4347862"/>
            <a:ext cx="3576628" cy="1900236"/>
            <a:chOff x="7872095" y="4347862"/>
            <a:chExt cx="3576628" cy="1900236"/>
          </a:xfrm>
        </p:grpSpPr>
        <p:sp>
          <p:nvSpPr>
            <p:cNvPr id="15" name="Text Box 2"/>
            <p:cNvSpPr txBox="1">
              <a:spLocks noChangeArrowheads="1"/>
            </p:cNvSpPr>
            <p:nvPr/>
          </p:nvSpPr>
          <p:spPr bwMode="auto">
            <a:xfrm>
              <a:off x="7938342" y="4680218"/>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place of sending</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place of receipt</a:t>
              </a:r>
            </a:p>
            <a:p>
              <a:pPr algn="r" fontAlgn="base">
                <a:spcBef>
                  <a:spcPct val="0"/>
                </a:spcBef>
                <a:spcAft>
                  <a:spcPts val="1000"/>
                </a:spcAft>
                <a:defRPr/>
              </a:pPr>
              <a:r>
                <a:rPr lang="en-GB" sz="2800" b="1" kern="0" dirty="0">
                  <a:solidFill>
                    <a:srgbClr val="3B4547"/>
                  </a:solidFill>
                  <a:latin typeface="Book Antiqua" pitchFamily="18" charset="0"/>
                  <a:cs typeface="Arial" pitchFamily="34" charset="0"/>
                </a:rPr>
                <a:t>PLACE</a:t>
              </a:r>
              <a:endParaRPr lang="en-US" sz="2800" kern="0" dirty="0">
                <a:solidFill>
                  <a:srgbClr val="3B4547"/>
                </a:solidFill>
                <a:latin typeface="Book Antiqua" pitchFamily="18" charset="0"/>
                <a:cs typeface="Arial" pitchFamily="34" charset="0"/>
              </a:endParaRPr>
            </a:p>
          </p:txBody>
        </p:sp>
        <p:sp>
          <p:nvSpPr>
            <p:cNvPr id="20" name="Rectangle 19"/>
            <p:cNvSpPr/>
            <p:nvPr/>
          </p:nvSpPr>
          <p:spPr>
            <a:xfrm>
              <a:off x="7872095" y="4347862"/>
              <a:ext cx="3576628" cy="1900236"/>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Box 2"/>
            <p:cNvSpPr txBox="1">
              <a:spLocks noChangeArrowheads="1"/>
            </p:cNvSpPr>
            <p:nvPr/>
          </p:nvSpPr>
          <p:spPr bwMode="auto">
            <a:xfrm>
              <a:off x="7957550" y="4497394"/>
              <a:ext cx="3302758" cy="386123"/>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place of sending</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place of receipt</a:t>
              </a:r>
            </a:p>
            <a:p>
              <a:pPr algn="r" fontAlgn="base">
                <a:spcBef>
                  <a:spcPct val="0"/>
                </a:spcBef>
                <a:spcAft>
                  <a:spcPts val="1000"/>
                </a:spcAft>
                <a:defRPr/>
              </a:pPr>
              <a:r>
                <a:rPr lang="en-GB" sz="2800" b="1" kern="0" dirty="0">
                  <a:solidFill>
                    <a:srgbClr val="3B4547"/>
                  </a:solidFill>
                  <a:latin typeface="Book Antiqua" pitchFamily="18" charset="0"/>
                  <a:cs typeface="Arial" pitchFamily="34" charset="0"/>
                </a:rPr>
                <a:t>PLACE</a:t>
              </a:r>
              <a:endParaRPr lang="en-US" sz="2800" kern="0" dirty="0">
                <a:solidFill>
                  <a:srgbClr val="3B4547"/>
                </a:solidFill>
                <a:latin typeface="Book Antiqua" pitchFamily="18" charset="0"/>
                <a:cs typeface="Arial" pitchFamily="34" charset="0"/>
              </a:endParaRPr>
            </a:p>
          </p:txBody>
        </p:sp>
      </p:grpSp>
      <p:sp>
        <p:nvSpPr>
          <p:cNvPr id="22" name="Text Box 3"/>
          <p:cNvSpPr txBox="1">
            <a:spLocks noChangeArrowheads="1"/>
          </p:cNvSpPr>
          <p:nvPr/>
        </p:nvSpPr>
        <p:spPr bwMode="auto">
          <a:xfrm>
            <a:off x="8872538" y="1019976"/>
            <a:ext cx="2690198" cy="891186"/>
          </a:xfrm>
          <a:prstGeom prst="rect">
            <a:avLst/>
          </a:prstGeom>
          <a:solidFill>
            <a:srgbClr val="3B4547"/>
          </a:solidFill>
          <a:ln w="9525">
            <a:noFill/>
            <a:miter lim="800000"/>
            <a:headEnd/>
            <a:tailEnd/>
          </a:ln>
        </p:spPr>
        <p:txBody>
          <a:bodyPr vert="horz" wrap="square" lIns="91440" tIns="45720" rIns="91440" bIns="45720" numCol="1" anchor="t" anchorCtr="0" compatLnSpc="1">
            <a:prstTxWarp prst="textNoShape">
              <a:avLst/>
            </a:prstTxWarp>
          </a:bodyPr>
          <a:lstStyle/>
          <a:p>
            <a:pPr lvl="0">
              <a:spcAft>
                <a:spcPts val="1000"/>
              </a:spcAft>
              <a:defRPr/>
            </a:pPr>
            <a:r>
              <a:rPr lang="en-GB" sz="3600" b="1" kern="0" dirty="0" err="1">
                <a:solidFill>
                  <a:srgbClr val="F4FECE"/>
                </a:solidFill>
                <a:latin typeface="Calibri" pitchFamily="34" charset="0"/>
                <a:cs typeface="Arial" pitchFamily="34" charset="0"/>
              </a:rPr>
              <a:t>Wrocław</a:t>
            </a:r>
            <a:endParaRPr kumimoji="0" lang="en-US" sz="3600" b="0" u="none" strike="noStrike" kern="0" cap="none" spc="0" normalizeH="0" baseline="0" noProof="0" dirty="0">
              <a:ln>
                <a:noFill/>
              </a:ln>
              <a:solidFill>
                <a:srgbClr val="F4FECE"/>
              </a:solidFill>
              <a:effectLst/>
              <a:uLnTx/>
              <a:uFillTx/>
              <a:latin typeface="Arial" pitchFamily="34" charset="0"/>
              <a:cs typeface="Arial" pitchFamily="34" charset="0"/>
            </a:endParaRPr>
          </a:p>
        </p:txBody>
      </p:sp>
      <p:pic>
        <p:nvPicPr>
          <p:cNvPr id="19" name="Picture 18">
            <a:extLst>
              <a:ext uri="{FF2B5EF4-FFF2-40B4-BE49-F238E27FC236}">
                <a16:creationId xmlns:a16="http://schemas.microsoft.com/office/drawing/2014/main" id="{1D8626F1-9917-43E3-AF5F-D7006F6670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9628"/>
          <a:stretch/>
        </p:blipFill>
        <p:spPr>
          <a:xfrm>
            <a:off x="738496" y="591811"/>
            <a:ext cx="6610994" cy="5656288"/>
          </a:xfrm>
          <a:prstGeom prst="rect">
            <a:avLst/>
          </a:prstGeom>
        </p:spPr>
      </p:pic>
    </p:spTree>
    <p:extLst>
      <p:ext uri="{BB962C8B-B14F-4D97-AF65-F5344CB8AC3E}">
        <p14:creationId xmlns:p14="http://schemas.microsoft.com/office/powerpoint/2010/main" val="79613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0-#ppt_w/2"/>
                                          </p:val>
                                        </p:tav>
                                        <p:tav tm="100000">
                                          <p:val>
                                            <p:strVal val="#ppt_x"/>
                                          </p:val>
                                        </p:tav>
                                      </p:tavLst>
                                    </p:anim>
                                    <p:anim calcmode="lin" valueType="num">
                                      <p:cBhvr additive="base">
                                        <p:cTn id="12" dur="10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0-#ppt_w/2"/>
                                          </p:val>
                                        </p:tav>
                                        <p:tav tm="100000">
                                          <p:val>
                                            <p:strVal val="#ppt_x"/>
                                          </p:val>
                                        </p:tav>
                                      </p:tavLst>
                                    </p:anim>
                                    <p:anim calcmode="lin" valueType="num">
                                      <p:cBhvr additive="base">
                                        <p:cTn id="16"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3471853" y="2085973"/>
            <a:ext cx="5243513" cy="2643187"/>
          </a:xfrm>
          <a:prstGeom prst="ellipse">
            <a:avLst/>
          </a:prstGeom>
          <a:solidFill>
            <a:srgbClr val="F4FE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728667" y="557213"/>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4305295" y="2457449"/>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ts val="1000"/>
              </a:spcAft>
              <a:defRPr/>
            </a:pPr>
            <a:r>
              <a:rPr lang="en-GB" sz="2800" b="1" kern="0" dirty="0">
                <a:solidFill>
                  <a:srgbClr val="3B4547"/>
                </a:solidFill>
                <a:latin typeface="Book Antiqua" pitchFamily="18" charset="0"/>
                <a:cs typeface="Arial" pitchFamily="34" charset="0"/>
              </a:rPr>
              <a:t>LETTER RECORD</a:t>
            </a:r>
          </a:p>
        </p:txBody>
      </p:sp>
      <p:sp>
        <p:nvSpPr>
          <p:cNvPr id="8" name="Rectangle 7"/>
          <p:cNvSpPr/>
          <p:nvPr/>
        </p:nvSpPr>
        <p:spPr>
          <a:xfrm>
            <a:off x="7881923" y="557212"/>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728667" y="4357685"/>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Box 2"/>
          <p:cNvSpPr txBox="1">
            <a:spLocks noChangeArrowheads="1"/>
          </p:cNvSpPr>
          <p:nvPr/>
        </p:nvSpPr>
        <p:spPr bwMode="auto">
          <a:xfrm>
            <a:off x="858029" y="680023"/>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defRPr/>
            </a:pPr>
            <a:r>
              <a:rPr lang="en-GB" sz="2800" b="1" kern="0" dirty="0">
                <a:solidFill>
                  <a:srgbClr val="3B4547"/>
                </a:solidFill>
                <a:latin typeface="Book Antiqua" pitchFamily="18" charset="0"/>
                <a:cs typeface="Arial" pitchFamily="34" charset="0"/>
              </a:rPr>
              <a:t>PEOPLE</a:t>
            </a:r>
          </a:p>
          <a:p>
            <a:pPr fontAlgn="base">
              <a:spcBef>
                <a:spcPct val="0"/>
              </a:spcBef>
              <a:spcAft>
                <a:spcPts val="1000"/>
              </a:spcAft>
              <a:defRPr/>
            </a:pPr>
            <a:r>
              <a:rPr lang="en-GB" sz="2800" b="1" kern="0" dirty="0">
                <a:solidFill>
                  <a:srgbClr val="C00000"/>
                </a:solidFill>
                <a:latin typeface="Book Antiqua" pitchFamily="18" charset="0"/>
                <a:cs typeface="Arial" pitchFamily="34" charset="0"/>
              </a:rPr>
              <a:t>sender</a:t>
            </a:r>
          </a:p>
          <a:p>
            <a:pPr fontAlgn="base">
              <a:spcBef>
                <a:spcPct val="0"/>
              </a:spcBef>
              <a:spcAft>
                <a:spcPts val="1000"/>
              </a:spcAft>
              <a:defRPr/>
            </a:pPr>
            <a:r>
              <a:rPr lang="en-GB" sz="2800" b="1" kern="0" dirty="0">
                <a:solidFill>
                  <a:srgbClr val="C00000"/>
                </a:solidFill>
                <a:latin typeface="Book Antiqua" pitchFamily="18" charset="0"/>
                <a:cs typeface="Arial" pitchFamily="34" charset="0"/>
              </a:rPr>
              <a:t>recipient</a:t>
            </a:r>
          </a:p>
          <a:p>
            <a:pPr fontAlgn="base">
              <a:spcBef>
                <a:spcPct val="0"/>
              </a:spcBef>
              <a:spcAft>
                <a:spcPts val="1000"/>
              </a:spcAft>
              <a:defRPr/>
            </a:pPr>
            <a:endParaRPr lang="en-US" sz="2800" kern="0" dirty="0">
              <a:solidFill>
                <a:srgbClr val="3B4547"/>
              </a:solidFill>
              <a:latin typeface="Book Antiqua" pitchFamily="18" charset="0"/>
              <a:cs typeface="Arial" pitchFamily="34" charset="0"/>
            </a:endParaRPr>
          </a:p>
        </p:txBody>
      </p:sp>
      <p:sp>
        <p:nvSpPr>
          <p:cNvPr id="13" name="Text Box 2"/>
          <p:cNvSpPr txBox="1">
            <a:spLocks noChangeArrowheads="1"/>
          </p:cNvSpPr>
          <p:nvPr/>
        </p:nvSpPr>
        <p:spPr bwMode="auto">
          <a:xfrm>
            <a:off x="8024211" y="699231"/>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defRPr/>
            </a:pPr>
            <a:r>
              <a:rPr lang="en-GB" sz="2800" b="1" kern="0" dirty="0">
                <a:solidFill>
                  <a:srgbClr val="3B4547"/>
                </a:solidFill>
                <a:latin typeface="Book Antiqua" pitchFamily="18" charset="0"/>
                <a:cs typeface="Arial" pitchFamily="34" charset="0"/>
              </a:rPr>
              <a:t>DOCUMENTS</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letter as sent</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drafts, copies, etc.</a:t>
            </a:r>
            <a:endParaRPr lang="en-US" sz="2800" kern="0" dirty="0">
              <a:solidFill>
                <a:srgbClr val="C00000"/>
              </a:solidFill>
              <a:latin typeface="Book Antiqua" pitchFamily="18" charset="0"/>
              <a:cs typeface="Arial" pitchFamily="34" charset="0"/>
            </a:endParaRPr>
          </a:p>
        </p:txBody>
      </p:sp>
      <p:sp>
        <p:nvSpPr>
          <p:cNvPr id="14" name="Text Box 2"/>
          <p:cNvSpPr txBox="1">
            <a:spLocks noChangeArrowheads="1"/>
          </p:cNvSpPr>
          <p:nvPr/>
        </p:nvSpPr>
        <p:spPr bwMode="auto">
          <a:xfrm>
            <a:off x="905352" y="4525971"/>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defRPr/>
            </a:pPr>
            <a:r>
              <a:rPr lang="en-GB" sz="2800" b="1" kern="0" dirty="0">
                <a:solidFill>
                  <a:srgbClr val="C00000"/>
                </a:solidFill>
                <a:latin typeface="Book Antiqua" pitchFamily="18" charset="0"/>
                <a:cs typeface="Arial" pitchFamily="34" charset="0"/>
              </a:rPr>
              <a:t>date of sending</a:t>
            </a:r>
          </a:p>
          <a:p>
            <a:pPr fontAlgn="base">
              <a:spcBef>
                <a:spcPct val="0"/>
              </a:spcBef>
              <a:spcAft>
                <a:spcPts val="1000"/>
              </a:spcAft>
              <a:defRPr/>
            </a:pPr>
            <a:r>
              <a:rPr lang="en-GB" sz="2800" b="1" kern="0" dirty="0">
                <a:solidFill>
                  <a:srgbClr val="C00000"/>
                </a:solidFill>
                <a:latin typeface="Book Antiqua" pitchFamily="18" charset="0"/>
                <a:cs typeface="Arial" pitchFamily="34" charset="0"/>
              </a:rPr>
              <a:t>date of receipt</a:t>
            </a:r>
          </a:p>
          <a:p>
            <a:pPr fontAlgn="base">
              <a:spcBef>
                <a:spcPct val="0"/>
              </a:spcBef>
              <a:spcAft>
                <a:spcPts val="1000"/>
              </a:spcAft>
              <a:defRPr/>
            </a:pPr>
            <a:r>
              <a:rPr lang="en-GB" sz="2800" b="1" kern="0" dirty="0">
                <a:solidFill>
                  <a:srgbClr val="3B4547"/>
                </a:solidFill>
                <a:latin typeface="Book Antiqua" pitchFamily="18" charset="0"/>
                <a:cs typeface="Arial" pitchFamily="34" charset="0"/>
              </a:rPr>
              <a:t>TIME</a:t>
            </a:r>
            <a:endParaRPr lang="en-US" sz="2800" kern="0" dirty="0">
              <a:solidFill>
                <a:srgbClr val="3B4547"/>
              </a:solidFill>
              <a:latin typeface="Book Antiqua" pitchFamily="18" charset="0"/>
              <a:cs typeface="Arial" pitchFamily="34" charset="0"/>
            </a:endParaRPr>
          </a:p>
        </p:txBody>
      </p:sp>
      <p:sp>
        <p:nvSpPr>
          <p:cNvPr id="16" name="Rectangle 15"/>
          <p:cNvSpPr/>
          <p:nvPr/>
        </p:nvSpPr>
        <p:spPr>
          <a:xfrm>
            <a:off x="618565" y="457200"/>
            <a:ext cx="10972800" cy="591670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728667" y="547389"/>
            <a:ext cx="10729884" cy="5700709"/>
          </a:xfrm>
          <a:prstGeom prst="rect">
            <a:avLst/>
          </a:prstGeom>
          <a:solidFill>
            <a:srgbClr val="3B45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Box 3"/>
          <p:cNvSpPr txBox="1">
            <a:spLocks noChangeArrowheads="1"/>
          </p:cNvSpPr>
          <p:nvPr/>
        </p:nvSpPr>
        <p:spPr bwMode="auto">
          <a:xfrm>
            <a:off x="670142" y="486696"/>
            <a:ext cx="6820727" cy="5771225"/>
          </a:xfrm>
          <a:prstGeom prst="rect">
            <a:avLst/>
          </a:prstGeom>
          <a:solidFill>
            <a:srgbClr val="3B4547"/>
          </a:solidFill>
          <a:ln w="9525">
            <a:noFill/>
            <a:miter lim="800000"/>
            <a:headEnd/>
            <a:tailEnd/>
          </a:ln>
        </p:spPr>
        <p:txBody>
          <a:bodyPr vert="horz" wrap="square" lIns="91440" tIns="45720" rIns="91440" bIns="45720" numCol="1" anchor="t" anchorCtr="0" compatLnSpc="1">
            <a:prstTxWarp prst="textNoShape">
              <a:avLst/>
            </a:prstTxWarp>
          </a:bodyPr>
          <a:lstStyle/>
          <a:p>
            <a:pPr defTabSz="569913"/>
            <a:r>
              <a:rPr lang="en-GB" sz="2400" b="1" kern="0" dirty="0">
                <a:solidFill>
                  <a:schemeClr val="bg1"/>
                </a:solidFill>
                <a:latin typeface="Calibri" pitchFamily="34" charset="0"/>
                <a:cs typeface="Arial" pitchFamily="34" charset="0"/>
              </a:rPr>
              <a:t>Problems</a:t>
            </a:r>
            <a:r>
              <a:rPr lang="en-GB" sz="2400" kern="0" dirty="0">
                <a:solidFill>
                  <a:schemeClr val="bg1"/>
                </a:solidFill>
                <a:latin typeface="Calibri" pitchFamily="34" charset="0"/>
                <a:cs typeface="Arial" pitchFamily="34" charset="0"/>
              </a:rPr>
              <a:t> of nomenclature</a:t>
            </a:r>
          </a:p>
          <a:p>
            <a:pPr defTabSz="569913"/>
            <a:endParaRPr lang="en-GB" sz="1600" b="1" kern="0" dirty="0">
              <a:solidFill>
                <a:srgbClr val="3B4547"/>
              </a:solidFill>
              <a:latin typeface="Calibri" pitchFamily="34" charset="0"/>
              <a:cs typeface="Arial" pitchFamily="34" charset="0"/>
            </a:endParaRPr>
          </a:p>
          <a:p>
            <a:pPr defTabSz="569913"/>
            <a:r>
              <a:rPr lang="en-GB" sz="1600" b="1" kern="0" dirty="0">
                <a:solidFill>
                  <a:srgbClr val="FFFF99"/>
                </a:solidFill>
                <a:latin typeface="Calibri" pitchFamily="34" charset="0"/>
                <a:cs typeface="Arial" pitchFamily="34" charset="0"/>
              </a:rPr>
              <a:t>A </a:t>
            </a:r>
            <a:r>
              <a:rPr lang="en-GB" sz="1600" b="1" kern="0" dirty="0">
                <a:solidFill>
                  <a:schemeClr val="bg1"/>
                </a:solidFill>
                <a:latin typeface="Calibri" pitchFamily="34" charset="0"/>
                <a:cs typeface="Arial" pitchFamily="34" charset="0"/>
              </a:rPr>
              <a:t>CITY </a:t>
            </a:r>
            <a:r>
              <a:rPr lang="en-GB" sz="1600" b="1" kern="0" dirty="0">
                <a:solidFill>
                  <a:srgbClr val="FFFF99"/>
                </a:solidFill>
                <a:latin typeface="Calibri" pitchFamily="34" charset="0"/>
                <a:cs typeface="Arial" pitchFamily="34" charset="0"/>
              </a:rPr>
              <a:t>known as 	Breslau</a:t>
            </a:r>
            <a:r>
              <a:rPr lang="en-GB" sz="1600" kern="0" dirty="0">
                <a:solidFill>
                  <a:srgbClr val="FFFF99"/>
                </a:solidFill>
                <a:latin typeface="Calibri" pitchFamily="34" charset="0"/>
                <a:cs typeface="Arial" pitchFamily="34" charset="0"/>
              </a:rPr>
              <a:t> (in German); 	</a:t>
            </a:r>
            <a:r>
              <a:rPr lang="en-GB" sz="1600" b="1" kern="0" dirty="0" err="1">
                <a:solidFill>
                  <a:srgbClr val="FFFF99"/>
                </a:solidFill>
                <a:latin typeface="Calibri" pitchFamily="34" charset="0"/>
                <a:cs typeface="Arial" pitchFamily="34" charset="0"/>
              </a:rPr>
              <a:t>Brassel</a:t>
            </a:r>
            <a:r>
              <a:rPr lang="en-GB" sz="1600" b="1" kern="0" dirty="0">
                <a:solidFill>
                  <a:srgbClr val="FFFF99"/>
                </a:solidFill>
                <a:latin typeface="Calibri" pitchFamily="34" charset="0"/>
                <a:cs typeface="Arial" pitchFamily="34" charset="0"/>
              </a:rPr>
              <a:t> </a:t>
            </a:r>
            <a:r>
              <a:rPr lang="en-GB" sz="1600" kern="0" dirty="0">
                <a:solidFill>
                  <a:srgbClr val="FFFF99"/>
                </a:solidFill>
                <a:latin typeface="Calibri" pitchFamily="34" charset="0"/>
                <a:cs typeface="Arial" pitchFamily="34" charset="0"/>
              </a:rPr>
              <a:t>(in Silesian German)			</a:t>
            </a:r>
            <a:r>
              <a:rPr lang="en-GB" sz="1600" b="1" kern="0" dirty="0" err="1">
                <a:solidFill>
                  <a:srgbClr val="FFFF99"/>
                </a:solidFill>
                <a:latin typeface="Calibri" pitchFamily="34" charset="0"/>
                <a:cs typeface="Arial" pitchFamily="34" charset="0"/>
              </a:rPr>
              <a:t>Vratislav</a:t>
            </a:r>
            <a:r>
              <a:rPr lang="en-GB" sz="1600" kern="0" dirty="0">
                <a:solidFill>
                  <a:srgbClr val="FFFF99"/>
                </a:solidFill>
                <a:latin typeface="Calibri" pitchFamily="34" charset="0"/>
                <a:cs typeface="Arial" pitchFamily="34" charset="0"/>
              </a:rPr>
              <a:t> (in Czech); 		</a:t>
            </a:r>
            <a:r>
              <a:rPr lang="en-GB" sz="1600" b="1" kern="0" dirty="0" err="1">
                <a:solidFill>
                  <a:srgbClr val="FFFF99"/>
                </a:solidFill>
                <a:latin typeface="Calibri" pitchFamily="34" charset="0"/>
                <a:cs typeface="Arial" pitchFamily="34" charset="0"/>
              </a:rPr>
              <a:t>Vratislavia</a:t>
            </a:r>
            <a:r>
              <a:rPr lang="en-GB" sz="1600" kern="0" dirty="0">
                <a:solidFill>
                  <a:srgbClr val="FFFF99"/>
                </a:solidFill>
                <a:latin typeface="Calibri" pitchFamily="34" charset="0"/>
                <a:cs typeface="Arial" pitchFamily="34" charset="0"/>
              </a:rPr>
              <a:t> (in Latin);  				</a:t>
            </a:r>
            <a:r>
              <a:rPr lang="en-GB" sz="1600" b="1" kern="0" dirty="0" err="1">
                <a:solidFill>
                  <a:srgbClr val="FFFF99"/>
                </a:solidFill>
                <a:latin typeface="Calibri" pitchFamily="34" charset="0"/>
                <a:cs typeface="Arial" pitchFamily="34" charset="0"/>
              </a:rPr>
              <a:t>Boroszló</a:t>
            </a:r>
            <a:r>
              <a:rPr lang="en-GB" sz="1600" b="1" kern="0" dirty="0">
                <a:solidFill>
                  <a:srgbClr val="FFFF99"/>
                </a:solidFill>
                <a:latin typeface="Calibri" pitchFamily="34" charset="0"/>
                <a:cs typeface="Arial" pitchFamily="34" charset="0"/>
              </a:rPr>
              <a:t> </a:t>
            </a:r>
            <a:r>
              <a:rPr lang="en-GB" sz="1600" kern="0" dirty="0">
                <a:solidFill>
                  <a:srgbClr val="FFFF99"/>
                </a:solidFill>
                <a:latin typeface="Calibri" pitchFamily="34" charset="0"/>
                <a:cs typeface="Arial" pitchFamily="34" charset="0"/>
              </a:rPr>
              <a:t>(in Hungarian); 	</a:t>
            </a:r>
            <a:r>
              <a:rPr lang="he-IL" sz="1600" b="1" kern="0" dirty="0">
                <a:solidFill>
                  <a:srgbClr val="FFFF99"/>
                </a:solidFill>
                <a:latin typeface="Calibri" pitchFamily="34" charset="0"/>
                <a:cs typeface="Arial" pitchFamily="34" charset="0"/>
              </a:rPr>
              <a:t>ורוצלב</a:t>
            </a:r>
            <a:r>
              <a:rPr lang="he-IL" sz="1600" kern="0" dirty="0">
                <a:solidFill>
                  <a:srgbClr val="FFFF99"/>
                </a:solidFill>
                <a:latin typeface="Calibri" pitchFamily="34" charset="0"/>
                <a:cs typeface="Arial" pitchFamily="34" charset="0"/>
              </a:rPr>
              <a:t>‎</a:t>
            </a:r>
            <a:r>
              <a:rPr lang="en-GB" sz="1600" kern="0" dirty="0">
                <a:solidFill>
                  <a:srgbClr val="FFFF99"/>
                </a:solidFill>
                <a:latin typeface="Calibri" pitchFamily="34" charset="0"/>
                <a:cs typeface="Arial" pitchFamily="34" charset="0"/>
              </a:rPr>
              <a:t> / </a:t>
            </a:r>
            <a:r>
              <a:rPr lang="en-GB" sz="1600" b="1" kern="0" dirty="0" err="1">
                <a:solidFill>
                  <a:srgbClr val="FFFF99"/>
                </a:solidFill>
                <a:latin typeface="Calibri" pitchFamily="34" charset="0"/>
                <a:cs typeface="Arial" pitchFamily="34" charset="0"/>
              </a:rPr>
              <a:t>Vrotsláv</a:t>
            </a:r>
            <a:r>
              <a:rPr lang="en-GB" sz="1600" b="1" kern="0" dirty="0">
                <a:solidFill>
                  <a:srgbClr val="FFFF99"/>
                </a:solidFill>
                <a:latin typeface="Calibri" pitchFamily="34" charset="0"/>
                <a:cs typeface="Arial" pitchFamily="34" charset="0"/>
              </a:rPr>
              <a:t> </a:t>
            </a:r>
            <a:r>
              <a:rPr lang="en-GB" sz="1600" kern="0" dirty="0">
                <a:solidFill>
                  <a:srgbClr val="FFFF99"/>
                </a:solidFill>
                <a:latin typeface="Calibri" pitchFamily="34" charset="0"/>
                <a:cs typeface="Arial" pitchFamily="34" charset="0"/>
              </a:rPr>
              <a:t>(in Hebrew); 	</a:t>
            </a:r>
            <a:r>
              <a:rPr lang="en-GB" sz="1600" b="1" kern="0" dirty="0">
                <a:solidFill>
                  <a:srgbClr val="FFFF99"/>
                </a:solidFill>
                <a:latin typeface="Calibri" pitchFamily="34" charset="0"/>
                <a:cs typeface="Arial" pitchFamily="34" charset="0"/>
              </a:rPr>
              <a:t>		</a:t>
            </a:r>
            <a:r>
              <a:rPr lang="he-IL" sz="1600" b="1" kern="0" dirty="0">
                <a:solidFill>
                  <a:srgbClr val="FFFF99"/>
                </a:solidFill>
                <a:latin typeface="Calibri" pitchFamily="34" charset="0"/>
                <a:cs typeface="Arial" pitchFamily="34" charset="0"/>
              </a:rPr>
              <a:t>ברעסלוי</a:t>
            </a:r>
            <a:r>
              <a:rPr lang="en-GB" sz="1600" b="1" kern="0" dirty="0">
                <a:solidFill>
                  <a:srgbClr val="FFFF99"/>
                </a:solidFill>
                <a:latin typeface="Calibri" pitchFamily="34" charset="0"/>
                <a:cs typeface="Arial" pitchFamily="34" charset="0"/>
              </a:rPr>
              <a:t> </a:t>
            </a:r>
            <a:r>
              <a:rPr lang="en-GB" sz="1600" kern="0" dirty="0">
                <a:solidFill>
                  <a:srgbClr val="FFFF99"/>
                </a:solidFill>
                <a:latin typeface="Calibri" pitchFamily="34" charset="0"/>
                <a:cs typeface="Arial" pitchFamily="34" charset="0"/>
              </a:rPr>
              <a:t>/ </a:t>
            </a:r>
            <a:r>
              <a:rPr lang="en-GB" sz="1600" b="1" kern="0" dirty="0" err="1">
                <a:solidFill>
                  <a:srgbClr val="FFFF99"/>
                </a:solidFill>
                <a:latin typeface="Calibri" pitchFamily="34" charset="0"/>
                <a:cs typeface="Arial" pitchFamily="34" charset="0"/>
              </a:rPr>
              <a:t>Bresloi</a:t>
            </a:r>
            <a:r>
              <a:rPr lang="en-GB" sz="1600" b="1" kern="0" dirty="0">
                <a:solidFill>
                  <a:srgbClr val="FFFF99"/>
                </a:solidFill>
                <a:latin typeface="Calibri" pitchFamily="34" charset="0"/>
                <a:cs typeface="Arial" pitchFamily="34" charset="0"/>
              </a:rPr>
              <a:t> </a:t>
            </a:r>
            <a:r>
              <a:rPr lang="en-GB" sz="1600" kern="0" dirty="0">
                <a:solidFill>
                  <a:srgbClr val="FFFF99"/>
                </a:solidFill>
                <a:latin typeface="Calibri" pitchFamily="34" charset="0"/>
                <a:cs typeface="Arial" pitchFamily="34" charset="0"/>
              </a:rPr>
              <a:t>(in Yiddish); etc.				</a:t>
            </a:r>
          </a:p>
          <a:p>
            <a:pPr>
              <a:spcBef>
                <a:spcPts val="600"/>
              </a:spcBef>
              <a:spcAft>
                <a:spcPts val="600"/>
              </a:spcAft>
            </a:pPr>
            <a:r>
              <a:rPr lang="en-GB" sz="1600" b="1" kern="0" dirty="0">
                <a:solidFill>
                  <a:srgbClr val="FFFF99"/>
                </a:solidFill>
                <a:latin typeface="Calibri" pitchFamily="34" charset="0"/>
                <a:cs typeface="Arial" pitchFamily="34" charset="0"/>
              </a:rPr>
              <a:t>IN A </a:t>
            </a:r>
            <a:r>
              <a:rPr lang="en-GB" sz="1600" b="1" kern="0" dirty="0">
                <a:solidFill>
                  <a:schemeClr val="bg1"/>
                </a:solidFill>
                <a:latin typeface="Calibri" pitchFamily="34" charset="0"/>
                <a:cs typeface="Arial" pitchFamily="34" charset="0"/>
              </a:rPr>
              <a:t>DUCHY</a:t>
            </a:r>
            <a:r>
              <a:rPr lang="en-GB" sz="1600" b="1" kern="0" dirty="0">
                <a:solidFill>
                  <a:srgbClr val="FFCE43"/>
                </a:solidFill>
                <a:latin typeface="Calibri" pitchFamily="34" charset="0"/>
                <a:cs typeface="Arial" pitchFamily="34" charset="0"/>
              </a:rPr>
              <a:t> </a:t>
            </a:r>
            <a:r>
              <a:rPr lang="en-GB" sz="1600" kern="0" dirty="0">
                <a:solidFill>
                  <a:srgbClr val="FFFF99"/>
                </a:solidFill>
                <a:latin typeface="Calibri" pitchFamily="34" charset="0"/>
                <a:cs typeface="Arial" pitchFamily="34" charset="0"/>
              </a:rPr>
              <a:t>also known as 	</a:t>
            </a:r>
            <a:r>
              <a:rPr lang="en-GB" sz="1600" b="1" kern="0" dirty="0">
                <a:solidFill>
                  <a:srgbClr val="FFFF99"/>
                </a:solidFill>
                <a:latin typeface="Calibri" pitchFamily="34" charset="0"/>
                <a:cs typeface="Arial" pitchFamily="34" charset="0"/>
              </a:rPr>
              <a:t>Breslau</a:t>
            </a:r>
            <a:r>
              <a:rPr lang="en-GB" sz="1600" kern="0" dirty="0">
                <a:solidFill>
                  <a:srgbClr val="FFFF99"/>
                </a:solidFill>
                <a:latin typeface="Calibri" pitchFamily="34" charset="0"/>
                <a:cs typeface="Arial" pitchFamily="34" charset="0"/>
              </a:rPr>
              <a:t>, etc. 	</a:t>
            </a:r>
            <a:endParaRPr lang="en-GB" sz="1600" b="1" kern="0" dirty="0">
              <a:solidFill>
                <a:srgbClr val="FFFF99"/>
              </a:solidFill>
              <a:latin typeface="Calibri" pitchFamily="34" charset="0"/>
              <a:cs typeface="Arial" pitchFamily="34" charset="0"/>
            </a:endParaRPr>
          </a:p>
          <a:p>
            <a:r>
              <a:rPr lang="en-GB" sz="1600" b="1" kern="0" dirty="0">
                <a:solidFill>
                  <a:srgbClr val="FFFF99"/>
                </a:solidFill>
                <a:latin typeface="Calibri" pitchFamily="34" charset="0"/>
                <a:cs typeface="Arial" pitchFamily="34" charset="0"/>
              </a:rPr>
              <a:t>IN A </a:t>
            </a:r>
            <a:r>
              <a:rPr lang="en-GB" sz="1600" b="1" kern="0" dirty="0">
                <a:solidFill>
                  <a:schemeClr val="bg1"/>
                </a:solidFill>
                <a:latin typeface="Calibri" pitchFamily="34" charset="0"/>
                <a:cs typeface="Arial" pitchFamily="34" charset="0"/>
              </a:rPr>
              <a:t>LARGER DUCHY </a:t>
            </a:r>
            <a:r>
              <a:rPr lang="en-GB" sz="1600" kern="0" dirty="0">
                <a:solidFill>
                  <a:srgbClr val="FFFF99"/>
                </a:solidFill>
                <a:latin typeface="Calibri" pitchFamily="34" charset="0"/>
                <a:cs typeface="Arial" pitchFamily="34" charset="0"/>
              </a:rPr>
              <a:t>known as 	</a:t>
            </a:r>
            <a:r>
              <a:rPr lang="en-GB" sz="1600" b="1" kern="0" dirty="0">
                <a:solidFill>
                  <a:srgbClr val="FFFF99"/>
                </a:solidFill>
                <a:latin typeface="Calibri" pitchFamily="34" charset="0"/>
                <a:cs typeface="Arial" pitchFamily="34" charset="0"/>
              </a:rPr>
              <a:t>Silesia </a:t>
            </a:r>
            <a:r>
              <a:rPr lang="en-GB" sz="1600" kern="0" dirty="0">
                <a:solidFill>
                  <a:srgbClr val="FFFF99"/>
                </a:solidFill>
                <a:latin typeface="Calibri" pitchFamily="34" charset="0"/>
                <a:cs typeface="Arial" pitchFamily="34" charset="0"/>
              </a:rPr>
              <a:t>(in Latin and English)</a:t>
            </a:r>
          </a:p>
          <a:p>
            <a:r>
              <a:rPr lang="en-GB" sz="1600" kern="0" dirty="0">
                <a:solidFill>
                  <a:srgbClr val="FFFF99"/>
                </a:solidFill>
                <a:latin typeface="Calibri" pitchFamily="34" charset="0"/>
                <a:cs typeface="Arial" pitchFamily="34" charset="0"/>
              </a:rPr>
              <a:t>			</a:t>
            </a:r>
            <a:r>
              <a:rPr lang="en-GB" sz="1600" b="1" kern="0" dirty="0" err="1">
                <a:solidFill>
                  <a:srgbClr val="FFFF99"/>
                </a:solidFill>
                <a:latin typeface="Calibri" pitchFamily="34" charset="0"/>
                <a:cs typeface="Arial" pitchFamily="34" charset="0"/>
              </a:rPr>
              <a:t>Śląsk</a:t>
            </a:r>
            <a:r>
              <a:rPr lang="en-GB" sz="1600" b="1" kern="0" dirty="0">
                <a:solidFill>
                  <a:srgbClr val="FFFF99"/>
                </a:solidFill>
                <a:latin typeface="Calibri" pitchFamily="34" charset="0"/>
                <a:cs typeface="Arial" pitchFamily="34" charset="0"/>
              </a:rPr>
              <a:t> </a:t>
            </a:r>
            <a:r>
              <a:rPr lang="en-GB" sz="1600" kern="0" dirty="0">
                <a:solidFill>
                  <a:srgbClr val="FFFF99"/>
                </a:solidFill>
                <a:latin typeface="Calibri" pitchFamily="34" charset="0"/>
                <a:cs typeface="Arial" pitchFamily="34" charset="0"/>
              </a:rPr>
              <a:t>(in Polish); </a:t>
            </a:r>
            <a:r>
              <a:rPr lang="en-GB" sz="1600" b="1" kern="0" dirty="0" err="1">
                <a:solidFill>
                  <a:srgbClr val="FFFF99"/>
                </a:solidFill>
                <a:latin typeface="Calibri" pitchFamily="34" charset="0"/>
                <a:cs typeface="Arial" pitchFamily="34" charset="0"/>
              </a:rPr>
              <a:t>Schlesien</a:t>
            </a:r>
            <a:r>
              <a:rPr lang="en-GB" sz="1600" b="1" kern="0" dirty="0">
                <a:solidFill>
                  <a:srgbClr val="FFFF99"/>
                </a:solidFill>
                <a:latin typeface="Calibri" pitchFamily="34" charset="0"/>
                <a:cs typeface="Arial" pitchFamily="34" charset="0"/>
              </a:rPr>
              <a:t> </a:t>
            </a:r>
            <a:r>
              <a:rPr lang="en-GB" sz="1600" kern="0" dirty="0">
                <a:solidFill>
                  <a:srgbClr val="FFFF99"/>
                </a:solidFill>
                <a:latin typeface="Calibri" pitchFamily="34" charset="0"/>
                <a:cs typeface="Arial" pitchFamily="34" charset="0"/>
              </a:rPr>
              <a:t>(in German); </a:t>
            </a:r>
          </a:p>
          <a:p>
            <a:r>
              <a:rPr lang="en-GB" sz="1600" kern="0" dirty="0">
                <a:solidFill>
                  <a:srgbClr val="FFFF99"/>
                </a:solidFill>
                <a:latin typeface="Calibri" pitchFamily="34" charset="0"/>
                <a:cs typeface="Arial" pitchFamily="34" charset="0"/>
              </a:rPr>
              <a:t>			</a:t>
            </a:r>
            <a:r>
              <a:rPr lang="en-GB" sz="1600" b="1" kern="0" dirty="0" err="1">
                <a:solidFill>
                  <a:srgbClr val="FFFF99"/>
                </a:solidFill>
                <a:latin typeface="Calibri" pitchFamily="34" charset="0"/>
                <a:cs typeface="Arial" pitchFamily="34" charset="0"/>
              </a:rPr>
              <a:t>Schläsing</a:t>
            </a:r>
            <a:r>
              <a:rPr lang="en-GB" sz="1600" b="1" kern="0" dirty="0">
                <a:solidFill>
                  <a:srgbClr val="FFFF99"/>
                </a:solidFill>
                <a:latin typeface="Calibri" pitchFamily="34" charset="0"/>
                <a:cs typeface="Arial" pitchFamily="34" charset="0"/>
              </a:rPr>
              <a:t> </a:t>
            </a:r>
            <a:r>
              <a:rPr lang="en-GB" sz="1600" kern="0" dirty="0">
                <a:solidFill>
                  <a:srgbClr val="FFFF99"/>
                </a:solidFill>
                <a:latin typeface="Calibri" pitchFamily="34" charset="0"/>
                <a:cs typeface="Arial" pitchFamily="34" charset="0"/>
              </a:rPr>
              <a:t>(in Silesian German); </a:t>
            </a:r>
          </a:p>
          <a:p>
            <a:r>
              <a:rPr lang="en-GB" sz="1600" kern="0" dirty="0">
                <a:solidFill>
                  <a:srgbClr val="FFFF99"/>
                </a:solidFill>
                <a:latin typeface="Calibri" pitchFamily="34" charset="0"/>
                <a:cs typeface="Arial" pitchFamily="34" charset="0"/>
              </a:rPr>
              <a:t>			</a:t>
            </a:r>
            <a:r>
              <a:rPr lang="en-GB" sz="1600" b="1" kern="0" dirty="0" err="1">
                <a:solidFill>
                  <a:srgbClr val="FFFF99"/>
                </a:solidFill>
                <a:latin typeface="Calibri" pitchFamily="34" charset="0"/>
                <a:cs typeface="Arial" pitchFamily="34" charset="0"/>
              </a:rPr>
              <a:t>Slezsko</a:t>
            </a:r>
            <a:r>
              <a:rPr lang="en-GB" sz="1600" b="1" kern="0" dirty="0">
                <a:solidFill>
                  <a:srgbClr val="FFFF99"/>
                </a:solidFill>
                <a:latin typeface="Calibri" pitchFamily="34" charset="0"/>
                <a:cs typeface="Arial" pitchFamily="34" charset="0"/>
              </a:rPr>
              <a:t> </a:t>
            </a:r>
            <a:r>
              <a:rPr lang="en-GB" sz="1600" kern="0" dirty="0">
                <a:solidFill>
                  <a:srgbClr val="FFFF99"/>
                </a:solidFill>
                <a:latin typeface="Calibri" pitchFamily="34" charset="0"/>
                <a:cs typeface="Arial" pitchFamily="34" charset="0"/>
              </a:rPr>
              <a:t>(in Czech); etc.  </a:t>
            </a:r>
          </a:p>
          <a:p>
            <a:endParaRPr lang="en-GB" sz="1600" kern="0" dirty="0">
              <a:solidFill>
                <a:srgbClr val="FFFF99"/>
              </a:solidFill>
              <a:latin typeface="Calibri" pitchFamily="34" charset="0"/>
              <a:cs typeface="Arial" pitchFamily="34" charset="0"/>
            </a:endParaRPr>
          </a:p>
          <a:p>
            <a:r>
              <a:rPr lang="en-GB" sz="1600" kern="0" dirty="0">
                <a:solidFill>
                  <a:srgbClr val="FFFF99"/>
                </a:solidFill>
                <a:latin typeface="Calibri" pitchFamily="34" charset="0"/>
                <a:cs typeface="Arial" pitchFamily="34" charset="0"/>
              </a:rPr>
              <a:t> </a:t>
            </a:r>
            <a:r>
              <a:rPr lang="en-GB" sz="2400" b="1" kern="0" dirty="0">
                <a:solidFill>
                  <a:schemeClr val="bg1"/>
                </a:solidFill>
                <a:latin typeface="Calibri" pitchFamily="34" charset="0"/>
                <a:cs typeface="Arial" pitchFamily="34" charset="0"/>
              </a:rPr>
              <a:t>Problems</a:t>
            </a:r>
            <a:r>
              <a:rPr lang="en-GB" sz="2400" kern="0" dirty="0">
                <a:solidFill>
                  <a:schemeClr val="bg1"/>
                </a:solidFill>
                <a:latin typeface="Calibri" pitchFamily="34" charset="0"/>
                <a:cs typeface="Arial" pitchFamily="34" charset="0"/>
              </a:rPr>
              <a:t> of location</a:t>
            </a:r>
            <a:endParaRPr lang="en-GB" sz="1600" b="1" kern="0" dirty="0">
              <a:solidFill>
                <a:schemeClr val="bg1"/>
              </a:solidFill>
              <a:latin typeface="Calibri" pitchFamily="34" charset="0"/>
              <a:cs typeface="Arial" pitchFamily="34" charset="0"/>
            </a:endParaRPr>
          </a:p>
          <a:p>
            <a:pPr marL="280988" indent="-280988"/>
            <a:endParaRPr lang="en-GB" sz="1600" b="1" kern="0" dirty="0">
              <a:solidFill>
                <a:srgbClr val="FFFF99"/>
              </a:solidFill>
              <a:latin typeface="Calibri" pitchFamily="34" charset="0"/>
              <a:cs typeface="Arial" pitchFamily="34" charset="0"/>
            </a:endParaRPr>
          </a:p>
          <a:p>
            <a:pPr marL="280988" indent="-280988"/>
            <a:r>
              <a:rPr lang="en-GB" sz="1600" b="1" kern="0" dirty="0">
                <a:solidFill>
                  <a:srgbClr val="FFFF99"/>
                </a:solidFill>
                <a:latin typeface="Calibri" pitchFamily="34" charset="0"/>
                <a:cs typeface="Arial" pitchFamily="34" charset="0"/>
              </a:rPr>
              <a:t>	1469: </a:t>
            </a:r>
            <a:r>
              <a:rPr lang="en-GB" sz="1600" kern="0" dirty="0">
                <a:solidFill>
                  <a:srgbClr val="FFFF99"/>
                </a:solidFill>
                <a:latin typeface="Calibri" pitchFamily="34" charset="0"/>
                <a:cs typeface="Arial" pitchFamily="34" charset="0"/>
              </a:rPr>
              <a:t>passed from </a:t>
            </a:r>
            <a:r>
              <a:rPr lang="en-GB" sz="1600" b="1" kern="0" dirty="0">
                <a:solidFill>
                  <a:srgbClr val="FFFF99"/>
                </a:solidFill>
                <a:latin typeface="Calibri" pitchFamily="34" charset="0"/>
                <a:cs typeface="Arial" pitchFamily="34" charset="0"/>
              </a:rPr>
              <a:t>Poland </a:t>
            </a:r>
            <a:r>
              <a:rPr lang="en-GB" sz="1600" kern="0" dirty="0">
                <a:solidFill>
                  <a:srgbClr val="FFFF99"/>
                </a:solidFill>
                <a:latin typeface="Calibri" pitchFamily="34" charset="0"/>
                <a:cs typeface="Arial" pitchFamily="34" charset="0"/>
              </a:rPr>
              <a:t>into the</a:t>
            </a:r>
            <a:r>
              <a:rPr lang="en-GB" sz="1600" b="1" kern="0" dirty="0">
                <a:solidFill>
                  <a:srgbClr val="FFFF99"/>
                </a:solidFill>
                <a:latin typeface="Calibri" pitchFamily="34" charset="0"/>
                <a:cs typeface="Arial" pitchFamily="34" charset="0"/>
              </a:rPr>
              <a:t> Kingdom of Bohemia</a:t>
            </a:r>
            <a:r>
              <a:rPr lang="en-GB" sz="1600" kern="0" dirty="0">
                <a:solidFill>
                  <a:srgbClr val="FFFF99"/>
                </a:solidFill>
                <a:latin typeface="Calibri" pitchFamily="34" charset="0"/>
                <a:cs typeface="Arial" pitchFamily="34" charset="0"/>
              </a:rPr>
              <a:t>.  </a:t>
            </a:r>
          </a:p>
          <a:p>
            <a:pPr marL="280988" indent="-280988"/>
            <a:r>
              <a:rPr lang="en-GB" sz="1600" b="1" kern="0" dirty="0">
                <a:solidFill>
                  <a:srgbClr val="FFFF99"/>
                </a:solidFill>
                <a:latin typeface="Calibri" pitchFamily="34" charset="0"/>
                <a:cs typeface="Arial" pitchFamily="34" charset="0"/>
              </a:rPr>
              <a:t>	1490</a:t>
            </a:r>
            <a:r>
              <a:rPr lang="en-GB" sz="1600" kern="0" dirty="0">
                <a:solidFill>
                  <a:srgbClr val="FFFF99"/>
                </a:solidFill>
                <a:latin typeface="Calibri" pitchFamily="34" charset="0"/>
                <a:cs typeface="Arial" pitchFamily="34" charset="0"/>
              </a:rPr>
              <a:t>: the </a:t>
            </a:r>
            <a:r>
              <a:rPr lang="en-GB" sz="1600" b="1" kern="0" dirty="0">
                <a:solidFill>
                  <a:srgbClr val="FFFF99"/>
                </a:solidFill>
                <a:latin typeface="Calibri" pitchFamily="34" charset="0"/>
                <a:cs typeface="Arial" pitchFamily="34" charset="0"/>
              </a:rPr>
              <a:t>Kingdom of Bohemia, </a:t>
            </a:r>
            <a:r>
              <a:rPr lang="en-GB" sz="1600" kern="0" dirty="0">
                <a:solidFill>
                  <a:srgbClr val="FFFF99"/>
                </a:solidFill>
                <a:latin typeface="Calibri" pitchFamily="34" charset="0"/>
                <a:cs typeface="Arial" pitchFamily="34" charset="0"/>
              </a:rPr>
              <a:t>within the </a:t>
            </a:r>
            <a:r>
              <a:rPr lang="en-GB" sz="1600" b="1" kern="0" dirty="0">
                <a:solidFill>
                  <a:srgbClr val="FFFF99"/>
                </a:solidFill>
                <a:latin typeface="Calibri" pitchFamily="34" charset="0"/>
                <a:cs typeface="Arial" pitchFamily="34" charset="0"/>
              </a:rPr>
              <a:t>Holy Roman Empire</a:t>
            </a:r>
            <a:r>
              <a:rPr lang="en-GB" sz="1600" kern="0" dirty="0">
                <a:solidFill>
                  <a:srgbClr val="FFFF99"/>
                </a:solidFill>
                <a:latin typeface="Calibri" pitchFamily="34" charset="0"/>
                <a:cs typeface="Arial" pitchFamily="34" charset="0"/>
              </a:rPr>
              <a:t>. </a:t>
            </a:r>
          </a:p>
          <a:p>
            <a:pPr marL="280988" indent="-280988"/>
            <a:r>
              <a:rPr lang="en-GB" sz="1600" b="1" kern="0" dirty="0">
                <a:solidFill>
                  <a:srgbClr val="FFFF99"/>
                </a:solidFill>
                <a:latin typeface="Calibri" pitchFamily="34" charset="0"/>
                <a:cs typeface="Arial" pitchFamily="34" charset="0"/>
              </a:rPr>
              <a:t>	1526</a:t>
            </a:r>
            <a:r>
              <a:rPr lang="en-GB" sz="1600" kern="0" dirty="0">
                <a:solidFill>
                  <a:srgbClr val="FFFF99"/>
                </a:solidFill>
                <a:latin typeface="Calibri" pitchFamily="34" charset="0"/>
                <a:cs typeface="Arial" pitchFamily="34" charset="0"/>
              </a:rPr>
              <a:t>: ruled by the </a:t>
            </a:r>
            <a:r>
              <a:rPr lang="en-GB" sz="1600" b="1" kern="0" dirty="0">
                <a:solidFill>
                  <a:srgbClr val="FFFF99"/>
                </a:solidFill>
                <a:latin typeface="Calibri" pitchFamily="34" charset="0"/>
                <a:cs typeface="Arial" pitchFamily="34" charset="0"/>
              </a:rPr>
              <a:t>Austrian Habsburgs, aside from </a:t>
            </a:r>
          </a:p>
          <a:p>
            <a:pPr marL="280988" indent="-280988"/>
            <a:r>
              <a:rPr lang="en-GB" sz="1600" b="1" kern="0" dirty="0">
                <a:solidFill>
                  <a:srgbClr val="FFFF99"/>
                </a:solidFill>
                <a:latin typeface="Calibri" pitchFamily="34" charset="0"/>
                <a:cs typeface="Arial" pitchFamily="34" charset="0"/>
              </a:rPr>
              <a:t>		1618-1620: during </a:t>
            </a:r>
            <a:r>
              <a:rPr lang="en-GB" sz="1600" kern="0" dirty="0">
                <a:solidFill>
                  <a:srgbClr val="FFFF99"/>
                </a:solidFill>
                <a:latin typeface="Calibri" pitchFamily="34" charset="0"/>
                <a:cs typeface="Arial" pitchFamily="34" charset="0"/>
              </a:rPr>
              <a:t>the </a:t>
            </a:r>
            <a:r>
              <a:rPr lang="en-GB" sz="1600" b="1" kern="0" dirty="0">
                <a:solidFill>
                  <a:srgbClr val="FFFF99"/>
                </a:solidFill>
                <a:latin typeface="Calibri" pitchFamily="34" charset="0"/>
                <a:cs typeface="Arial" pitchFamily="34" charset="0"/>
              </a:rPr>
              <a:t>Bohemian Revolt </a:t>
            </a:r>
          </a:p>
          <a:p>
            <a:pPr marL="280988" indent="-280988"/>
            <a:r>
              <a:rPr lang="en-GB" sz="1600" b="1" kern="0" dirty="0">
                <a:solidFill>
                  <a:srgbClr val="FFFF99"/>
                </a:solidFill>
                <a:latin typeface="Calibri" pitchFamily="34" charset="0"/>
                <a:cs typeface="Arial" pitchFamily="34" charset="0"/>
              </a:rPr>
              <a:t>		Saxon and Swedish occupations </a:t>
            </a:r>
            <a:r>
              <a:rPr lang="en-GB" sz="1600" kern="0" dirty="0">
                <a:solidFill>
                  <a:srgbClr val="FFFF99"/>
                </a:solidFill>
                <a:latin typeface="Calibri" pitchFamily="34" charset="0"/>
                <a:cs typeface="Arial" pitchFamily="34" charset="0"/>
              </a:rPr>
              <a:t>during the  Thirty Years’ War</a:t>
            </a:r>
          </a:p>
          <a:p>
            <a:pPr marL="280988" indent="-280988"/>
            <a:r>
              <a:rPr lang="en-GB" sz="1600" b="1" kern="0" dirty="0">
                <a:solidFill>
                  <a:srgbClr val="FFFF99"/>
                </a:solidFill>
                <a:latin typeface="Calibri" pitchFamily="34" charset="0"/>
                <a:cs typeface="Arial" pitchFamily="34" charset="0"/>
              </a:rPr>
              <a:t>	1742</a:t>
            </a:r>
            <a:r>
              <a:rPr lang="en-GB" sz="1600" kern="0" dirty="0">
                <a:solidFill>
                  <a:srgbClr val="FFFF99"/>
                </a:solidFill>
                <a:latin typeface="Calibri" pitchFamily="34" charset="0"/>
                <a:cs typeface="Arial" pitchFamily="34" charset="0"/>
              </a:rPr>
              <a:t>: the </a:t>
            </a:r>
            <a:r>
              <a:rPr lang="en-GB" sz="1600" b="1" kern="0" dirty="0">
                <a:solidFill>
                  <a:srgbClr val="FFFF99"/>
                </a:solidFill>
                <a:latin typeface="Calibri" pitchFamily="34" charset="0"/>
                <a:cs typeface="Arial" pitchFamily="34" charset="0"/>
              </a:rPr>
              <a:t>kingdom of Prussia </a:t>
            </a:r>
            <a:r>
              <a:rPr lang="en-GB" sz="1600" kern="0" dirty="0">
                <a:solidFill>
                  <a:srgbClr val="FFFF99"/>
                </a:solidFill>
                <a:latin typeface="Calibri" pitchFamily="34" charset="0"/>
                <a:cs typeface="Arial" pitchFamily="34" charset="0"/>
              </a:rPr>
              <a:t>(as part of the Holy Roman Empire)</a:t>
            </a:r>
          </a:p>
          <a:p>
            <a:pPr marL="280988" indent="-280988"/>
            <a:r>
              <a:rPr lang="en-GB" sz="1600" b="1" kern="0" dirty="0">
                <a:solidFill>
                  <a:srgbClr val="FFFF99"/>
                </a:solidFill>
                <a:latin typeface="Calibri" pitchFamily="34" charset="0"/>
                <a:cs typeface="Arial" pitchFamily="34" charset="0"/>
              </a:rPr>
              <a:t>	1806:  </a:t>
            </a:r>
            <a:r>
              <a:rPr lang="en-GB" sz="1600" kern="0" dirty="0">
                <a:solidFill>
                  <a:srgbClr val="FFFF99"/>
                </a:solidFill>
                <a:latin typeface="Calibri" pitchFamily="34" charset="0"/>
                <a:cs typeface="Arial" pitchFamily="34" charset="0"/>
              </a:rPr>
              <a:t>the</a:t>
            </a:r>
            <a:r>
              <a:rPr lang="en-GB" sz="1600" b="1" kern="0" dirty="0">
                <a:solidFill>
                  <a:srgbClr val="FFFF99"/>
                </a:solidFill>
                <a:latin typeface="Calibri" pitchFamily="34" charset="0"/>
                <a:cs typeface="Arial" pitchFamily="34" charset="0"/>
              </a:rPr>
              <a:t> Kingdom of Prussia </a:t>
            </a:r>
            <a:r>
              <a:rPr lang="en-GB" sz="1600" kern="0" dirty="0">
                <a:solidFill>
                  <a:srgbClr val="FFFF99"/>
                </a:solidFill>
                <a:latin typeface="Calibri" pitchFamily="34" charset="0"/>
                <a:cs typeface="Arial" pitchFamily="34" charset="0"/>
              </a:rPr>
              <a:t>(after the demise of the Holy Roman Empire)</a:t>
            </a:r>
          </a:p>
        </p:txBody>
      </p:sp>
      <p:grpSp>
        <p:nvGrpSpPr>
          <p:cNvPr id="2" name="Group 1"/>
          <p:cNvGrpSpPr/>
          <p:nvPr/>
        </p:nvGrpSpPr>
        <p:grpSpPr>
          <a:xfrm>
            <a:off x="7872095" y="4347862"/>
            <a:ext cx="3576628" cy="1900236"/>
            <a:chOff x="7872095" y="4347862"/>
            <a:chExt cx="3576628" cy="1900236"/>
          </a:xfrm>
        </p:grpSpPr>
        <p:sp>
          <p:nvSpPr>
            <p:cNvPr id="15" name="Text Box 2"/>
            <p:cNvSpPr txBox="1">
              <a:spLocks noChangeArrowheads="1"/>
            </p:cNvSpPr>
            <p:nvPr/>
          </p:nvSpPr>
          <p:spPr bwMode="auto">
            <a:xfrm>
              <a:off x="7938342" y="4680218"/>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place of sending</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place of receipt</a:t>
              </a:r>
            </a:p>
            <a:p>
              <a:pPr algn="r" fontAlgn="base">
                <a:spcBef>
                  <a:spcPct val="0"/>
                </a:spcBef>
                <a:spcAft>
                  <a:spcPts val="1000"/>
                </a:spcAft>
                <a:defRPr/>
              </a:pPr>
              <a:r>
                <a:rPr lang="en-GB" sz="2800" b="1" kern="0" dirty="0">
                  <a:solidFill>
                    <a:srgbClr val="3B4547"/>
                  </a:solidFill>
                  <a:latin typeface="Book Antiqua" pitchFamily="18" charset="0"/>
                  <a:cs typeface="Arial" pitchFamily="34" charset="0"/>
                </a:rPr>
                <a:t>PLACE</a:t>
              </a:r>
              <a:endParaRPr lang="en-US" sz="2800" kern="0" dirty="0">
                <a:solidFill>
                  <a:srgbClr val="3B4547"/>
                </a:solidFill>
                <a:latin typeface="Book Antiqua" pitchFamily="18" charset="0"/>
                <a:cs typeface="Arial" pitchFamily="34" charset="0"/>
              </a:endParaRPr>
            </a:p>
          </p:txBody>
        </p:sp>
        <p:sp>
          <p:nvSpPr>
            <p:cNvPr id="20" name="Rectangle 19"/>
            <p:cNvSpPr/>
            <p:nvPr/>
          </p:nvSpPr>
          <p:spPr>
            <a:xfrm>
              <a:off x="7872095" y="4347862"/>
              <a:ext cx="3576628" cy="1900236"/>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Box 2"/>
            <p:cNvSpPr txBox="1">
              <a:spLocks noChangeArrowheads="1"/>
            </p:cNvSpPr>
            <p:nvPr/>
          </p:nvSpPr>
          <p:spPr bwMode="auto">
            <a:xfrm>
              <a:off x="7943262" y="4522910"/>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place of sending</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place of receipt</a:t>
              </a:r>
            </a:p>
            <a:p>
              <a:pPr algn="r" fontAlgn="base">
                <a:spcBef>
                  <a:spcPct val="0"/>
                </a:spcBef>
                <a:spcAft>
                  <a:spcPts val="1000"/>
                </a:spcAft>
                <a:defRPr/>
              </a:pPr>
              <a:r>
                <a:rPr lang="en-GB" sz="2800" b="1" kern="0" dirty="0">
                  <a:solidFill>
                    <a:srgbClr val="3B4547"/>
                  </a:solidFill>
                  <a:latin typeface="Book Antiqua" pitchFamily="18" charset="0"/>
                  <a:cs typeface="Arial" pitchFamily="34" charset="0"/>
                </a:rPr>
                <a:t>PLACE</a:t>
              </a:r>
              <a:endParaRPr lang="en-US" sz="2800" kern="0" dirty="0">
                <a:solidFill>
                  <a:srgbClr val="3B4547"/>
                </a:solidFill>
                <a:latin typeface="Book Antiqua" pitchFamily="18" charset="0"/>
                <a:cs typeface="Arial" pitchFamily="34" charset="0"/>
              </a:endParaRPr>
            </a:p>
          </p:txBody>
        </p:sp>
      </p:grpSp>
      <p:sp>
        <p:nvSpPr>
          <p:cNvPr id="22" name="Text Box 3"/>
          <p:cNvSpPr txBox="1">
            <a:spLocks noChangeArrowheads="1"/>
          </p:cNvSpPr>
          <p:nvPr/>
        </p:nvSpPr>
        <p:spPr bwMode="auto">
          <a:xfrm>
            <a:off x="8872538" y="1019976"/>
            <a:ext cx="2690198" cy="891186"/>
          </a:xfrm>
          <a:prstGeom prst="rect">
            <a:avLst/>
          </a:prstGeom>
          <a:solidFill>
            <a:srgbClr val="3B4547"/>
          </a:solidFill>
          <a:ln w="9525">
            <a:noFill/>
            <a:miter lim="800000"/>
            <a:headEnd/>
            <a:tailEnd/>
          </a:ln>
        </p:spPr>
        <p:txBody>
          <a:bodyPr vert="horz" wrap="square" lIns="91440" tIns="45720" rIns="91440" bIns="45720" numCol="1" anchor="t" anchorCtr="0" compatLnSpc="1">
            <a:prstTxWarp prst="textNoShape">
              <a:avLst/>
            </a:prstTxWarp>
          </a:bodyPr>
          <a:lstStyle/>
          <a:p>
            <a:pPr lvl="0">
              <a:spcAft>
                <a:spcPts val="1000"/>
              </a:spcAft>
              <a:defRPr/>
            </a:pPr>
            <a:r>
              <a:rPr lang="en-GB" sz="3600" b="1" kern="0" dirty="0" err="1">
                <a:solidFill>
                  <a:srgbClr val="F4FECE"/>
                </a:solidFill>
                <a:latin typeface="Calibri" pitchFamily="34" charset="0"/>
                <a:cs typeface="Arial" pitchFamily="34" charset="0"/>
              </a:rPr>
              <a:t>Wrocław</a:t>
            </a:r>
            <a:endParaRPr kumimoji="0" lang="en-US" sz="3600" b="0" u="none" strike="noStrike" kern="0" cap="none" spc="0" normalizeH="0" baseline="0" noProof="0" dirty="0">
              <a:ln>
                <a:noFill/>
              </a:ln>
              <a:solidFill>
                <a:srgbClr val="F4FECE"/>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65313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withEffect">
                                  <p:stCondLst>
                                    <p:cond delay="0"/>
                                  </p:stCondLst>
                                  <p:childTnLst>
                                    <p:anim calcmode="lin" valueType="num">
                                      <p:cBhvr additive="base">
                                        <p:cTn id="6" dur="1000"/>
                                        <p:tgtEl>
                                          <p:spTgt spid="17"/>
                                        </p:tgtEl>
                                        <p:attrNameLst>
                                          <p:attrName>ppt_x</p:attrName>
                                        </p:attrNameLst>
                                      </p:cBhvr>
                                      <p:tavLst>
                                        <p:tav tm="0">
                                          <p:val>
                                            <p:strVal val="ppt_x"/>
                                          </p:val>
                                        </p:tav>
                                        <p:tav tm="100000">
                                          <p:val>
                                            <p:strVal val="0-ppt_w/2"/>
                                          </p:val>
                                        </p:tav>
                                      </p:tavLst>
                                    </p:anim>
                                    <p:anim calcmode="lin" valueType="num">
                                      <p:cBhvr additive="base">
                                        <p:cTn id="7" dur="1000"/>
                                        <p:tgtEl>
                                          <p:spTgt spid="17"/>
                                        </p:tgtEl>
                                        <p:attrNameLst>
                                          <p:attrName>ppt_y</p:attrName>
                                        </p:attrNameLst>
                                      </p:cBhvr>
                                      <p:tavLst>
                                        <p:tav tm="0">
                                          <p:val>
                                            <p:strVal val="ppt_y"/>
                                          </p:val>
                                        </p:tav>
                                        <p:tav tm="100000">
                                          <p:val>
                                            <p:strVal val="ppt_y"/>
                                          </p:val>
                                        </p:tav>
                                      </p:tavLst>
                                    </p:anim>
                                    <p:set>
                                      <p:cBhvr>
                                        <p:cTn id="8" dur="1" fill="hold">
                                          <p:stCondLst>
                                            <p:cond delay="999"/>
                                          </p:stCondLst>
                                        </p:cTn>
                                        <p:tgtEl>
                                          <p:spTgt spid="17"/>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1000"/>
                                        <p:tgtEl>
                                          <p:spTgt spid="18"/>
                                        </p:tgtEl>
                                        <p:attrNameLst>
                                          <p:attrName>ppt_x</p:attrName>
                                        </p:attrNameLst>
                                      </p:cBhvr>
                                      <p:tavLst>
                                        <p:tav tm="0">
                                          <p:val>
                                            <p:strVal val="ppt_x"/>
                                          </p:val>
                                        </p:tav>
                                        <p:tav tm="100000">
                                          <p:val>
                                            <p:strVal val="0-ppt_w/2"/>
                                          </p:val>
                                        </p:tav>
                                      </p:tavLst>
                                    </p:anim>
                                    <p:anim calcmode="lin" valueType="num">
                                      <p:cBhvr additive="base">
                                        <p:cTn id="11" dur="1000"/>
                                        <p:tgtEl>
                                          <p:spTgt spid="18"/>
                                        </p:tgtEl>
                                        <p:attrNameLst>
                                          <p:attrName>ppt_y</p:attrName>
                                        </p:attrNameLst>
                                      </p:cBhvr>
                                      <p:tavLst>
                                        <p:tav tm="0">
                                          <p:val>
                                            <p:strVal val="ppt_y"/>
                                          </p:val>
                                        </p:tav>
                                        <p:tav tm="100000">
                                          <p:val>
                                            <p:strVal val="ppt_y"/>
                                          </p:val>
                                        </p:tav>
                                      </p:tavLst>
                                    </p:anim>
                                    <p:set>
                                      <p:cBhvr>
                                        <p:cTn id="12" dur="1" fill="hold">
                                          <p:stCondLst>
                                            <p:cond delay="999"/>
                                          </p:stCondLst>
                                        </p:cTn>
                                        <p:tgtEl>
                                          <p:spTgt spid="18"/>
                                        </p:tgtEl>
                                        <p:attrNameLst>
                                          <p:attrName>style.visibility</p:attrName>
                                        </p:attrNameLst>
                                      </p:cBhvr>
                                      <p:to>
                                        <p:strVal val="hidden"/>
                                      </p:to>
                                    </p:set>
                                  </p:childTnLst>
                                </p:cTn>
                              </p:par>
                              <p:par>
                                <p:cTn id="13" presetID="2" presetClass="exit" presetSubtype="8" fill="hold" grpId="0" nodeType="withEffect">
                                  <p:stCondLst>
                                    <p:cond delay="0"/>
                                  </p:stCondLst>
                                  <p:childTnLst>
                                    <p:anim calcmode="lin" valueType="num">
                                      <p:cBhvr additive="base">
                                        <p:cTn id="14" dur="1000"/>
                                        <p:tgtEl>
                                          <p:spTgt spid="22"/>
                                        </p:tgtEl>
                                        <p:attrNameLst>
                                          <p:attrName>ppt_x</p:attrName>
                                        </p:attrNameLst>
                                      </p:cBhvr>
                                      <p:tavLst>
                                        <p:tav tm="0">
                                          <p:val>
                                            <p:strVal val="ppt_x"/>
                                          </p:val>
                                        </p:tav>
                                        <p:tav tm="100000">
                                          <p:val>
                                            <p:strVal val="0-ppt_w/2"/>
                                          </p:val>
                                        </p:tav>
                                      </p:tavLst>
                                    </p:anim>
                                    <p:anim calcmode="lin" valueType="num">
                                      <p:cBhvr additive="base">
                                        <p:cTn id="15" dur="1000"/>
                                        <p:tgtEl>
                                          <p:spTgt spid="22"/>
                                        </p:tgtEl>
                                        <p:attrNameLst>
                                          <p:attrName>ppt_y</p:attrName>
                                        </p:attrNameLst>
                                      </p:cBhvr>
                                      <p:tavLst>
                                        <p:tav tm="0">
                                          <p:val>
                                            <p:strVal val="ppt_y"/>
                                          </p:val>
                                        </p:tav>
                                        <p:tav tm="100000">
                                          <p:val>
                                            <p:strVal val="ppt_y"/>
                                          </p:val>
                                        </p:tav>
                                      </p:tavLst>
                                    </p:anim>
                                    <p:set>
                                      <p:cBhvr>
                                        <p:cTn id="16" dur="1" fill="hold">
                                          <p:stCondLst>
                                            <p:cond delay="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3471853" y="2085973"/>
            <a:ext cx="5243513" cy="2643187"/>
          </a:xfrm>
          <a:prstGeom prst="ellipse">
            <a:avLst/>
          </a:prstGeom>
          <a:solidFill>
            <a:srgbClr val="F4FE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728667" y="557213"/>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4305295" y="2457449"/>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ts val="1000"/>
              </a:spcAft>
              <a:defRPr/>
            </a:pPr>
            <a:r>
              <a:rPr lang="en-GB" sz="2800" b="1" kern="0" dirty="0">
                <a:solidFill>
                  <a:srgbClr val="3B4547"/>
                </a:solidFill>
                <a:latin typeface="Book Antiqua" pitchFamily="18" charset="0"/>
                <a:cs typeface="Arial" pitchFamily="34" charset="0"/>
              </a:rPr>
              <a:t>LETTER RECORD</a:t>
            </a:r>
          </a:p>
        </p:txBody>
      </p:sp>
      <p:sp>
        <p:nvSpPr>
          <p:cNvPr id="8" name="Rectangle 7"/>
          <p:cNvSpPr/>
          <p:nvPr/>
        </p:nvSpPr>
        <p:spPr>
          <a:xfrm>
            <a:off x="7881923" y="557212"/>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728667" y="4357685"/>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7881923" y="4357685"/>
            <a:ext cx="3576628" cy="1900236"/>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Box 2"/>
          <p:cNvSpPr txBox="1">
            <a:spLocks noChangeArrowheads="1"/>
          </p:cNvSpPr>
          <p:nvPr/>
        </p:nvSpPr>
        <p:spPr bwMode="auto">
          <a:xfrm>
            <a:off x="858029" y="680023"/>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defRPr/>
            </a:pPr>
            <a:r>
              <a:rPr lang="en-GB" sz="2800" b="1" kern="0" dirty="0">
                <a:solidFill>
                  <a:srgbClr val="3B4547"/>
                </a:solidFill>
                <a:latin typeface="Book Antiqua" pitchFamily="18" charset="0"/>
                <a:cs typeface="Arial" pitchFamily="34" charset="0"/>
              </a:rPr>
              <a:t>PEOPLE</a:t>
            </a:r>
          </a:p>
          <a:p>
            <a:pPr fontAlgn="base">
              <a:spcBef>
                <a:spcPct val="0"/>
              </a:spcBef>
              <a:spcAft>
                <a:spcPts val="1000"/>
              </a:spcAft>
              <a:defRPr/>
            </a:pPr>
            <a:r>
              <a:rPr lang="en-GB" sz="2800" b="1" kern="0" dirty="0">
                <a:solidFill>
                  <a:srgbClr val="C00000"/>
                </a:solidFill>
                <a:latin typeface="Book Antiqua" pitchFamily="18" charset="0"/>
                <a:cs typeface="Arial" pitchFamily="34" charset="0"/>
              </a:rPr>
              <a:t>sender</a:t>
            </a:r>
          </a:p>
          <a:p>
            <a:pPr fontAlgn="base">
              <a:spcBef>
                <a:spcPct val="0"/>
              </a:spcBef>
              <a:spcAft>
                <a:spcPts val="1000"/>
              </a:spcAft>
              <a:defRPr/>
            </a:pPr>
            <a:r>
              <a:rPr lang="en-GB" sz="2800" b="1" kern="0" dirty="0">
                <a:solidFill>
                  <a:srgbClr val="C00000"/>
                </a:solidFill>
                <a:latin typeface="Book Antiqua" pitchFamily="18" charset="0"/>
                <a:cs typeface="Arial" pitchFamily="34" charset="0"/>
              </a:rPr>
              <a:t>recipient</a:t>
            </a:r>
          </a:p>
          <a:p>
            <a:pPr fontAlgn="base">
              <a:spcBef>
                <a:spcPct val="0"/>
              </a:spcBef>
              <a:spcAft>
                <a:spcPts val="1000"/>
              </a:spcAft>
              <a:defRPr/>
            </a:pPr>
            <a:endParaRPr lang="en-US" sz="2800" kern="0" dirty="0">
              <a:solidFill>
                <a:srgbClr val="3B4547"/>
              </a:solidFill>
              <a:latin typeface="Book Antiqua" pitchFamily="18" charset="0"/>
              <a:cs typeface="Arial" pitchFamily="34" charset="0"/>
            </a:endParaRPr>
          </a:p>
        </p:txBody>
      </p:sp>
      <p:sp>
        <p:nvSpPr>
          <p:cNvPr id="13" name="Text Box 2"/>
          <p:cNvSpPr txBox="1">
            <a:spLocks noChangeArrowheads="1"/>
          </p:cNvSpPr>
          <p:nvPr/>
        </p:nvSpPr>
        <p:spPr bwMode="auto">
          <a:xfrm>
            <a:off x="8024211" y="699231"/>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defRPr/>
            </a:pPr>
            <a:r>
              <a:rPr lang="en-GB" sz="2800" b="1" kern="0" dirty="0">
                <a:solidFill>
                  <a:srgbClr val="3B4547"/>
                </a:solidFill>
                <a:latin typeface="Book Antiqua" pitchFamily="18" charset="0"/>
                <a:cs typeface="Arial" pitchFamily="34" charset="0"/>
              </a:rPr>
              <a:t>DOCUMENTS</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letter as sent</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drafts, copies, etc.</a:t>
            </a:r>
            <a:endParaRPr lang="en-US" sz="2800" kern="0" dirty="0">
              <a:solidFill>
                <a:srgbClr val="C00000"/>
              </a:solidFill>
              <a:latin typeface="Book Antiqua" pitchFamily="18" charset="0"/>
              <a:cs typeface="Arial" pitchFamily="34" charset="0"/>
            </a:endParaRPr>
          </a:p>
        </p:txBody>
      </p:sp>
      <p:sp>
        <p:nvSpPr>
          <p:cNvPr id="14" name="Text Box 2"/>
          <p:cNvSpPr txBox="1">
            <a:spLocks noChangeArrowheads="1"/>
          </p:cNvSpPr>
          <p:nvPr/>
        </p:nvSpPr>
        <p:spPr bwMode="auto">
          <a:xfrm>
            <a:off x="905352" y="4525971"/>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defRPr/>
            </a:pPr>
            <a:r>
              <a:rPr lang="en-GB" sz="2800" b="1" kern="0" dirty="0">
                <a:solidFill>
                  <a:srgbClr val="C00000"/>
                </a:solidFill>
                <a:latin typeface="Book Antiqua" pitchFamily="18" charset="0"/>
                <a:cs typeface="Arial" pitchFamily="34" charset="0"/>
              </a:rPr>
              <a:t>date of sending</a:t>
            </a:r>
          </a:p>
          <a:p>
            <a:pPr fontAlgn="base">
              <a:spcBef>
                <a:spcPct val="0"/>
              </a:spcBef>
              <a:spcAft>
                <a:spcPts val="1000"/>
              </a:spcAft>
              <a:defRPr/>
            </a:pPr>
            <a:r>
              <a:rPr lang="en-GB" sz="2800" b="1" kern="0" dirty="0">
                <a:solidFill>
                  <a:srgbClr val="C00000"/>
                </a:solidFill>
                <a:latin typeface="Book Antiqua" pitchFamily="18" charset="0"/>
                <a:cs typeface="Arial" pitchFamily="34" charset="0"/>
              </a:rPr>
              <a:t>date of receipt</a:t>
            </a:r>
          </a:p>
          <a:p>
            <a:pPr fontAlgn="base">
              <a:spcBef>
                <a:spcPct val="0"/>
              </a:spcBef>
              <a:spcAft>
                <a:spcPts val="1000"/>
              </a:spcAft>
              <a:defRPr/>
            </a:pPr>
            <a:r>
              <a:rPr lang="en-GB" sz="2800" b="1" kern="0" dirty="0">
                <a:solidFill>
                  <a:srgbClr val="3B4547"/>
                </a:solidFill>
                <a:latin typeface="Book Antiqua" pitchFamily="18" charset="0"/>
                <a:cs typeface="Arial" pitchFamily="34" charset="0"/>
              </a:rPr>
              <a:t>TIME</a:t>
            </a:r>
            <a:endParaRPr lang="en-US" sz="2800" kern="0" dirty="0">
              <a:solidFill>
                <a:srgbClr val="3B4547"/>
              </a:solidFill>
              <a:latin typeface="Book Antiqua" pitchFamily="18" charset="0"/>
              <a:cs typeface="Arial" pitchFamily="34" charset="0"/>
            </a:endParaRPr>
          </a:p>
        </p:txBody>
      </p:sp>
      <p:sp>
        <p:nvSpPr>
          <p:cNvPr id="15" name="Text Box 2"/>
          <p:cNvSpPr txBox="1">
            <a:spLocks noChangeArrowheads="1"/>
          </p:cNvSpPr>
          <p:nvPr/>
        </p:nvSpPr>
        <p:spPr bwMode="auto">
          <a:xfrm>
            <a:off x="7953090" y="4488489"/>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place of sending</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place of receipt</a:t>
            </a:r>
          </a:p>
          <a:p>
            <a:pPr algn="r" fontAlgn="base">
              <a:spcBef>
                <a:spcPct val="0"/>
              </a:spcBef>
              <a:spcAft>
                <a:spcPts val="1000"/>
              </a:spcAft>
              <a:defRPr/>
            </a:pPr>
            <a:r>
              <a:rPr lang="en-GB" sz="2800" b="1" kern="0" dirty="0">
                <a:solidFill>
                  <a:srgbClr val="3B4547"/>
                </a:solidFill>
                <a:latin typeface="Book Antiqua" pitchFamily="18" charset="0"/>
                <a:cs typeface="Arial" pitchFamily="34" charset="0"/>
              </a:rPr>
              <a:t>PLACE</a:t>
            </a:r>
            <a:endParaRPr lang="en-US" sz="2800" kern="0" dirty="0">
              <a:solidFill>
                <a:srgbClr val="3B4547"/>
              </a:solidFill>
              <a:latin typeface="Book Antiqua" pitchFamily="18" charset="0"/>
              <a:cs typeface="Arial" pitchFamily="34" charset="0"/>
            </a:endParaRPr>
          </a:p>
        </p:txBody>
      </p:sp>
      <p:sp>
        <p:nvSpPr>
          <p:cNvPr id="16" name="Rectangle 15"/>
          <p:cNvSpPr/>
          <p:nvPr/>
        </p:nvSpPr>
        <p:spPr>
          <a:xfrm>
            <a:off x="618565" y="457200"/>
            <a:ext cx="10972800" cy="591670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728666" y="557212"/>
            <a:ext cx="10729885" cy="5700710"/>
          </a:xfrm>
          <a:prstGeom prst="rect">
            <a:avLst/>
          </a:prstGeom>
          <a:solidFill>
            <a:srgbClr val="3B4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 Box 3"/>
          <p:cNvSpPr txBox="1">
            <a:spLocks noChangeArrowheads="1"/>
          </p:cNvSpPr>
          <p:nvPr/>
        </p:nvSpPr>
        <p:spPr bwMode="auto">
          <a:xfrm>
            <a:off x="4742881" y="490131"/>
            <a:ext cx="6775616" cy="5767790"/>
          </a:xfrm>
          <a:prstGeom prst="rect">
            <a:avLst/>
          </a:prstGeom>
          <a:solidFill>
            <a:srgbClr val="3B4547"/>
          </a:solidFill>
          <a:ln w="9525">
            <a:noFill/>
            <a:miter lim="800000"/>
            <a:headEnd/>
            <a:tailEnd/>
          </a:ln>
        </p:spPr>
        <p:txBody>
          <a:bodyPr vert="horz" wrap="square" lIns="91440" tIns="45720" rIns="91440" bIns="45720" numCol="1" anchor="t" anchorCtr="0" compatLnSpc="1">
            <a:prstTxWarp prst="textNoShape">
              <a:avLst/>
            </a:prstTxWarp>
          </a:bodyPr>
          <a:lstStyle/>
          <a:p>
            <a:pPr>
              <a:spcAft>
                <a:spcPts val="600"/>
              </a:spcAft>
            </a:pPr>
            <a:r>
              <a:rPr lang="en-GB" sz="2400" b="1" dirty="0">
                <a:solidFill>
                  <a:schemeClr val="bg1"/>
                </a:solidFill>
                <a:latin typeface="Calibri" panose="020F0502020204030204" pitchFamily="34" charset="0"/>
                <a:ea typeface="Calibri" panose="020F0502020204030204" pitchFamily="34" charset="0"/>
                <a:cs typeface="Calibri" panose="020F0502020204030204" pitchFamily="34" charset="0"/>
              </a:rPr>
              <a:t>Problems with people</a:t>
            </a:r>
          </a:p>
          <a:p>
            <a:pPr>
              <a:spcAft>
                <a:spcPts val="600"/>
              </a:spcAft>
            </a:pPr>
            <a:r>
              <a:rPr lang="en-GB" sz="2400" i="1" dirty="0">
                <a:solidFill>
                  <a:schemeClr val="bg1"/>
                </a:solidFill>
                <a:latin typeface="Calibri" panose="020F0502020204030204" pitchFamily="34" charset="0"/>
                <a:ea typeface="Calibri" panose="020F0502020204030204" pitchFamily="34" charset="0"/>
                <a:cs typeface="Calibri" panose="020F0502020204030204" pitchFamily="34" charset="0"/>
              </a:rPr>
              <a:t>Same name, different people</a:t>
            </a:r>
            <a:r>
              <a:rPr lang="en-GB" sz="2000" i="1" dirty="0">
                <a:solidFill>
                  <a:srgbClr val="FFFF99"/>
                </a:solidFill>
                <a:latin typeface="Calibri" panose="020F0502020204030204" pitchFamily="34" charset="0"/>
                <a:ea typeface="Calibri" panose="020F0502020204030204" pitchFamily="34" charset="0"/>
                <a:cs typeface="Calibri" panose="020F0502020204030204" pitchFamily="34" charset="0"/>
              </a:rPr>
              <a:t>.</a:t>
            </a:r>
            <a:endParaRPr lang="en-GB" dirty="0">
              <a:solidFill>
                <a:srgbClr val="FFFF99"/>
              </a:solidFill>
              <a:latin typeface="Calibri" panose="020F0502020204030204" pitchFamily="34" charset="0"/>
              <a:ea typeface="Calibri" panose="020F0502020204030204" pitchFamily="34" charset="0"/>
              <a:cs typeface="Calibri" panose="020F0502020204030204" pitchFamily="34" charset="0"/>
            </a:endParaRPr>
          </a:p>
          <a:p>
            <a:pPr marL="354013">
              <a:spcAft>
                <a:spcPts val="600"/>
              </a:spcAft>
            </a:pPr>
            <a:r>
              <a:rPr lang="en-GB" dirty="0">
                <a:solidFill>
                  <a:srgbClr val="FFFF99"/>
                </a:solidFill>
                <a:latin typeface="Calibri" panose="020F0502020204030204" pitchFamily="34" charset="0"/>
                <a:ea typeface="Calibri" panose="020F0502020204030204" pitchFamily="34" charset="0"/>
                <a:cs typeface="Calibri" panose="020F0502020204030204" pitchFamily="34" charset="0"/>
              </a:rPr>
              <a:t>E.g. the CERL Thesaurus includes 111 different people by the name of ‘Johannes </a:t>
            </a:r>
            <a:r>
              <a:rPr lang="en-GB" dirty="0" err="1">
                <a:solidFill>
                  <a:srgbClr val="FFFF99"/>
                </a:solidFill>
                <a:latin typeface="Calibri" panose="020F0502020204030204" pitchFamily="34" charset="0"/>
                <a:ea typeface="Calibri" panose="020F0502020204030204" pitchFamily="34" charset="0"/>
                <a:cs typeface="Calibri" panose="020F0502020204030204" pitchFamily="34" charset="0"/>
              </a:rPr>
              <a:t>Fabricius</a:t>
            </a:r>
            <a:r>
              <a:rPr lang="en-GB" dirty="0">
                <a:solidFill>
                  <a:srgbClr val="FFFF99"/>
                </a:solidFill>
                <a:latin typeface="Calibri" panose="020F0502020204030204" pitchFamily="34" charset="0"/>
                <a:ea typeface="Calibri" panose="020F0502020204030204" pitchFamily="34" charset="0"/>
                <a:cs typeface="Calibri" panose="020F0502020204030204" pitchFamily="34" charset="0"/>
              </a:rPr>
              <a:t>’ (the Latin translation of ‘John Smith’), all of them from the sixteenth and seventeenth centuries </a:t>
            </a:r>
          </a:p>
          <a:p>
            <a:pPr>
              <a:spcAft>
                <a:spcPts val="600"/>
              </a:spcAft>
            </a:pPr>
            <a:r>
              <a:rPr lang="en-GB" sz="2400" i="1" dirty="0">
                <a:solidFill>
                  <a:schemeClr val="bg1"/>
                </a:solidFill>
                <a:latin typeface="Calibri" panose="020F0502020204030204" pitchFamily="34" charset="0"/>
                <a:ea typeface="Calibri" panose="020F0502020204030204" pitchFamily="34" charset="0"/>
                <a:cs typeface="Calibri" panose="020F0502020204030204" pitchFamily="34" charset="0"/>
              </a:rPr>
              <a:t>Different names, same person</a:t>
            </a:r>
            <a:r>
              <a:rPr lang="en-GB" sz="2000" i="1" dirty="0">
                <a:solidFill>
                  <a:srgbClr val="FFFF99"/>
                </a:solidFill>
                <a:latin typeface="Calibri" panose="020F0502020204030204" pitchFamily="34" charset="0"/>
                <a:ea typeface="Calibri" panose="020F0502020204030204" pitchFamily="34" charset="0"/>
                <a:cs typeface="Calibri" panose="020F0502020204030204" pitchFamily="34" charset="0"/>
              </a:rPr>
              <a:t>. </a:t>
            </a:r>
            <a:endParaRPr lang="en-GB" dirty="0">
              <a:solidFill>
                <a:srgbClr val="FFFF99"/>
              </a:solidFill>
              <a:latin typeface="Calibri" panose="020F0502020204030204" pitchFamily="34" charset="0"/>
              <a:ea typeface="Calibri" panose="020F0502020204030204" pitchFamily="34" charset="0"/>
              <a:cs typeface="Calibri" panose="020F0502020204030204" pitchFamily="34" charset="0"/>
            </a:endParaRPr>
          </a:p>
          <a:p>
            <a:pPr marL="354013">
              <a:spcAft>
                <a:spcPts val="600"/>
              </a:spcAft>
            </a:pPr>
            <a:r>
              <a:rPr lang="en-GB" dirty="0">
                <a:solidFill>
                  <a:srgbClr val="FFFF99"/>
                </a:solidFill>
                <a:latin typeface="Calibri" panose="020F0502020204030204" pitchFamily="34" charset="0"/>
                <a:ea typeface="Calibri" panose="020F0502020204030204" pitchFamily="34" charset="0"/>
                <a:cs typeface="Calibri" panose="020F0502020204030204" pitchFamily="34" charset="0"/>
              </a:rPr>
              <a:t>E.g. the CERL Thesaurus lists 28 different spellings of ‘Hugo Grotius’, all taken from title pages of books in European libraries.</a:t>
            </a:r>
          </a:p>
          <a:p>
            <a:pPr>
              <a:spcAft>
                <a:spcPts val="600"/>
              </a:spcAft>
            </a:pPr>
            <a:r>
              <a:rPr lang="en-GB" sz="2400" i="1" dirty="0">
                <a:solidFill>
                  <a:schemeClr val="bg1"/>
                </a:solidFill>
                <a:latin typeface="Calibri" panose="020F0502020204030204" pitchFamily="34" charset="0"/>
                <a:ea typeface="Calibri" panose="020F0502020204030204" pitchFamily="34" charset="0"/>
                <a:cs typeface="Calibri" panose="020F0502020204030204" pitchFamily="34" charset="0"/>
              </a:rPr>
              <a:t>Letter writers far more numerous than book authors</a:t>
            </a:r>
            <a:r>
              <a:rPr lang="en-GB" sz="2000" i="1" dirty="0">
                <a:solidFill>
                  <a:srgbClr val="FFFF99"/>
                </a:solidFill>
                <a:latin typeface="Calibri" panose="020F0502020204030204" pitchFamily="34" charset="0"/>
                <a:ea typeface="Calibri" panose="020F0502020204030204" pitchFamily="34" charset="0"/>
                <a:cs typeface="Calibri" panose="020F0502020204030204" pitchFamily="34" charset="0"/>
              </a:rPr>
              <a:t>. </a:t>
            </a:r>
            <a:endParaRPr lang="en-GB" dirty="0">
              <a:solidFill>
                <a:srgbClr val="FFFF99"/>
              </a:solidFill>
              <a:latin typeface="Calibri" panose="020F0502020204030204" pitchFamily="34" charset="0"/>
              <a:ea typeface="Calibri" panose="020F0502020204030204" pitchFamily="34" charset="0"/>
              <a:cs typeface="Calibri" panose="020F0502020204030204" pitchFamily="34" charset="0"/>
            </a:endParaRPr>
          </a:p>
          <a:p>
            <a:pPr marL="354013">
              <a:spcAft>
                <a:spcPts val="600"/>
              </a:spcAft>
            </a:pPr>
            <a:r>
              <a:rPr lang="en-GB" dirty="0">
                <a:solidFill>
                  <a:srgbClr val="FFFF99"/>
                </a:solidFill>
                <a:latin typeface="Calibri" panose="020F0502020204030204" pitchFamily="34" charset="0"/>
                <a:ea typeface="Calibri" panose="020F0502020204030204" pitchFamily="34" charset="0"/>
                <a:cs typeface="Calibri" panose="020F0502020204030204" pitchFamily="34" charset="0"/>
              </a:rPr>
              <a:t>Modern authorities for disambiguating learned people derive mostly from national biographies and catalogues of printed books. But far more people wrote surviving letters from far more places than are found in those lists. </a:t>
            </a:r>
          </a:p>
          <a:p>
            <a:pPr>
              <a:spcAft>
                <a:spcPts val="600"/>
              </a:spcAft>
            </a:pPr>
            <a:r>
              <a:rPr lang="en-GB" sz="2400" i="1" dirty="0">
                <a:solidFill>
                  <a:schemeClr val="bg1"/>
                </a:solidFill>
                <a:latin typeface="Calibri" panose="020F0502020204030204" pitchFamily="34" charset="0"/>
                <a:ea typeface="Calibri" panose="020F0502020204030204" pitchFamily="34" charset="0"/>
                <a:cs typeface="Calibri" panose="020F0502020204030204" pitchFamily="34" charset="0"/>
              </a:rPr>
              <a:t>Disambiguation requires biographical data</a:t>
            </a:r>
            <a:r>
              <a:rPr lang="en-GB" sz="2000" i="1" dirty="0">
                <a:solidFill>
                  <a:srgbClr val="FFFF99"/>
                </a:solidFill>
                <a:latin typeface="Calibri" panose="020F0502020204030204" pitchFamily="34" charset="0"/>
                <a:ea typeface="Calibri" panose="020F0502020204030204" pitchFamily="34" charset="0"/>
                <a:cs typeface="Calibri" panose="020F0502020204030204" pitchFamily="34" charset="0"/>
              </a:rPr>
              <a:t>. </a:t>
            </a:r>
            <a:endParaRPr lang="en-GB" dirty="0">
              <a:solidFill>
                <a:srgbClr val="FFFF99"/>
              </a:solidFill>
              <a:latin typeface="Calibri" panose="020F0502020204030204" pitchFamily="34" charset="0"/>
              <a:ea typeface="Calibri" panose="020F0502020204030204" pitchFamily="34" charset="0"/>
              <a:cs typeface="Calibri" panose="020F0502020204030204" pitchFamily="34" charset="0"/>
            </a:endParaRPr>
          </a:p>
          <a:p>
            <a:pPr marL="354013" lvl="0">
              <a:spcAft>
                <a:spcPts val="600"/>
              </a:spcAft>
            </a:pPr>
            <a:r>
              <a:rPr lang="en-GB" dirty="0">
                <a:solidFill>
                  <a:srgbClr val="FFFF99"/>
                </a:solidFill>
                <a:latin typeface="Calibri" panose="020F0502020204030204" pitchFamily="34" charset="0"/>
                <a:ea typeface="Calibri" panose="020F0502020204030204" pitchFamily="34" charset="0"/>
                <a:cs typeface="Calibri" panose="020F0502020204030204" pitchFamily="34" charset="0"/>
              </a:rPr>
              <a:t>Disambiguation of relatively obscure people requires a resource capable of aggregating all the available scraps of biographical documentation. </a:t>
            </a:r>
            <a:r>
              <a:rPr lang="en-GB" sz="2000" i="1" dirty="0">
                <a:solidFill>
                  <a:srgbClr val="FFFF99"/>
                </a:solidFill>
                <a:latin typeface="Calibri" panose="020F0502020204030204" pitchFamily="34" charset="0"/>
                <a:ea typeface="Calibri" panose="020F0502020204030204" pitchFamily="34" charset="0"/>
                <a:cs typeface="Calibri" panose="020F0502020204030204" pitchFamily="34" charset="0"/>
              </a:rPr>
              <a:t> </a:t>
            </a:r>
            <a:endParaRPr lang="en-GB" dirty="0">
              <a:solidFill>
                <a:srgbClr val="FFFF99"/>
              </a:solidFill>
              <a:latin typeface="Calibri" panose="020F0502020204030204" pitchFamily="34" charset="0"/>
              <a:ea typeface="Calibri" panose="020F0502020204030204" pitchFamily="34" charset="0"/>
              <a:cs typeface="Calibri" panose="020F0502020204030204" pitchFamily="34" charset="0"/>
            </a:endParaRPr>
          </a:p>
          <a:p>
            <a:pPr>
              <a:spcAft>
                <a:spcPts val="600"/>
              </a:spcAft>
            </a:pPr>
            <a:endParaRPr lang="en-GB" sz="1400" dirty="0">
              <a:solidFill>
                <a:srgbClr val="3B4547"/>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9" name="Rectangle 18"/>
          <p:cNvSpPr/>
          <p:nvPr/>
        </p:nvSpPr>
        <p:spPr>
          <a:xfrm>
            <a:off x="748335" y="562133"/>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Box 2"/>
          <p:cNvSpPr txBox="1">
            <a:spLocks noChangeArrowheads="1"/>
          </p:cNvSpPr>
          <p:nvPr/>
        </p:nvSpPr>
        <p:spPr bwMode="auto">
          <a:xfrm>
            <a:off x="862949" y="684943"/>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defRPr/>
            </a:pPr>
            <a:r>
              <a:rPr lang="en-GB" sz="2800" b="1" kern="0" dirty="0">
                <a:solidFill>
                  <a:srgbClr val="3B4547"/>
                </a:solidFill>
                <a:latin typeface="Book Antiqua" pitchFamily="18" charset="0"/>
                <a:cs typeface="Arial" pitchFamily="34" charset="0"/>
              </a:rPr>
              <a:t>PEOPLE</a:t>
            </a:r>
          </a:p>
          <a:p>
            <a:pPr fontAlgn="base">
              <a:spcBef>
                <a:spcPct val="0"/>
              </a:spcBef>
              <a:spcAft>
                <a:spcPts val="1000"/>
              </a:spcAft>
              <a:defRPr/>
            </a:pPr>
            <a:r>
              <a:rPr lang="en-GB" sz="2800" b="1" kern="0" dirty="0">
                <a:solidFill>
                  <a:srgbClr val="C00000"/>
                </a:solidFill>
                <a:latin typeface="Book Antiqua" pitchFamily="18" charset="0"/>
                <a:cs typeface="Arial" pitchFamily="34" charset="0"/>
              </a:rPr>
              <a:t>sender</a:t>
            </a:r>
          </a:p>
          <a:p>
            <a:pPr fontAlgn="base">
              <a:spcBef>
                <a:spcPct val="0"/>
              </a:spcBef>
              <a:spcAft>
                <a:spcPts val="1000"/>
              </a:spcAft>
              <a:defRPr/>
            </a:pPr>
            <a:r>
              <a:rPr lang="en-GB" sz="2800" b="1" kern="0" dirty="0">
                <a:solidFill>
                  <a:srgbClr val="C00000"/>
                </a:solidFill>
                <a:latin typeface="Book Antiqua" pitchFamily="18" charset="0"/>
                <a:cs typeface="Arial" pitchFamily="34" charset="0"/>
              </a:rPr>
              <a:t>recipient</a:t>
            </a:r>
          </a:p>
          <a:p>
            <a:pPr fontAlgn="base">
              <a:spcBef>
                <a:spcPct val="0"/>
              </a:spcBef>
              <a:spcAft>
                <a:spcPts val="1000"/>
              </a:spcAft>
              <a:defRPr/>
            </a:pPr>
            <a:endParaRPr lang="en-US" sz="2800" kern="0" dirty="0">
              <a:solidFill>
                <a:srgbClr val="3B4547"/>
              </a:solidFill>
              <a:latin typeface="Book Antiqua" pitchFamily="18" charset="0"/>
              <a:cs typeface="Arial" pitchFamily="34" charset="0"/>
            </a:endParaRPr>
          </a:p>
        </p:txBody>
      </p:sp>
      <p:graphicFrame>
        <p:nvGraphicFramePr>
          <p:cNvPr id="21" name="Table 20">
            <a:extLst>
              <a:ext uri="{FF2B5EF4-FFF2-40B4-BE49-F238E27FC236}">
                <a16:creationId xmlns:a16="http://schemas.microsoft.com/office/drawing/2014/main" id="{0E47AC70-4124-43B9-AB8D-C7F5340D1AA5}"/>
              </a:ext>
            </a:extLst>
          </p:cNvPr>
          <p:cNvGraphicFramePr>
            <a:graphicFrameLocks noGrp="1"/>
          </p:cNvGraphicFramePr>
          <p:nvPr>
            <p:extLst>
              <p:ext uri="{D42A27DB-BD31-4B8C-83A1-F6EECF244321}">
                <p14:modId xmlns:p14="http://schemas.microsoft.com/office/powerpoint/2010/main" val="3526656158"/>
              </p:ext>
            </p:extLst>
          </p:nvPr>
        </p:nvGraphicFramePr>
        <p:xfrm>
          <a:off x="4848860" y="580390"/>
          <a:ext cx="6590024" cy="5710462"/>
        </p:xfrm>
        <a:graphic>
          <a:graphicData uri="http://schemas.openxmlformats.org/drawingml/2006/table">
            <a:tbl>
              <a:tblPr firstRow="1" bandRow="1">
                <a:tableStyleId>{93296810-A885-4BE3-A3E7-6D5BEEA58F35}</a:tableStyleId>
              </a:tblPr>
              <a:tblGrid>
                <a:gridCol w="3295012">
                  <a:extLst>
                    <a:ext uri="{9D8B030D-6E8A-4147-A177-3AD203B41FA5}">
                      <a16:colId xmlns:a16="http://schemas.microsoft.com/office/drawing/2014/main" val="20000"/>
                    </a:ext>
                  </a:extLst>
                </a:gridCol>
                <a:gridCol w="3295012">
                  <a:extLst>
                    <a:ext uri="{9D8B030D-6E8A-4147-A177-3AD203B41FA5}">
                      <a16:colId xmlns:a16="http://schemas.microsoft.com/office/drawing/2014/main" val="20001"/>
                    </a:ext>
                  </a:extLst>
                </a:gridCol>
              </a:tblGrid>
              <a:tr h="422497">
                <a:tc>
                  <a:txBody>
                    <a:bodyPr/>
                    <a:lstStyle/>
                    <a:p>
                      <a:r>
                        <a:rPr lang="en-GB" sz="2000" dirty="0">
                          <a:latin typeface="Times New Roman" panose="02020603050405020304" pitchFamily="18" charset="0"/>
                          <a:cs typeface="Times New Roman" panose="02020603050405020304" pitchFamily="18" charset="0"/>
                        </a:rPr>
                        <a:t>CATEGORIES</a:t>
                      </a:r>
                    </a:p>
                  </a:txBody>
                  <a:tcPr/>
                </a:tc>
                <a:tc>
                  <a:txBody>
                    <a:bodyPr/>
                    <a:lstStyle/>
                    <a:p>
                      <a:r>
                        <a:rPr lang="en-GB" sz="2000" dirty="0">
                          <a:latin typeface="Times New Roman" panose="02020603050405020304" pitchFamily="18" charset="0"/>
                          <a:cs typeface="Times New Roman" panose="02020603050405020304" pitchFamily="18" charset="0"/>
                        </a:rPr>
                        <a:t>SUB-CATEGORIES</a:t>
                      </a:r>
                    </a:p>
                  </a:txBody>
                  <a:tcPr/>
                </a:tc>
                <a:extLst>
                  <a:ext uri="{0D108BD9-81ED-4DB2-BD59-A6C34878D82A}">
                    <a16:rowId xmlns:a16="http://schemas.microsoft.com/office/drawing/2014/main" val="10000"/>
                  </a:ext>
                </a:extLst>
              </a:tr>
              <a:tr h="352531">
                <a:tc>
                  <a:txBody>
                    <a:bodyPr/>
                    <a:lstStyle/>
                    <a:p>
                      <a:pPr algn="l" fontAlgn="b"/>
                      <a:r>
                        <a:rPr lang="en-GB" sz="2000" b="1" i="0" u="none" strike="noStrike" dirty="0">
                          <a:solidFill>
                            <a:srgbClr val="000000"/>
                          </a:solidFill>
                          <a:effectLst/>
                          <a:latin typeface="Times New Roman" panose="02020603050405020304" pitchFamily="18" charset="0"/>
                          <a:cs typeface="Times New Roman" panose="02020603050405020304" pitchFamily="18" charset="0"/>
                        </a:rPr>
                        <a:t>Institutions</a:t>
                      </a:r>
                    </a:p>
                  </a:txBody>
                  <a:tcPr marL="7620" marR="7620" marT="7620" marB="0" anchor="b"/>
                </a:tc>
                <a:tc>
                  <a:txBody>
                    <a:bodyPr/>
                    <a:lstStyle/>
                    <a:p>
                      <a:pPr algn="l" fontAlgn="b"/>
                      <a:r>
                        <a:rPr lang="en-GB" sz="2000" b="0" i="0" u="none" strike="noStrike" dirty="0">
                          <a:solidFill>
                            <a:srgbClr val="000000"/>
                          </a:solidFill>
                          <a:effectLst/>
                          <a:latin typeface="Times New Roman" panose="02020603050405020304" pitchFamily="18" charset="0"/>
                        </a:rPr>
                        <a:t>Universities</a:t>
                      </a:r>
                    </a:p>
                  </a:txBody>
                  <a:tcPr marL="7620" marR="7620" marT="7620" marB="0" anchor="b"/>
                </a:tc>
                <a:extLst>
                  <a:ext uri="{0D108BD9-81ED-4DB2-BD59-A6C34878D82A}">
                    <a16:rowId xmlns:a16="http://schemas.microsoft.com/office/drawing/2014/main" val="10001"/>
                  </a:ext>
                </a:extLst>
              </a:tr>
              <a:tr h="352531">
                <a:tc>
                  <a:txBody>
                    <a:bodyPr/>
                    <a:lstStyle/>
                    <a:p>
                      <a:pPr algn="l" fontAlgn="b"/>
                      <a:endParaRPr lang="en-GB" sz="2000" b="0" i="0" u="none" strike="noStrike" dirty="0">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a:solidFill>
                            <a:srgbClr val="000000"/>
                          </a:solidFill>
                          <a:effectLst/>
                          <a:latin typeface="Times New Roman" panose="02020603050405020304" pitchFamily="18" charset="0"/>
                        </a:rPr>
                        <a:t>Academies and societies</a:t>
                      </a:r>
                    </a:p>
                  </a:txBody>
                  <a:tcPr marL="7620" marR="7620" marT="7620" marB="0" anchor="b"/>
                </a:tc>
                <a:extLst>
                  <a:ext uri="{0D108BD9-81ED-4DB2-BD59-A6C34878D82A}">
                    <a16:rowId xmlns:a16="http://schemas.microsoft.com/office/drawing/2014/main" val="10002"/>
                  </a:ext>
                </a:extLst>
              </a:tr>
              <a:tr h="352531">
                <a:tc>
                  <a:txBody>
                    <a:bodyPr/>
                    <a:lstStyle/>
                    <a:p>
                      <a:pPr algn="l" fontAlgn="b"/>
                      <a:endParaRPr lang="en-GB" sz="2000" b="0" i="0" u="none" strike="noStrike" dirty="0">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dirty="0">
                          <a:solidFill>
                            <a:srgbClr val="000000"/>
                          </a:solidFill>
                          <a:effectLst/>
                          <a:latin typeface="Times New Roman" panose="02020603050405020304" pitchFamily="18" charset="0"/>
                        </a:rPr>
                        <a:t>Synods, congresses, etc.</a:t>
                      </a:r>
                    </a:p>
                  </a:txBody>
                  <a:tcPr marL="7620" marR="7620" marT="7620" marB="0" anchor="b"/>
                </a:tc>
                <a:extLst>
                  <a:ext uri="{0D108BD9-81ED-4DB2-BD59-A6C34878D82A}">
                    <a16:rowId xmlns:a16="http://schemas.microsoft.com/office/drawing/2014/main" val="10003"/>
                  </a:ext>
                </a:extLst>
              </a:tr>
              <a:tr h="352531">
                <a:tc>
                  <a:txBody>
                    <a:bodyPr/>
                    <a:lstStyle/>
                    <a:p>
                      <a:pPr algn="l" fontAlgn="b"/>
                      <a:endParaRPr lang="en-GB" sz="2000" b="0" i="0" u="none" strike="noStrike" dirty="0">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dirty="0">
                          <a:solidFill>
                            <a:srgbClr val="000000"/>
                          </a:solidFill>
                          <a:effectLst/>
                          <a:latin typeface="Times New Roman" panose="02020603050405020304" pitchFamily="18" charset="0"/>
                        </a:rPr>
                        <a:t>Religious orders</a:t>
                      </a:r>
                    </a:p>
                  </a:txBody>
                  <a:tcPr marL="7620" marR="7620" marT="7620" marB="0" anchor="b"/>
                </a:tc>
                <a:extLst>
                  <a:ext uri="{0D108BD9-81ED-4DB2-BD59-A6C34878D82A}">
                    <a16:rowId xmlns:a16="http://schemas.microsoft.com/office/drawing/2014/main" val="10004"/>
                  </a:ext>
                </a:extLst>
              </a:tr>
              <a:tr h="352531">
                <a:tc>
                  <a:txBody>
                    <a:bodyPr/>
                    <a:lstStyle/>
                    <a:p>
                      <a:pPr algn="l" fontAlgn="b"/>
                      <a:endParaRPr lang="en-GB" sz="2000" b="0" i="0" u="none" strike="noStrike" dirty="0">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a:solidFill>
                            <a:srgbClr val="000000"/>
                          </a:solidFill>
                          <a:effectLst/>
                          <a:latin typeface="Times New Roman" panose="02020603050405020304" pitchFamily="18" charset="0"/>
                        </a:rPr>
                        <a:t>State archives</a:t>
                      </a:r>
                    </a:p>
                  </a:txBody>
                  <a:tcPr marL="7620" marR="7620" marT="7620" marB="0" anchor="b"/>
                </a:tc>
                <a:extLst>
                  <a:ext uri="{0D108BD9-81ED-4DB2-BD59-A6C34878D82A}">
                    <a16:rowId xmlns:a16="http://schemas.microsoft.com/office/drawing/2014/main" val="10005"/>
                  </a:ext>
                </a:extLst>
              </a:tr>
              <a:tr h="352531">
                <a:tc>
                  <a:txBody>
                    <a:bodyPr/>
                    <a:lstStyle/>
                    <a:p>
                      <a:pPr algn="l" fontAlgn="b"/>
                      <a:r>
                        <a:rPr lang="en-GB" sz="2000" b="1" i="0" u="none" strike="noStrike" dirty="0">
                          <a:solidFill>
                            <a:srgbClr val="000000"/>
                          </a:solidFill>
                          <a:effectLst/>
                          <a:latin typeface="Times New Roman" panose="02020603050405020304" pitchFamily="18" charset="0"/>
                        </a:rPr>
                        <a:t>Media</a:t>
                      </a:r>
                    </a:p>
                  </a:txBody>
                  <a:tcPr marL="7620" marR="7620" marT="7620" marB="0" anchor="b"/>
                </a:tc>
                <a:tc>
                  <a:txBody>
                    <a:bodyPr/>
                    <a:lstStyle/>
                    <a:p>
                      <a:pPr algn="l" fontAlgn="b"/>
                      <a:r>
                        <a:rPr lang="en-GB" sz="2000" b="0" i="0" u="none" strike="noStrike">
                          <a:solidFill>
                            <a:srgbClr val="000000"/>
                          </a:solidFill>
                          <a:effectLst/>
                          <a:latin typeface="Times New Roman" panose="02020603050405020304" pitchFamily="18" charset="0"/>
                        </a:rPr>
                        <a:t>Personal papers</a:t>
                      </a:r>
                    </a:p>
                  </a:txBody>
                  <a:tcPr marL="7620" marR="7620" marT="7620" marB="0" anchor="b"/>
                </a:tc>
                <a:extLst>
                  <a:ext uri="{0D108BD9-81ED-4DB2-BD59-A6C34878D82A}">
                    <a16:rowId xmlns:a16="http://schemas.microsoft.com/office/drawing/2014/main" val="10006"/>
                  </a:ext>
                </a:extLst>
              </a:tr>
              <a:tr h="352531">
                <a:tc>
                  <a:txBody>
                    <a:bodyPr/>
                    <a:lstStyle/>
                    <a:p>
                      <a:pPr algn="l" fontAlgn="b"/>
                      <a:endParaRPr lang="en-GB" sz="2000" b="0" i="0" u="none" strike="noStrike">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dirty="0">
                          <a:solidFill>
                            <a:srgbClr val="000000"/>
                          </a:solidFill>
                          <a:effectLst/>
                          <a:latin typeface="Times New Roman" panose="02020603050405020304" pitchFamily="18" charset="0"/>
                        </a:rPr>
                        <a:t>Books</a:t>
                      </a:r>
                    </a:p>
                  </a:txBody>
                  <a:tcPr marL="7620" marR="7620" marT="7620" marB="0" anchor="b"/>
                </a:tc>
                <a:extLst>
                  <a:ext uri="{0D108BD9-81ED-4DB2-BD59-A6C34878D82A}">
                    <a16:rowId xmlns:a16="http://schemas.microsoft.com/office/drawing/2014/main" val="10007"/>
                  </a:ext>
                </a:extLst>
              </a:tr>
              <a:tr h="352531">
                <a:tc>
                  <a:txBody>
                    <a:bodyPr/>
                    <a:lstStyle/>
                    <a:p>
                      <a:pPr algn="l" fontAlgn="b"/>
                      <a:endParaRPr lang="en-GB" sz="2000" b="0" i="0" u="none" strike="noStrike">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dirty="0">
                          <a:solidFill>
                            <a:srgbClr val="000000"/>
                          </a:solidFill>
                          <a:effectLst/>
                          <a:latin typeface="Times New Roman" panose="02020603050405020304" pitchFamily="18" charset="0"/>
                        </a:rPr>
                        <a:t>Journals</a:t>
                      </a:r>
                    </a:p>
                  </a:txBody>
                  <a:tcPr marL="7620" marR="7620" marT="7620" marB="0" anchor="b"/>
                </a:tc>
                <a:extLst>
                  <a:ext uri="{0D108BD9-81ED-4DB2-BD59-A6C34878D82A}">
                    <a16:rowId xmlns:a16="http://schemas.microsoft.com/office/drawing/2014/main" val="10008"/>
                  </a:ext>
                </a:extLst>
              </a:tr>
              <a:tr h="352531">
                <a:tc>
                  <a:txBody>
                    <a:bodyPr/>
                    <a:lstStyle/>
                    <a:p>
                      <a:pPr algn="l" fontAlgn="b"/>
                      <a:r>
                        <a:rPr lang="en-GB" sz="2000" b="1" i="0" u="none" strike="noStrike" dirty="0">
                          <a:solidFill>
                            <a:srgbClr val="000000"/>
                          </a:solidFill>
                          <a:effectLst/>
                          <a:latin typeface="Times New Roman" panose="02020603050405020304" pitchFamily="18" charset="0"/>
                        </a:rPr>
                        <a:t>Ego documents</a:t>
                      </a:r>
                    </a:p>
                  </a:txBody>
                  <a:tcPr marL="7620" marR="7620" marT="7620" marB="0" anchor="b"/>
                </a:tc>
                <a:tc>
                  <a:txBody>
                    <a:bodyPr/>
                    <a:lstStyle/>
                    <a:p>
                      <a:pPr algn="l" fontAlgn="b"/>
                      <a:r>
                        <a:rPr lang="en-GB" sz="2000" b="0" i="0" u="none" strike="noStrike" dirty="0">
                          <a:solidFill>
                            <a:srgbClr val="000000"/>
                          </a:solidFill>
                          <a:effectLst/>
                          <a:latin typeface="Times New Roman" panose="02020603050405020304" pitchFamily="18" charset="0"/>
                        </a:rPr>
                        <a:t>(Auto)biographies</a:t>
                      </a:r>
                    </a:p>
                  </a:txBody>
                  <a:tcPr marL="7620" marR="7620" marT="7620" marB="0" anchor="b"/>
                </a:tc>
                <a:extLst>
                  <a:ext uri="{0D108BD9-81ED-4DB2-BD59-A6C34878D82A}">
                    <a16:rowId xmlns:a16="http://schemas.microsoft.com/office/drawing/2014/main" val="10009"/>
                  </a:ext>
                </a:extLst>
              </a:tr>
              <a:tr h="352531">
                <a:tc>
                  <a:txBody>
                    <a:bodyPr/>
                    <a:lstStyle/>
                    <a:p>
                      <a:pPr algn="l" fontAlgn="b"/>
                      <a:endParaRPr lang="en-GB" sz="2000" b="0" i="0" u="none" strike="noStrike">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dirty="0">
                          <a:solidFill>
                            <a:srgbClr val="000000"/>
                          </a:solidFill>
                          <a:effectLst/>
                          <a:latin typeface="Times New Roman" panose="02020603050405020304" pitchFamily="18" charset="0"/>
                        </a:rPr>
                        <a:t>Diaries</a:t>
                      </a:r>
                    </a:p>
                  </a:txBody>
                  <a:tcPr marL="7620" marR="7620" marT="7620" marB="0" anchor="b"/>
                </a:tc>
                <a:extLst>
                  <a:ext uri="{0D108BD9-81ED-4DB2-BD59-A6C34878D82A}">
                    <a16:rowId xmlns:a16="http://schemas.microsoft.com/office/drawing/2014/main" val="10010"/>
                  </a:ext>
                </a:extLst>
              </a:tr>
              <a:tr h="352531">
                <a:tc>
                  <a:txBody>
                    <a:bodyPr/>
                    <a:lstStyle/>
                    <a:p>
                      <a:pPr algn="l" fontAlgn="b"/>
                      <a:endParaRPr lang="en-GB" sz="2000" b="0" i="0" u="none" strike="noStrike">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dirty="0">
                          <a:solidFill>
                            <a:srgbClr val="000000"/>
                          </a:solidFill>
                          <a:effectLst/>
                          <a:latin typeface="Times New Roman" panose="02020603050405020304" pitchFamily="18" charset="0"/>
                        </a:rPr>
                        <a:t>Ephemerides</a:t>
                      </a:r>
                    </a:p>
                  </a:txBody>
                  <a:tcPr marL="7620" marR="7620" marT="7620" marB="0" anchor="b"/>
                </a:tc>
                <a:extLst>
                  <a:ext uri="{0D108BD9-81ED-4DB2-BD59-A6C34878D82A}">
                    <a16:rowId xmlns:a16="http://schemas.microsoft.com/office/drawing/2014/main" val="10011"/>
                  </a:ext>
                </a:extLst>
              </a:tr>
              <a:tr h="352531">
                <a:tc>
                  <a:txBody>
                    <a:bodyPr/>
                    <a:lstStyle/>
                    <a:p>
                      <a:pPr algn="l" fontAlgn="b"/>
                      <a:endParaRPr lang="en-GB" sz="2000" b="0" i="0" u="none" strike="noStrike">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dirty="0">
                          <a:solidFill>
                            <a:srgbClr val="000000"/>
                          </a:solidFill>
                          <a:effectLst/>
                          <a:latin typeface="Times New Roman" panose="02020603050405020304" pitchFamily="18" charset="0"/>
                        </a:rPr>
                        <a:t>Travel diaries</a:t>
                      </a:r>
                    </a:p>
                  </a:txBody>
                  <a:tcPr marL="7620" marR="7620" marT="7620" marB="0" anchor="b"/>
                </a:tc>
                <a:extLst>
                  <a:ext uri="{0D108BD9-81ED-4DB2-BD59-A6C34878D82A}">
                    <a16:rowId xmlns:a16="http://schemas.microsoft.com/office/drawing/2014/main" val="10012"/>
                  </a:ext>
                </a:extLst>
              </a:tr>
              <a:tr h="352531">
                <a:tc>
                  <a:txBody>
                    <a:bodyPr/>
                    <a:lstStyle/>
                    <a:p>
                      <a:pPr algn="l" fontAlgn="b"/>
                      <a:endParaRPr lang="en-GB" sz="2000" b="0" i="0" u="none" strike="noStrike">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dirty="0">
                          <a:solidFill>
                            <a:srgbClr val="000000"/>
                          </a:solidFill>
                          <a:effectLst/>
                          <a:latin typeface="Times New Roman" panose="02020603050405020304" pitchFamily="18" charset="0"/>
                        </a:rPr>
                        <a:t>Itineraries</a:t>
                      </a:r>
                    </a:p>
                  </a:txBody>
                  <a:tcPr marL="7620" marR="7620" marT="7620" marB="0" anchor="b"/>
                </a:tc>
                <a:extLst>
                  <a:ext uri="{0D108BD9-81ED-4DB2-BD59-A6C34878D82A}">
                    <a16:rowId xmlns:a16="http://schemas.microsoft.com/office/drawing/2014/main" val="10013"/>
                  </a:ext>
                </a:extLst>
              </a:tr>
              <a:tr h="352531">
                <a:tc>
                  <a:txBody>
                    <a:bodyPr/>
                    <a:lstStyle/>
                    <a:p>
                      <a:pPr algn="l" fontAlgn="b"/>
                      <a:endParaRPr lang="en-GB" sz="2000" b="0" i="0" u="none" strike="noStrike">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dirty="0">
                          <a:solidFill>
                            <a:srgbClr val="000000"/>
                          </a:solidFill>
                          <a:effectLst/>
                          <a:latin typeface="Times New Roman" panose="02020603050405020304" pitchFamily="18" charset="0"/>
                        </a:rPr>
                        <a:t>Alba amicorum</a:t>
                      </a:r>
                    </a:p>
                  </a:txBody>
                  <a:tcPr marL="7620" marR="7620" marT="7620" marB="0" anchor="b"/>
                </a:tc>
                <a:extLst>
                  <a:ext uri="{0D108BD9-81ED-4DB2-BD59-A6C34878D82A}">
                    <a16:rowId xmlns:a16="http://schemas.microsoft.com/office/drawing/2014/main" val="10014"/>
                  </a:ext>
                </a:extLst>
              </a:tr>
              <a:tr h="352531">
                <a:tc>
                  <a:txBody>
                    <a:bodyPr/>
                    <a:lstStyle/>
                    <a:p>
                      <a:pPr algn="l" fontAlgn="b"/>
                      <a:endParaRPr lang="en-GB" sz="2000" b="0" i="0" u="none" strike="noStrike" dirty="0">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dirty="0">
                          <a:solidFill>
                            <a:srgbClr val="000000"/>
                          </a:solidFill>
                          <a:effectLst/>
                          <a:latin typeface="Times New Roman" panose="02020603050405020304" pitchFamily="18" charset="0"/>
                        </a:rPr>
                        <a:t>Occasional poetry</a:t>
                      </a:r>
                    </a:p>
                  </a:txBody>
                  <a:tcPr marL="7620" marR="7620" marT="7620" marB="0" anchor="b"/>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46089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1+#ppt_w/2"/>
                                          </p:val>
                                        </p:tav>
                                        <p:tav tm="100000">
                                          <p:val>
                                            <p:strVal val="#ppt_x"/>
                                          </p:val>
                                        </p:tav>
                                      </p:tavLst>
                                    </p:anim>
                                    <p:anim calcmode="lin" valueType="num">
                                      <p:cBhvr additive="base">
                                        <p:cTn id="12"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right)">
                                      <p:cBhvr>
                                        <p:cTn id="1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3471853" y="2085973"/>
            <a:ext cx="5243513" cy="2643187"/>
          </a:xfrm>
          <a:prstGeom prst="ellipse">
            <a:avLst/>
          </a:prstGeom>
          <a:solidFill>
            <a:srgbClr val="F4FE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728667" y="557213"/>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4305295" y="2457449"/>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ts val="1000"/>
              </a:spcAft>
              <a:defRPr/>
            </a:pPr>
            <a:r>
              <a:rPr lang="en-GB" sz="2800" b="1" kern="0" dirty="0">
                <a:solidFill>
                  <a:srgbClr val="3B4547"/>
                </a:solidFill>
                <a:latin typeface="Book Antiqua" pitchFamily="18" charset="0"/>
                <a:cs typeface="Arial" pitchFamily="34" charset="0"/>
              </a:rPr>
              <a:t>LETTER RECORD</a:t>
            </a:r>
          </a:p>
        </p:txBody>
      </p:sp>
      <p:sp>
        <p:nvSpPr>
          <p:cNvPr id="8" name="Rectangle 7"/>
          <p:cNvSpPr/>
          <p:nvPr/>
        </p:nvSpPr>
        <p:spPr>
          <a:xfrm>
            <a:off x="7881923" y="557212"/>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728667" y="4357685"/>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7881923" y="4357685"/>
            <a:ext cx="3576628" cy="1900236"/>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Box 2"/>
          <p:cNvSpPr txBox="1">
            <a:spLocks noChangeArrowheads="1"/>
          </p:cNvSpPr>
          <p:nvPr/>
        </p:nvSpPr>
        <p:spPr bwMode="auto">
          <a:xfrm>
            <a:off x="858029" y="680023"/>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defRPr/>
            </a:pPr>
            <a:r>
              <a:rPr lang="en-GB" sz="2800" b="1" kern="0" dirty="0">
                <a:solidFill>
                  <a:srgbClr val="3B4547"/>
                </a:solidFill>
                <a:latin typeface="Book Antiqua" pitchFamily="18" charset="0"/>
                <a:cs typeface="Arial" pitchFamily="34" charset="0"/>
              </a:rPr>
              <a:t>PEOPLE</a:t>
            </a:r>
          </a:p>
          <a:p>
            <a:pPr fontAlgn="base">
              <a:spcBef>
                <a:spcPct val="0"/>
              </a:spcBef>
              <a:spcAft>
                <a:spcPts val="1000"/>
              </a:spcAft>
              <a:defRPr/>
            </a:pPr>
            <a:r>
              <a:rPr lang="en-GB" sz="2800" b="1" kern="0" dirty="0">
                <a:solidFill>
                  <a:srgbClr val="C00000"/>
                </a:solidFill>
                <a:latin typeface="Book Antiqua" pitchFamily="18" charset="0"/>
                <a:cs typeface="Arial" pitchFamily="34" charset="0"/>
              </a:rPr>
              <a:t>sender</a:t>
            </a:r>
          </a:p>
          <a:p>
            <a:pPr fontAlgn="base">
              <a:spcBef>
                <a:spcPct val="0"/>
              </a:spcBef>
              <a:spcAft>
                <a:spcPts val="1000"/>
              </a:spcAft>
              <a:defRPr/>
            </a:pPr>
            <a:r>
              <a:rPr lang="en-GB" sz="2800" b="1" kern="0" dirty="0">
                <a:solidFill>
                  <a:srgbClr val="C00000"/>
                </a:solidFill>
                <a:latin typeface="Book Antiqua" pitchFamily="18" charset="0"/>
                <a:cs typeface="Arial" pitchFamily="34" charset="0"/>
              </a:rPr>
              <a:t>recipient</a:t>
            </a:r>
          </a:p>
          <a:p>
            <a:pPr fontAlgn="base">
              <a:spcBef>
                <a:spcPct val="0"/>
              </a:spcBef>
              <a:spcAft>
                <a:spcPts val="1000"/>
              </a:spcAft>
              <a:defRPr/>
            </a:pPr>
            <a:endParaRPr lang="en-US" sz="2800" kern="0" dirty="0">
              <a:solidFill>
                <a:srgbClr val="3B4547"/>
              </a:solidFill>
              <a:latin typeface="Book Antiqua" pitchFamily="18" charset="0"/>
              <a:cs typeface="Arial" pitchFamily="34" charset="0"/>
            </a:endParaRPr>
          </a:p>
        </p:txBody>
      </p:sp>
      <p:sp>
        <p:nvSpPr>
          <p:cNvPr id="13" name="Text Box 2"/>
          <p:cNvSpPr txBox="1">
            <a:spLocks noChangeArrowheads="1"/>
          </p:cNvSpPr>
          <p:nvPr/>
        </p:nvSpPr>
        <p:spPr bwMode="auto">
          <a:xfrm>
            <a:off x="8024211" y="699231"/>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defRPr/>
            </a:pPr>
            <a:r>
              <a:rPr lang="en-GB" sz="2800" b="1" kern="0" dirty="0">
                <a:solidFill>
                  <a:srgbClr val="3B4547"/>
                </a:solidFill>
                <a:latin typeface="Book Antiqua" pitchFamily="18" charset="0"/>
                <a:cs typeface="Arial" pitchFamily="34" charset="0"/>
              </a:rPr>
              <a:t>DOCUMENTS</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letter as sent</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drafts, copies, etc.</a:t>
            </a:r>
            <a:endParaRPr lang="en-US" sz="2800" kern="0" dirty="0">
              <a:solidFill>
                <a:srgbClr val="C00000"/>
              </a:solidFill>
              <a:latin typeface="Book Antiqua" pitchFamily="18" charset="0"/>
              <a:cs typeface="Arial" pitchFamily="34" charset="0"/>
            </a:endParaRPr>
          </a:p>
        </p:txBody>
      </p:sp>
      <p:sp>
        <p:nvSpPr>
          <p:cNvPr id="14" name="Text Box 2"/>
          <p:cNvSpPr txBox="1">
            <a:spLocks noChangeArrowheads="1"/>
          </p:cNvSpPr>
          <p:nvPr/>
        </p:nvSpPr>
        <p:spPr bwMode="auto">
          <a:xfrm>
            <a:off x="905352" y="4525971"/>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defRPr/>
            </a:pPr>
            <a:r>
              <a:rPr lang="en-GB" sz="2800" b="1" kern="0" dirty="0">
                <a:solidFill>
                  <a:srgbClr val="C00000"/>
                </a:solidFill>
                <a:latin typeface="Book Antiqua" pitchFamily="18" charset="0"/>
                <a:cs typeface="Arial" pitchFamily="34" charset="0"/>
              </a:rPr>
              <a:t>date of sending</a:t>
            </a:r>
          </a:p>
          <a:p>
            <a:pPr fontAlgn="base">
              <a:spcBef>
                <a:spcPct val="0"/>
              </a:spcBef>
              <a:spcAft>
                <a:spcPts val="1000"/>
              </a:spcAft>
              <a:defRPr/>
            </a:pPr>
            <a:r>
              <a:rPr lang="en-GB" sz="2800" b="1" kern="0" dirty="0">
                <a:solidFill>
                  <a:srgbClr val="C00000"/>
                </a:solidFill>
                <a:latin typeface="Book Antiqua" pitchFamily="18" charset="0"/>
                <a:cs typeface="Arial" pitchFamily="34" charset="0"/>
              </a:rPr>
              <a:t>date of receipt</a:t>
            </a:r>
          </a:p>
          <a:p>
            <a:pPr fontAlgn="base">
              <a:spcBef>
                <a:spcPct val="0"/>
              </a:spcBef>
              <a:spcAft>
                <a:spcPts val="1000"/>
              </a:spcAft>
              <a:defRPr/>
            </a:pPr>
            <a:r>
              <a:rPr lang="en-GB" sz="2800" b="1" kern="0" dirty="0">
                <a:solidFill>
                  <a:srgbClr val="3B4547"/>
                </a:solidFill>
                <a:latin typeface="Book Antiqua" pitchFamily="18" charset="0"/>
                <a:cs typeface="Arial" pitchFamily="34" charset="0"/>
              </a:rPr>
              <a:t>TIME</a:t>
            </a:r>
            <a:endParaRPr lang="en-US" sz="2800" kern="0" dirty="0">
              <a:solidFill>
                <a:srgbClr val="3B4547"/>
              </a:solidFill>
              <a:latin typeface="Book Antiqua" pitchFamily="18" charset="0"/>
              <a:cs typeface="Arial" pitchFamily="34" charset="0"/>
            </a:endParaRPr>
          </a:p>
        </p:txBody>
      </p:sp>
      <p:sp>
        <p:nvSpPr>
          <p:cNvPr id="15" name="Text Box 2"/>
          <p:cNvSpPr txBox="1">
            <a:spLocks noChangeArrowheads="1"/>
          </p:cNvSpPr>
          <p:nvPr/>
        </p:nvSpPr>
        <p:spPr bwMode="auto">
          <a:xfrm>
            <a:off x="7953090" y="4488489"/>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place of sending</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place of receipt</a:t>
            </a:r>
          </a:p>
          <a:p>
            <a:pPr algn="r" fontAlgn="base">
              <a:spcBef>
                <a:spcPct val="0"/>
              </a:spcBef>
              <a:spcAft>
                <a:spcPts val="1000"/>
              </a:spcAft>
              <a:defRPr/>
            </a:pPr>
            <a:r>
              <a:rPr lang="en-GB" sz="2800" b="1" kern="0" dirty="0">
                <a:solidFill>
                  <a:srgbClr val="3B4547"/>
                </a:solidFill>
                <a:latin typeface="Book Antiqua" pitchFamily="18" charset="0"/>
                <a:cs typeface="Arial" pitchFamily="34" charset="0"/>
              </a:rPr>
              <a:t>PLACE</a:t>
            </a:r>
            <a:endParaRPr lang="en-US" sz="2800" kern="0" dirty="0">
              <a:solidFill>
                <a:srgbClr val="3B4547"/>
              </a:solidFill>
              <a:latin typeface="Book Antiqua" pitchFamily="18" charset="0"/>
              <a:cs typeface="Arial" pitchFamily="34" charset="0"/>
            </a:endParaRPr>
          </a:p>
        </p:txBody>
      </p:sp>
      <p:sp>
        <p:nvSpPr>
          <p:cNvPr id="16" name="Rectangle 15"/>
          <p:cNvSpPr/>
          <p:nvPr/>
        </p:nvSpPr>
        <p:spPr>
          <a:xfrm>
            <a:off x="618565" y="457200"/>
            <a:ext cx="10972800" cy="591670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728666" y="557212"/>
            <a:ext cx="10729885" cy="5700710"/>
          </a:xfrm>
          <a:prstGeom prst="rect">
            <a:avLst/>
          </a:prstGeom>
          <a:solidFill>
            <a:srgbClr val="3B4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 Box 3"/>
          <p:cNvSpPr txBox="1">
            <a:spLocks noChangeArrowheads="1"/>
          </p:cNvSpPr>
          <p:nvPr/>
        </p:nvSpPr>
        <p:spPr bwMode="auto">
          <a:xfrm>
            <a:off x="4742881" y="490131"/>
            <a:ext cx="6775616" cy="5767790"/>
          </a:xfrm>
          <a:prstGeom prst="rect">
            <a:avLst/>
          </a:prstGeom>
          <a:solidFill>
            <a:srgbClr val="3B4547"/>
          </a:solidFill>
          <a:ln w="9525">
            <a:noFill/>
            <a:miter lim="800000"/>
            <a:headEnd/>
            <a:tailEnd/>
          </a:ln>
        </p:spPr>
        <p:txBody>
          <a:bodyPr vert="horz" wrap="square" lIns="91440" tIns="45720" rIns="91440" bIns="45720" numCol="1" anchor="t" anchorCtr="0" compatLnSpc="1">
            <a:prstTxWarp prst="textNoShape">
              <a:avLst/>
            </a:prstTxWarp>
          </a:bodyPr>
          <a:lstStyle/>
          <a:p>
            <a:pPr>
              <a:spcAft>
                <a:spcPts val="600"/>
              </a:spcAft>
            </a:pPr>
            <a:r>
              <a:rPr lang="en-GB" sz="2400" b="1" dirty="0">
                <a:solidFill>
                  <a:schemeClr val="bg1"/>
                </a:solidFill>
                <a:latin typeface="Calibri" panose="020F0502020204030204" pitchFamily="34" charset="0"/>
                <a:ea typeface="Calibri" panose="020F0502020204030204" pitchFamily="34" charset="0"/>
                <a:cs typeface="Calibri" panose="020F0502020204030204" pitchFamily="34" charset="0"/>
              </a:rPr>
              <a:t>Problems with people</a:t>
            </a:r>
          </a:p>
          <a:p>
            <a:pPr>
              <a:spcAft>
                <a:spcPts val="600"/>
              </a:spcAft>
            </a:pPr>
            <a:r>
              <a:rPr lang="en-GB" sz="2400" i="1" dirty="0">
                <a:solidFill>
                  <a:schemeClr val="bg1"/>
                </a:solidFill>
                <a:latin typeface="Calibri" panose="020F0502020204030204" pitchFamily="34" charset="0"/>
                <a:ea typeface="Calibri" panose="020F0502020204030204" pitchFamily="34" charset="0"/>
                <a:cs typeface="Calibri" panose="020F0502020204030204" pitchFamily="34" charset="0"/>
              </a:rPr>
              <a:t>Same name, different people</a:t>
            </a:r>
            <a:r>
              <a:rPr lang="en-GB" sz="2000" i="1" dirty="0">
                <a:solidFill>
                  <a:srgbClr val="FFFF99"/>
                </a:solidFill>
                <a:latin typeface="Calibri" panose="020F0502020204030204" pitchFamily="34" charset="0"/>
                <a:ea typeface="Calibri" panose="020F0502020204030204" pitchFamily="34" charset="0"/>
                <a:cs typeface="Calibri" panose="020F0502020204030204" pitchFamily="34" charset="0"/>
              </a:rPr>
              <a:t>.</a:t>
            </a:r>
            <a:endParaRPr lang="en-GB" dirty="0">
              <a:solidFill>
                <a:srgbClr val="FFFF99"/>
              </a:solidFill>
              <a:latin typeface="Calibri" panose="020F0502020204030204" pitchFamily="34" charset="0"/>
              <a:ea typeface="Calibri" panose="020F0502020204030204" pitchFamily="34" charset="0"/>
              <a:cs typeface="Calibri" panose="020F0502020204030204" pitchFamily="34" charset="0"/>
            </a:endParaRPr>
          </a:p>
          <a:p>
            <a:pPr marL="354013">
              <a:spcAft>
                <a:spcPts val="600"/>
              </a:spcAft>
            </a:pPr>
            <a:r>
              <a:rPr lang="en-GB" dirty="0">
                <a:solidFill>
                  <a:srgbClr val="FFFF99"/>
                </a:solidFill>
                <a:latin typeface="Calibri" panose="020F0502020204030204" pitchFamily="34" charset="0"/>
                <a:ea typeface="Calibri" panose="020F0502020204030204" pitchFamily="34" charset="0"/>
                <a:cs typeface="Calibri" panose="020F0502020204030204" pitchFamily="34" charset="0"/>
              </a:rPr>
              <a:t>E.g. the CERL Thesaurus includes 111 different people by the name of ‘Johannes </a:t>
            </a:r>
            <a:r>
              <a:rPr lang="en-GB" dirty="0" err="1">
                <a:solidFill>
                  <a:srgbClr val="FFFF99"/>
                </a:solidFill>
                <a:latin typeface="Calibri" panose="020F0502020204030204" pitchFamily="34" charset="0"/>
                <a:ea typeface="Calibri" panose="020F0502020204030204" pitchFamily="34" charset="0"/>
                <a:cs typeface="Calibri" panose="020F0502020204030204" pitchFamily="34" charset="0"/>
              </a:rPr>
              <a:t>Fabricius</a:t>
            </a:r>
            <a:r>
              <a:rPr lang="en-GB" dirty="0">
                <a:solidFill>
                  <a:srgbClr val="FFFF99"/>
                </a:solidFill>
                <a:latin typeface="Calibri" panose="020F0502020204030204" pitchFamily="34" charset="0"/>
                <a:ea typeface="Calibri" panose="020F0502020204030204" pitchFamily="34" charset="0"/>
                <a:cs typeface="Calibri" panose="020F0502020204030204" pitchFamily="34" charset="0"/>
              </a:rPr>
              <a:t>’ (the Latin translation of ‘John Smith’), all of them from the sixteenth and seventeenth centuries </a:t>
            </a:r>
          </a:p>
          <a:p>
            <a:pPr>
              <a:spcAft>
                <a:spcPts val="600"/>
              </a:spcAft>
            </a:pPr>
            <a:r>
              <a:rPr lang="en-GB" sz="2400" i="1" dirty="0">
                <a:solidFill>
                  <a:schemeClr val="bg1"/>
                </a:solidFill>
                <a:latin typeface="Calibri" panose="020F0502020204030204" pitchFamily="34" charset="0"/>
                <a:ea typeface="Calibri" panose="020F0502020204030204" pitchFamily="34" charset="0"/>
                <a:cs typeface="Calibri" panose="020F0502020204030204" pitchFamily="34" charset="0"/>
              </a:rPr>
              <a:t>Different names, same person</a:t>
            </a:r>
            <a:r>
              <a:rPr lang="en-GB" sz="2000" i="1" dirty="0">
                <a:solidFill>
                  <a:srgbClr val="FFFF99"/>
                </a:solidFill>
                <a:latin typeface="Calibri" panose="020F0502020204030204" pitchFamily="34" charset="0"/>
                <a:ea typeface="Calibri" panose="020F0502020204030204" pitchFamily="34" charset="0"/>
                <a:cs typeface="Calibri" panose="020F0502020204030204" pitchFamily="34" charset="0"/>
              </a:rPr>
              <a:t>. </a:t>
            </a:r>
            <a:endParaRPr lang="en-GB" dirty="0">
              <a:solidFill>
                <a:srgbClr val="FFFF99"/>
              </a:solidFill>
              <a:latin typeface="Calibri" panose="020F0502020204030204" pitchFamily="34" charset="0"/>
              <a:ea typeface="Calibri" panose="020F0502020204030204" pitchFamily="34" charset="0"/>
              <a:cs typeface="Calibri" panose="020F0502020204030204" pitchFamily="34" charset="0"/>
            </a:endParaRPr>
          </a:p>
          <a:p>
            <a:pPr marL="354013">
              <a:spcAft>
                <a:spcPts val="600"/>
              </a:spcAft>
            </a:pPr>
            <a:r>
              <a:rPr lang="en-GB" dirty="0">
                <a:solidFill>
                  <a:srgbClr val="FFFF99"/>
                </a:solidFill>
                <a:latin typeface="Calibri" panose="020F0502020204030204" pitchFamily="34" charset="0"/>
                <a:ea typeface="Calibri" panose="020F0502020204030204" pitchFamily="34" charset="0"/>
                <a:cs typeface="Calibri" panose="020F0502020204030204" pitchFamily="34" charset="0"/>
              </a:rPr>
              <a:t>E.g. the CERL Thesaurus lists 28 different spellings of ‘Hugo Grotius’, all taken from title pages of books in European libraries.</a:t>
            </a:r>
          </a:p>
          <a:p>
            <a:pPr>
              <a:spcAft>
                <a:spcPts val="600"/>
              </a:spcAft>
            </a:pPr>
            <a:r>
              <a:rPr lang="en-GB" sz="2400" i="1" dirty="0">
                <a:solidFill>
                  <a:schemeClr val="bg1"/>
                </a:solidFill>
                <a:latin typeface="Calibri" panose="020F0502020204030204" pitchFamily="34" charset="0"/>
                <a:ea typeface="Calibri" panose="020F0502020204030204" pitchFamily="34" charset="0"/>
                <a:cs typeface="Calibri" panose="020F0502020204030204" pitchFamily="34" charset="0"/>
              </a:rPr>
              <a:t>Letter writers far more numerous than book authors</a:t>
            </a:r>
            <a:r>
              <a:rPr lang="en-GB" sz="2000" i="1" dirty="0">
                <a:solidFill>
                  <a:srgbClr val="FFFF99"/>
                </a:solidFill>
                <a:latin typeface="Calibri" panose="020F0502020204030204" pitchFamily="34" charset="0"/>
                <a:ea typeface="Calibri" panose="020F0502020204030204" pitchFamily="34" charset="0"/>
                <a:cs typeface="Calibri" panose="020F0502020204030204" pitchFamily="34" charset="0"/>
              </a:rPr>
              <a:t>. </a:t>
            </a:r>
            <a:endParaRPr lang="en-GB" dirty="0">
              <a:solidFill>
                <a:srgbClr val="FFFF99"/>
              </a:solidFill>
              <a:latin typeface="Calibri" panose="020F0502020204030204" pitchFamily="34" charset="0"/>
              <a:ea typeface="Calibri" panose="020F0502020204030204" pitchFamily="34" charset="0"/>
              <a:cs typeface="Calibri" panose="020F0502020204030204" pitchFamily="34" charset="0"/>
            </a:endParaRPr>
          </a:p>
          <a:p>
            <a:pPr marL="354013">
              <a:spcAft>
                <a:spcPts val="600"/>
              </a:spcAft>
            </a:pPr>
            <a:r>
              <a:rPr lang="en-GB" dirty="0">
                <a:solidFill>
                  <a:srgbClr val="FFFF99"/>
                </a:solidFill>
                <a:latin typeface="Calibri" panose="020F0502020204030204" pitchFamily="34" charset="0"/>
                <a:ea typeface="Calibri" panose="020F0502020204030204" pitchFamily="34" charset="0"/>
                <a:cs typeface="Calibri" panose="020F0502020204030204" pitchFamily="34" charset="0"/>
              </a:rPr>
              <a:t>Modern authorities for disambiguating learned people derive mostly from national biographies and catalogues of printed books. But far more people wrote surviving letters from far more places than are found in those lists. </a:t>
            </a:r>
          </a:p>
          <a:p>
            <a:pPr>
              <a:spcAft>
                <a:spcPts val="600"/>
              </a:spcAft>
            </a:pPr>
            <a:r>
              <a:rPr lang="en-GB" sz="2400" i="1" dirty="0">
                <a:solidFill>
                  <a:schemeClr val="bg1"/>
                </a:solidFill>
                <a:latin typeface="Calibri" panose="020F0502020204030204" pitchFamily="34" charset="0"/>
                <a:ea typeface="Calibri" panose="020F0502020204030204" pitchFamily="34" charset="0"/>
                <a:cs typeface="Calibri" panose="020F0502020204030204" pitchFamily="34" charset="0"/>
              </a:rPr>
              <a:t>Disambiguation requires biographical data</a:t>
            </a:r>
            <a:r>
              <a:rPr lang="en-GB" sz="2000" i="1" dirty="0">
                <a:solidFill>
                  <a:srgbClr val="FFFF99"/>
                </a:solidFill>
                <a:latin typeface="Calibri" panose="020F0502020204030204" pitchFamily="34" charset="0"/>
                <a:ea typeface="Calibri" panose="020F0502020204030204" pitchFamily="34" charset="0"/>
                <a:cs typeface="Calibri" panose="020F0502020204030204" pitchFamily="34" charset="0"/>
              </a:rPr>
              <a:t>. </a:t>
            </a:r>
            <a:endParaRPr lang="en-GB" dirty="0">
              <a:solidFill>
                <a:srgbClr val="FFFF99"/>
              </a:solidFill>
              <a:latin typeface="Calibri" panose="020F0502020204030204" pitchFamily="34" charset="0"/>
              <a:ea typeface="Calibri" panose="020F0502020204030204" pitchFamily="34" charset="0"/>
              <a:cs typeface="Calibri" panose="020F0502020204030204" pitchFamily="34" charset="0"/>
            </a:endParaRPr>
          </a:p>
          <a:p>
            <a:pPr marL="354013" lvl="0">
              <a:spcAft>
                <a:spcPts val="600"/>
              </a:spcAft>
            </a:pPr>
            <a:r>
              <a:rPr lang="en-GB" dirty="0">
                <a:solidFill>
                  <a:srgbClr val="FFFF99"/>
                </a:solidFill>
                <a:latin typeface="Calibri" panose="020F0502020204030204" pitchFamily="34" charset="0"/>
                <a:ea typeface="Calibri" panose="020F0502020204030204" pitchFamily="34" charset="0"/>
                <a:cs typeface="Calibri" panose="020F0502020204030204" pitchFamily="34" charset="0"/>
              </a:rPr>
              <a:t>Disambiguation of relatively obscure people requires a resource capable of aggregating all the available scraps of biographical documentation. </a:t>
            </a:r>
            <a:r>
              <a:rPr lang="en-GB" sz="2000" i="1" dirty="0">
                <a:solidFill>
                  <a:srgbClr val="FFFF99"/>
                </a:solidFill>
                <a:latin typeface="Calibri" panose="020F0502020204030204" pitchFamily="34" charset="0"/>
                <a:ea typeface="Calibri" panose="020F0502020204030204" pitchFamily="34" charset="0"/>
                <a:cs typeface="Calibri" panose="020F0502020204030204" pitchFamily="34" charset="0"/>
              </a:rPr>
              <a:t> </a:t>
            </a:r>
            <a:endParaRPr lang="en-GB" dirty="0">
              <a:solidFill>
                <a:srgbClr val="FFFF99"/>
              </a:solidFill>
              <a:latin typeface="Calibri" panose="020F0502020204030204" pitchFamily="34" charset="0"/>
              <a:ea typeface="Calibri" panose="020F0502020204030204" pitchFamily="34" charset="0"/>
              <a:cs typeface="Calibri" panose="020F0502020204030204" pitchFamily="34" charset="0"/>
            </a:endParaRPr>
          </a:p>
          <a:p>
            <a:pPr>
              <a:spcAft>
                <a:spcPts val="600"/>
              </a:spcAft>
            </a:pPr>
            <a:endParaRPr lang="en-GB" sz="1400" dirty="0">
              <a:solidFill>
                <a:srgbClr val="3B4547"/>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9" name="Rectangle 18"/>
          <p:cNvSpPr/>
          <p:nvPr/>
        </p:nvSpPr>
        <p:spPr>
          <a:xfrm>
            <a:off x="748335" y="562133"/>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Box 2"/>
          <p:cNvSpPr txBox="1">
            <a:spLocks noChangeArrowheads="1"/>
          </p:cNvSpPr>
          <p:nvPr/>
        </p:nvSpPr>
        <p:spPr bwMode="auto">
          <a:xfrm>
            <a:off x="862949" y="684943"/>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defRPr/>
            </a:pPr>
            <a:r>
              <a:rPr lang="en-GB" sz="2800" b="1" kern="0" dirty="0">
                <a:solidFill>
                  <a:srgbClr val="3B4547"/>
                </a:solidFill>
                <a:latin typeface="Book Antiqua" pitchFamily="18" charset="0"/>
                <a:cs typeface="Arial" pitchFamily="34" charset="0"/>
              </a:rPr>
              <a:t>PEOPLE</a:t>
            </a:r>
          </a:p>
          <a:p>
            <a:pPr fontAlgn="base">
              <a:spcBef>
                <a:spcPct val="0"/>
              </a:spcBef>
              <a:spcAft>
                <a:spcPts val="1000"/>
              </a:spcAft>
              <a:defRPr/>
            </a:pPr>
            <a:r>
              <a:rPr lang="en-GB" sz="2800" b="1" kern="0" dirty="0">
                <a:solidFill>
                  <a:srgbClr val="C00000"/>
                </a:solidFill>
                <a:latin typeface="Book Antiqua" pitchFamily="18" charset="0"/>
                <a:cs typeface="Arial" pitchFamily="34" charset="0"/>
              </a:rPr>
              <a:t>sender</a:t>
            </a:r>
          </a:p>
          <a:p>
            <a:pPr fontAlgn="base">
              <a:spcBef>
                <a:spcPct val="0"/>
              </a:spcBef>
              <a:spcAft>
                <a:spcPts val="1000"/>
              </a:spcAft>
              <a:defRPr/>
            </a:pPr>
            <a:r>
              <a:rPr lang="en-GB" sz="2800" b="1" kern="0" dirty="0">
                <a:solidFill>
                  <a:srgbClr val="C00000"/>
                </a:solidFill>
                <a:latin typeface="Book Antiqua" pitchFamily="18" charset="0"/>
                <a:cs typeface="Arial" pitchFamily="34" charset="0"/>
              </a:rPr>
              <a:t>recipient</a:t>
            </a:r>
          </a:p>
          <a:p>
            <a:pPr fontAlgn="base">
              <a:spcBef>
                <a:spcPct val="0"/>
              </a:spcBef>
              <a:spcAft>
                <a:spcPts val="1000"/>
              </a:spcAft>
              <a:defRPr/>
            </a:pPr>
            <a:endParaRPr lang="en-US" sz="2800" kern="0" dirty="0">
              <a:solidFill>
                <a:srgbClr val="3B4547"/>
              </a:solidFill>
              <a:latin typeface="Book Antiqua" pitchFamily="18" charset="0"/>
              <a:cs typeface="Arial" pitchFamily="34" charset="0"/>
            </a:endParaRPr>
          </a:p>
        </p:txBody>
      </p:sp>
    </p:spTree>
    <p:extLst>
      <p:ext uri="{BB962C8B-B14F-4D97-AF65-F5344CB8AC3E}">
        <p14:creationId xmlns:p14="http://schemas.microsoft.com/office/powerpoint/2010/main" val="317430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grpId="0" nodeType="withEffect">
                                  <p:stCondLst>
                                    <p:cond delay="0"/>
                                  </p:stCondLst>
                                  <p:childTnLst>
                                    <p:anim calcmode="lin" valueType="num">
                                      <p:cBhvr additive="base">
                                        <p:cTn id="6" dur="1000"/>
                                        <p:tgtEl>
                                          <p:spTgt spid="17"/>
                                        </p:tgtEl>
                                        <p:attrNameLst>
                                          <p:attrName>ppt_x</p:attrName>
                                        </p:attrNameLst>
                                      </p:cBhvr>
                                      <p:tavLst>
                                        <p:tav tm="0">
                                          <p:val>
                                            <p:strVal val="ppt_x"/>
                                          </p:val>
                                        </p:tav>
                                        <p:tav tm="100000">
                                          <p:val>
                                            <p:strVal val="1+ppt_w/2"/>
                                          </p:val>
                                        </p:tav>
                                      </p:tavLst>
                                    </p:anim>
                                    <p:anim calcmode="lin" valueType="num">
                                      <p:cBhvr additive="base">
                                        <p:cTn id="7" dur="1000"/>
                                        <p:tgtEl>
                                          <p:spTgt spid="17"/>
                                        </p:tgtEl>
                                        <p:attrNameLst>
                                          <p:attrName>ppt_y</p:attrName>
                                        </p:attrNameLst>
                                      </p:cBhvr>
                                      <p:tavLst>
                                        <p:tav tm="0">
                                          <p:val>
                                            <p:strVal val="ppt_y"/>
                                          </p:val>
                                        </p:tav>
                                        <p:tav tm="100000">
                                          <p:val>
                                            <p:strVal val="ppt_y"/>
                                          </p:val>
                                        </p:tav>
                                      </p:tavLst>
                                    </p:anim>
                                    <p:set>
                                      <p:cBhvr>
                                        <p:cTn id="8" dur="1" fill="hold">
                                          <p:stCondLst>
                                            <p:cond delay="999"/>
                                          </p:stCondLst>
                                        </p:cTn>
                                        <p:tgtEl>
                                          <p:spTgt spid="17"/>
                                        </p:tgtEl>
                                        <p:attrNameLst>
                                          <p:attrName>style.visibility</p:attrName>
                                        </p:attrNameLst>
                                      </p:cBhvr>
                                      <p:to>
                                        <p:strVal val="hidden"/>
                                      </p:to>
                                    </p:set>
                                  </p:childTnLst>
                                </p:cTn>
                              </p:par>
                              <p:par>
                                <p:cTn id="9" presetID="2" presetClass="exit" presetSubtype="2" fill="hold" grpId="0" nodeType="withEffect">
                                  <p:stCondLst>
                                    <p:cond delay="0"/>
                                  </p:stCondLst>
                                  <p:childTnLst>
                                    <p:anim calcmode="lin" valueType="num">
                                      <p:cBhvr additive="base">
                                        <p:cTn id="10" dur="1000"/>
                                        <p:tgtEl>
                                          <p:spTgt spid="18"/>
                                        </p:tgtEl>
                                        <p:attrNameLst>
                                          <p:attrName>ppt_x</p:attrName>
                                        </p:attrNameLst>
                                      </p:cBhvr>
                                      <p:tavLst>
                                        <p:tav tm="0">
                                          <p:val>
                                            <p:strVal val="ppt_x"/>
                                          </p:val>
                                        </p:tav>
                                        <p:tav tm="100000">
                                          <p:val>
                                            <p:strVal val="1+ppt_w/2"/>
                                          </p:val>
                                        </p:tav>
                                      </p:tavLst>
                                    </p:anim>
                                    <p:anim calcmode="lin" valueType="num">
                                      <p:cBhvr additive="base">
                                        <p:cTn id="11" dur="1000"/>
                                        <p:tgtEl>
                                          <p:spTgt spid="18"/>
                                        </p:tgtEl>
                                        <p:attrNameLst>
                                          <p:attrName>ppt_y</p:attrName>
                                        </p:attrNameLst>
                                      </p:cBhvr>
                                      <p:tavLst>
                                        <p:tav tm="0">
                                          <p:val>
                                            <p:strVal val="ppt_y"/>
                                          </p:val>
                                        </p:tav>
                                        <p:tav tm="100000">
                                          <p:val>
                                            <p:strVal val="ppt_y"/>
                                          </p:val>
                                        </p:tav>
                                      </p:tavLst>
                                    </p:anim>
                                    <p:set>
                                      <p:cBhvr>
                                        <p:cTn id="1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6"/>
          <p:cNvSpPr>
            <a:spLocks noChangeArrowheads="1"/>
          </p:cNvSpPr>
          <p:nvPr/>
        </p:nvSpPr>
        <p:spPr bwMode="auto">
          <a:xfrm>
            <a:off x="6240463" y="550864"/>
            <a:ext cx="41767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Arial" panose="020B0604020202020204" pitchFamily="34" charset="0"/>
              <a:buNone/>
            </a:pPr>
            <a:r>
              <a:rPr lang="en-GB" altLang="en-US" sz="2400">
                <a:solidFill>
                  <a:srgbClr val="FFCD45"/>
                </a:solidFill>
                <a:latin typeface="WorkSans-Regular"/>
                <a:ea typeface="Calibri" panose="020F0502020204030204" pitchFamily="34" charset="0"/>
                <a:cs typeface="WorkSans-Regular"/>
              </a:rPr>
              <a:t>Collaborative systems design</a:t>
            </a:r>
            <a:endParaRPr lang="en-GB" altLang="en-US">
              <a:ea typeface="Calibri" panose="020F0502020204030204" pitchFamily="34" charset="0"/>
              <a:cs typeface="Times New Roman" panose="02020603050405020304" pitchFamily="18" charset="0"/>
            </a:endParaRPr>
          </a:p>
          <a:p>
            <a:pPr>
              <a:spcBef>
                <a:spcPct val="0"/>
              </a:spcBef>
              <a:buFontTx/>
              <a:buNone/>
            </a:pPr>
            <a:endParaRPr lang="en-GB" altLang="en-US" sz="1800">
              <a:solidFill>
                <a:schemeClr val="bg1"/>
              </a:solidFill>
              <a:latin typeface="Book Antiqua" panose="02040602050305030304" pitchFamily="18" charset="0"/>
            </a:endParaRPr>
          </a:p>
        </p:txBody>
      </p:sp>
      <p:pic>
        <p:nvPicPr>
          <p:cNvPr id="50180" name="Picture 4"/>
          <p:cNvPicPr>
            <a:picLocks noChangeAspect="1"/>
          </p:cNvPicPr>
          <p:nvPr/>
        </p:nvPicPr>
        <p:blipFill>
          <a:blip r:embed="rId4">
            <a:extLst>
              <a:ext uri="{28A0092B-C50C-407E-A947-70E740481C1C}">
                <a14:useLocalDpi xmlns:a14="http://schemas.microsoft.com/office/drawing/2010/main" val="0"/>
              </a:ext>
            </a:extLst>
          </a:blip>
          <a:srcRect l="5534" t="10828" r="5916" b="11407"/>
          <a:stretch>
            <a:fillRect/>
          </a:stretch>
        </p:blipFill>
        <p:spPr bwMode="auto">
          <a:xfrm>
            <a:off x="-27101" y="0"/>
            <a:ext cx="12219101" cy="603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DBE61AC-8F43-423B-AC56-849F8B68DF33}"/>
              </a:ext>
            </a:extLst>
          </p:cNvPr>
          <p:cNvPicPr>
            <a:picLocks noChangeAspect="1"/>
          </p:cNvPicPr>
          <p:nvPr/>
        </p:nvPicPr>
        <p:blipFill rotWithShape="1">
          <a:blip r:embed="rId5"/>
          <a:srcRect l="937" t="4966"/>
          <a:stretch/>
        </p:blipFill>
        <p:spPr>
          <a:xfrm>
            <a:off x="2025148" y="1031649"/>
            <a:ext cx="8057745" cy="4242480"/>
          </a:xfrm>
          <a:prstGeom prst="rect">
            <a:avLst/>
          </a:prstGeom>
        </p:spPr>
      </p:pic>
      <p:sp>
        <p:nvSpPr>
          <p:cNvPr id="7" name="Rectangle 6">
            <a:extLst>
              <a:ext uri="{FF2B5EF4-FFF2-40B4-BE49-F238E27FC236}">
                <a16:creationId xmlns:a16="http://schemas.microsoft.com/office/drawing/2014/main" id="{67628569-B0FF-47DC-8F03-FA77CE1B1243}"/>
              </a:ext>
            </a:extLst>
          </p:cNvPr>
          <p:cNvSpPr/>
          <p:nvPr/>
        </p:nvSpPr>
        <p:spPr>
          <a:xfrm>
            <a:off x="435990" y="6175318"/>
            <a:ext cx="6239130" cy="461665"/>
          </a:xfrm>
          <a:prstGeom prst="rect">
            <a:avLst/>
          </a:prstGeom>
        </p:spPr>
        <p:txBody>
          <a:bodyPr wrap="square">
            <a:spAutoFit/>
          </a:bodyPr>
          <a:lstStyle/>
          <a:p>
            <a:r>
              <a:rPr lang="en-GB" altLang="en-US" sz="2400" dirty="0">
                <a:solidFill>
                  <a:srgbClr val="FF6600"/>
                </a:solidFill>
                <a:latin typeface="Book Antiqua" panose="02040602050305030304" pitchFamily="18" charset="0"/>
                <a:ea typeface="Calibri" panose="020F0502020204030204" pitchFamily="34" charset="0"/>
                <a:cs typeface="WorkSans-Regular"/>
              </a:rPr>
              <a:t>BOOK: </a:t>
            </a:r>
            <a:r>
              <a:rPr lang="en-GB" altLang="en-US" sz="2400" dirty="0">
                <a:solidFill>
                  <a:srgbClr val="FFCE43"/>
                </a:solidFill>
                <a:latin typeface="Book Antiqua" panose="02040602050305030304" pitchFamily="18" charset="0"/>
                <a:ea typeface="Calibri" panose="020F0502020204030204" pitchFamily="34" charset="0"/>
                <a:cs typeface="WorkSans-Regular"/>
              </a:rPr>
              <a:t>Göttingen University Press, 2019</a:t>
            </a:r>
            <a:endParaRPr lang="en-GB" sz="2400" dirty="0"/>
          </a:p>
        </p:txBody>
      </p:sp>
    </p:spTree>
    <p:extLst>
      <p:ext uri="{BB962C8B-B14F-4D97-AF65-F5344CB8AC3E}">
        <p14:creationId xmlns:p14="http://schemas.microsoft.com/office/powerpoint/2010/main" val="23288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3471853" y="2085973"/>
            <a:ext cx="5243513" cy="2643187"/>
          </a:xfrm>
          <a:prstGeom prst="ellipse">
            <a:avLst/>
          </a:prstGeom>
          <a:solidFill>
            <a:srgbClr val="F4FE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728667" y="557213"/>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4305295" y="2457449"/>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ts val="1000"/>
              </a:spcAft>
              <a:defRPr/>
            </a:pPr>
            <a:r>
              <a:rPr lang="en-GB" sz="2800" b="1" kern="0" dirty="0">
                <a:solidFill>
                  <a:srgbClr val="3B4547"/>
                </a:solidFill>
                <a:latin typeface="Book Antiqua" pitchFamily="18" charset="0"/>
                <a:cs typeface="Arial" pitchFamily="34" charset="0"/>
              </a:rPr>
              <a:t>LETTER RECORD</a:t>
            </a:r>
          </a:p>
        </p:txBody>
      </p:sp>
      <p:sp>
        <p:nvSpPr>
          <p:cNvPr id="9" name="Rectangle 8"/>
          <p:cNvSpPr/>
          <p:nvPr/>
        </p:nvSpPr>
        <p:spPr>
          <a:xfrm>
            <a:off x="728667" y="4357685"/>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Box 2"/>
          <p:cNvSpPr txBox="1">
            <a:spLocks noChangeArrowheads="1"/>
          </p:cNvSpPr>
          <p:nvPr/>
        </p:nvSpPr>
        <p:spPr bwMode="auto">
          <a:xfrm>
            <a:off x="858029" y="680023"/>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defRPr/>
            </a:pPr>
            <a:r>
              <a:rPr lang="en-GB" sz="2800" b="1" kern="0" dirty="0">
                <a:solidFill>
                  <a:srgbClr val="3B4547"/>
                </a:solidFill>
                <a:latin typeface="Book Antiqua" pitchFamily="18" charset="0"/>
                <a:cs typeface="Arial" pitchFamily="34" charset="0"/>
              </a:rPr>
              <a:t>PEOPLE</a:t>
            </a:r>
          </a:p>
          <a:p>
            <a:pPr fontAlgn="base">
              <a:spcBef>
                <a:spcPct val="0"/>
              </a:spcBef>
              <a:spcAft>
                <a:spcPts val="1000"/>
              </a:spcAft>
              <a:defRPr/>
            </a:pPr>
            <a:r>
              <a:rPr lang="en-GB" sz="2800" b="1" kern="0" dirty="0">
                <a:solidFill>
                  <a:srgbClr val="C00000"/>
                </a:solidFill>
                <a:latin typeface="Book Antiqua" pitchFamily="18" charset="0"/>
                <a:cs typeface="Arial" pitchFamily="34" charset="0"/>
              </a:rPr>
              <a:t>sender</a:t>
            </a:r>
          </a:p>
          <a:p>
            <a:pPr fontAlgn="base">
              <a:spcBef>
                <a:spcPct val="0"/>
              </a:spcBef>
              <a:spcAft>
                <a:spcPts val="1000"/>
              </a:spcAft>
              <a:defRPr/>
            </a:pPr>
            <a:r>
              <a:rPr lang="en-GB" sz="2800" b="1" kern="0" dirty="0">
                <a:solidFill>
                  <a:srgbClr val="C00000"/>
                </a:solidFill>
                <a:latin typeface="Book Antiqua" pitchFamily="18" charset="0"/>
                <a:cs typeface="Arial" pitchFamily="34" charset="0"/>
              </a:rPr>
              <a:t>recipient</a:t>
            </a:r>
          </a:p>
          <a:p>
            <a:pPr fontAlgn="base">
              <a:spcBef>
                <a:spcPct val="0"/>
              </a:spcBef>
              <a:spcAft>
                <a:spcPts val="1000"/>
              </a:spcAft>
              <a:defRPr/>
            </a:pPr>
            <a:endParaRPr lang="en-US" sz="2800" kern="0" dirty="0">
              <a:solidFill>
                <a:srgbClr val="3B4547"/>
              </a:solidFill>
              <a:latin typeface="Book Antiqua" pitchFamily="18" charset="0"/>
              <a:cs typeface="Arial" pitchFamily="34" charset="0"/>
            </a:endParaRPr>
          </a:p>
        </p:txBody>
      </p:sp>
      <p:sp>
        <p:nvSpPr>
          <p:cNvPr id="16" name="Rectangle 15"/>
          <p:cNvSpPr/>
          <p:nvPr/>
        </p:nvSpPr>
        <p:spPr>
          <a:xfrm>
            <a:off x="618565" y="457200"/>
            <a:ext cx="10972800" cy="591670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Box 2"/>
          <p:cNvSpPr txBox="1">
            <a:spLocks noChangeArrowheads="1"/>
          </p:cNvSpPr>
          <p:nvPr/>
        </p:nvSpPr>
        <p:spPr bwMode="auto">
          <a:xfrm>
            <a:off x="905352" y="4525971"/>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defRPr/>
            </a:pPr>
            <a:r>
              <a:rPr lang="en-GB" sz="2800" b="1" kern="0" dirty="0">
                <a:solidFill>
                  <a:srgbClr val="C00000"/>
                </a:solidFill>
                <a:latin typeface="Book Antiqua" pitchFamily="18" charset="0"/>
                <a:cs typeface="Arial" pitchFamily="34" charset="0"/>
              </a:rPr>
              <a:t>date of sending</a:t>
            </a:r>
          </a:p>
          <a:p>
            <a:pPr fontAlgn="base">
              <a:spcBef>
                <a:spcPct val="0"/>
              </a:spcBef>
              <a:spcAft>
                <a:spcPts val="1000"/>
              </a:spcAft>
              <a:defRPr/>
            </a:pPr>
            <a:r>
              <a:rPr lang="en-GB" sz="2800" b="1" kern="0" dirty="0">
                <a:solidFill>
                  <a:srgbClr val="C00000"/>
                </a:solidFill>
                <a:latin typeface="Book Antiqua" pitchFamily="18" charset="0"/>
                <a:cs typeface="Arial" pitchFamily="34" charset="0"/>
              </a:rPr>
              <a:t>date of receipt</a:t>
            </a:r>
          </a:p>
          <a:p>
            <a:pPr fontAlgn="base">
              <a:spcBef>
                <a:spcPct val="0"/>
              </a:spcBef>
              <a:spcAft>
                <a:spcPts val="1000"/>
              </a:spcAft>
              <a:defRPr/>
            </a:pPr>
            <a:r>
              <a:rPr lang="en-GB" sz="2800" b="1" kern="0" dirty="0">
                <a:solidFill>
                  <a:srgbClr val="3B4547"/>
                </a:solidFill>
                <a:latin typeface="Book Antiqua" pitchFamily="18" charset="0"/>
                <a:cs typeface="Arial" pitchFamily="34" charset="0"/>
              </a:rPr>
              <a:t>TIME</a:t>
            </a:r>
            <a:endParaRPr lang="en-US" sz="2800" kern="0" dirty="0">
              <a:solidFill>
                <a:srgbClr val="3B4547"/>
              </a:solidFill>
              <a:latin typeface="Book Antiqua" pitchFamily="18" charset="0"/>
              <a:cs typeface="Arial" pitchFamily="34" charset="0"/>
            </a:endParaRPr>
          </a:p>
        </p:txBody>
      </p:sp>
      <p:grpSp>
        <p:nvGrpSpPr>
          <p:cNvPr id="23" name="Group 22"/>
          <p:cNvGrpSpPr/>
          <p:nvPr/>
        </p:nvGrpSpPr>
        <p:grpSpPr>
          <a:xfrm>
            <a:off x="7872095" y="4347862"/>
            <a:ext cx="3576628" cy="1900236"/>
            <a:chOff x="7872095" y="4347862"/>
            <a:chExt cx="3576628" cy="1900236"/>
          </a:xfrm>
        </p:grpSpPr>
        <p:sp>
          <p:nvSpPr>
            <p:cNvPr id="24" name="Text Box 2"/>
            <p:cNvSpPr txBox="1">
              <a:spLocks noChangeArrowheads="1"/>
            </p:cNvSpPr>
            <p:nvPr/>
          </p:nvSpPr>
          <p:spPr bwMode="auto">
            <a:xfrm>
              <a:off x="7938342" y="4680218"/>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place of sending</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place of receipt</a:t>
              </a:r>
            </a:p>
            <a:p>
              <a:pPr algn="r" fontAlgn="base">
                <a:spcBef>
                  <a:spcPct val="0"/>
                </a:spcBef>
                <a:spcAft>
                  <a:spcPts val="1000"/>
                </a:spcAft>
                <a:defRPr/>
              </a:pPr>
              <a:r>
                <a:rPr lang="en-GB" sz="2800" b="1" kern="0" dirty="0">
                  <a:solidFill>
                    <a:srgbClr val="3B4547"/>
                  </a:solidFill>
                  <a:latin typeface="Book Antiqua" pitchFamily="18" charset="0"/>
                  <a:cs typeface="Arial" pitchFamily="34" charset="0"/>
                </a:rPr>
                <a:t>PLACE</a:t>
              </a:r>
              <a:endParaRPr lang="en-US" sz="2800" kern="0" dirty="0">
                <a:solidFill>
                  <a:srgbClr val="3B4547"/>
                </a:solidFill>
                <a:latin typeface="Book Antiqua" pitchFamily="18" charset="0"/>
                <a:cs typeface="Arial" pitchFamily="34" charset="0"/>
              </a:endParaRPr>
            </a:p>
          </p:txBody>
        </p:sp>
        <p:sp>
          <p:nvSpPr>
            <p:cNvPr id="25" name="Rectangle 24"/>
            <p:cNvSpPr/>
            <p:nvPr/>
          </p:nvSpPr>
          <p:spPr>
            <a:xfrm>
              <a:off x="7872095" y="4347862"/>
              <a:ext cx="3576628" cy="1900236"/>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Box 2"/>
            <p:cNvSpPr txBox="1">
              <a:spLocks noChangeArrowheads="1"/>
            </p:cNvSpPr>
            <p:nvPr/>
          </p:nvSpPr>
          <p:spPr bwMode="auto">
            <a:xfrm>
              <a:off x="7943262" y="4480046"/>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place of sending</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place of receipt</a:t>
              </a:r>
            </a:p>
            <a:p>
              <a:pPr algn="r" fontAlgn="base">
                <a:spcBef>
                  <a:spcPct val="0"/>
                </a:spcBef>
                <a:spcAft>
                  <a:spcPts val="1000"/>
                </a:spcAft>
                <a:defRPr/>
              </a:pPr>
              <a:r>
                <a:rPr lang="en-GB" sz="2800" b="1" kern="0" dirty="0">
                  <a:solidFill>
                    <a:srgbClr val="3B4547"/>
                  </a:solidFill>
                  <a:latin typeface="Book Antiqua" pitchFamily="18" charset="0"/>
                  <a:cs typeface="Arial" pitchFamily="34" charset="0"/>
                </a:rPr>
                <a:t>PLACE</a:t>
              </a:r>
              <a:endParaRPr lang="en-US" sz="2800" kern="0" dirty="0">
                <a:solidFill>
                  <a:srgbClr val="3B4547"/>
                </a:solidFill>
                <a:latin typeface="Book Antiqua" pitchFamily="18" charset="0"/>
                <a:cs typeface="Arial" pitchFamily="34" charset="0"/>
              </a:endParaRPr>
            </a:p>
          </p:txBody>
        </p:sp>
      </p:grpSp>
      <p:grpSp>
        <p:nvGrpSpPr>
          <p:cNvPr id="41" name="Group 40"/>
          <p:cNvGrpSpPr/>
          <p:nvPr/>
        </p:nvGrpSpPr>
        <p:grpSpPr>
          <a:xfrm>
            <a:off x="7872095" y="557212"/>
            <a:ext cx="3586456" cy="1912268"/>
            <a:chOff x="7872095" y="557212"/>
            <a:chExt cx="3586456" cy="1912268"/>
          </a:xfrm>
        </p:grpSpPr>
        <p:sp>
          <p:nvSpPr>
            <p:cNvPr id="42" name="Rectangle 41"/>
            <p:cNvSpPr/>
            <p:nvPr/>
          </p:nvSpPr>
          <p:spPr>
            <a:xfrm>
              <a:off x="7881923" y="557212"/>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 Box 2"/>
            <p:cNvSpPr txBox="1">
              <a:spLocks noChangeArrowheads="1"/>
            </p:cNvSpPr>
            <p:nvPr/>
          </p:nvSpPr>
          <p:spPr bwMode="auto">
            <a:xfrm>
              <a:off x="8024211" y="699231"/>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defRPr/>
              </a:pPr>
              <a:r>
                <a:rPr lang="en-GB" sz="2800" b="1" kern="0" dirty="0">
                  <a:solidFill>
                    <a:srgbClr val="3B4547"/>
                  </a:solidFill>
                  <a:latin typeface="Book Antiqua" pitchFamily="18" charset="0"/>
                  <a:cs typeface="Arial" pitchFamily="34" charset="0"/>
                </a:rPr>
                <a:t>DOCUMENTS</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letter as sent</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drafts, copies, etc.</a:t>
              </a:r>
              <a:endParaRPr lang="en-US" sz="2800" kern="0" dirty="0">
                <a:solidFill>
                  <a:srgbClr val="C00000"/>
                </a:solidFill>
                <a:latin typeface="Book Antiqua" pitchFamily="18" charset="0"/>
                <a:cs typeface="Arial" pitchFamily="34" charset="0"/>
              </a:endParaRPr>
            </a:p>
          </p:txBody>
        </p:sp>
        <p:grpSp>
          <p:nvGrpSpPr>
            <p:cNvPr id="44" name="Group 43"/>
            <p:cNvGrpSpPr/>
            <p:nvPr/>
          </p:nvGrpSpPr>
          <p:grpSpPr>
            <a:xfrm>
              <a:off x="7872095" y="569244"/>
              <a:ext cx="3576628" cy="1900236"/>
              <a:chOff x="7872095" y="4320968"/>
              <a:chExt cx="3576628" cy="1900236"/>
            </a:xfrm>
          </p:grpSpPr>
          <p:sp>
            <p:nvSpPr>
              <p:cNvPr id="45" name="Text Box 2"/>
              <p:cNvSpPr txBox="1">
                <a:spLocks noChangeArrowheads="1"/>
              </p:cNvSpPr>
              <p:nvPr/>
            </p:nvSpPr>
            <p:spPr bwMode="auto">
              <a:xfrm>
                <a:off x="7938342" y="4680218"/>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place of sending</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place of receipt</a:t>
                </a:r>
              </a:p>
              <a:p>
                <a:pPr algn="r" fontAlgn="base">
                  <a:spcBef>
                    <a:spcPct val="0"/>
                  </a:spcBef>
                  <a:spcAft>
                    <a:spcPts val="1000"/>
                  </a:spcAft>
                  <a:defRPr/>
                </a:pPr>
                <a:r>
                  <a:rPr lang="en-GB" sz="2800" b="1" kern="0" dirty="0">
                    <a:solidFill>
                      <a:srgbClr val="3B4547"/>
                    </a:solidFill>
                    <a:latin typeface="Book Antiqua" pitchFamily="18" charset="0"/>
                    <a:cs typeface="Arial" pitchFamily="34" charset="0"/>
                  </a:rPr>
                  <a:t>PLACE</a:t>
                </a:r>
                <a:endParaRPr lang="en-US" sz="2800" kern="0" dirty="0">
                  <a:solidFill>
                    <a:srgbClr val="3B4547"/>
                  </a:solidFill>
                  <a:latin typeface="Book Antiqua" pitchFamily="18" charset="0"/>
                  <a:cs typeface="Arial" pitchFamily="34" charset="0"/>
                </a:endParaRPr>
              </a:p>
            </p:txBody>
          </p:sp>
          <p:sp>
            <p:nvSpPr>
              <p:cNvPr id="46" name="Rectangle 45"/>
              <p:cNvSpPr/>
              <p:nvPr/>
            </p:nvSpPr>
            <p:spPr>
              <a:xfrm>
                <a:off x="7872095" y="4320968"/>
                <a:ext cx="3576628" cy="1900236"/>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 Box 2"/>
              <p:cNvSpPr txBox="1">
                <a:spLocks noChangeArrowheads="1"/>
              </p:cNvSpPr>
              <p:nvPr/>
            </p:nvSpPr>
            <p:spPr bwMode="auto">
              <a:xfrm>
                <a:off x="7943262" y="4496016"/>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defRPr/>
                </a:pPr>
                <a:r>
                  <a:rPr lang="en-GB" sz="2800" b="1" kern="0" dirty="0">
                    <a:solidFill>
                      <a:srgbClr val="3B4547"/>
                    </a:solidFill>
                    <a:latin typeface="Book Antiqua" pitchFamily="18" charset="0"/>
                    <a:cs typeface="Arial" pitchFamily="34" charset="0"/>
                  </a:rPr>
                  <a:t>DOCUMENTS</a:t>
                </a:r>
                <a:endParaRPr lang="en-US" sz="2800" kern="0" dirty="0">
                  <a:solidFill>
                    <a:srgbClr val="3B4547"/>
                  </a:solidFill>
                  <a:latin typeface="Book Antiqua" pitchFamily="18" charset="0"/>
                  <a:cs typeface="Arial" pitchFamily="34" charset="0"/>
                </a:endParaRP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letter as sent</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 drafts, copies, etc.</a:t>
                </a:r>
              </a:p>
            </p:txBody>
          </p:sp>
        </p:grpSp>
      </p:grpSp>
      <p:sp>
        <p:nvSpPr>
          <p:cNvPr id="17" name="Rectangle 16"/>
          <p:cNvSpPr/>
          <p:nvPr/>
        </p:nvSpPr>
        <p:spPr>
          <a:xfrm>
            <a:off x="747415" y="548198"/>
            <a:ext cx="10729884" cy="5700709"/>
          </a:xfrm>
          <a:prstGeom prst="rect">
            <a:avLst/>
          </a:prstGeom>
          <a:solidFill>
            <a:srgbClr val="3B45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p:cNvGrpSpPr/>
          <p:nvPr/>
        </p:nvGrpSpPr>
        <p:grpSpPr>
          <a:xfrm>
            <a:off x="7872095" y="-2671771"/>
            <a:ext cx="3586456" cy="1912268"/>
            <a:chOff x="7872095" y="557212"/>
            <a:chExt cx="3586456" cy="1912268"/>
          </a:xfrm>
        </p:grpSpPr>
        <p:sp>
          <p:nvSpPr>
            <p:cNvPr id="8" name="Rectangle 7"/>
            <p:cNvSpPr/>
            <p:nvPr/>
          </p:nvSpPr>
          <p:spPr>
            <a:xfrm>
              <a:off x="7881923" y="557212"/>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Box 2"/>
            <p:cNvSpPr txBox="1">
              <a:spLocks noChangeArrowheads="1"/>
            </p:cNvSpPr>
            <p:nvPr/>
          </p:nvSpPr>
          <p:spPr bwMode="auto">
            <a:xfrm>
              <a:off x="8024211" y="699231"/>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defRPr/>
              </a:pPr>
              <a:r>
                <a:rPr lang="en-GB" sz="2800" b="1" kern="0" dirty="0">
                  <a:solidFill>
                    <a:srgbClr val="3B4547"/>
                  </a:solidFill>
                  <a:latin typeface="Book Antiqua" pitchFamily="18" charset="0"/>
                  <a:cs typeface="Arial" pitchFamily="34" charset="0"/>
                </a:rPr>
                <a:t>DOCUMENTS</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letter as sent</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drafts, copies, etc.</a:t>
              </a:r>
              <a:endParaRPr lang="en-US" sz="2800" kern="0" dirty="0">
                <a:solidFill>
                  <a:srgbClr val="C00000"/>
                </a:solidFill>
                <a:latin typeface="Book Antiqua" pitchFamily="18" charset="0"/>
                <a:cs typeface="Arial" pitchFamily="34" charset="0"/>
              </a:endParaRPr>
            </a:p>
          </p:txBody>
        </p:sp>
        <p:grpSp>
          <p:nvGrpSpPr>
            <p:cNvPr id="2" name="Group 1"/>
            <p:cNvGrpSpPr/>
            <p:nvPr/>
          </p:nvGrpSpPr>
          <p:grpSpPr>
            <a:xfrm>
              <a:off x="7872095" y="569244"/>
              <a:ext cx="3576628" cy="1900236"/>
              <a:chOff x="7872095" y="4320968"/>
              <a:chExt cx="3576628" cy="1900236"/>
            </a:xfrm>
          </p:grpSpPr>
          <p:sp>
            <p:nvSpPr>
              <p:cNvPr id="15" name="Text Box 2"/>
              <p:cNvSpPr txBox="1">
                <a:spLocks noChangeArrowheads="1"/>
              </p:cNvSpPr>
              <p:nvPr/>
            </p:nvSpPr>
            <p:spPr bwMode="auto">
              <a:xfrm>
                <a:off x="7938342" y="4680218"/>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place of sending</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place of receipt</a:t>
                </a:r>
              </a:p>
              <a:p>
                <a:pPr algn="r" fontAlgn="base">
                  <a:spcBef>
                    <a:spcPct val="0"/>
                  </a:spcBef>
                  <a:spcAft>
                    <a:spcPts val="1000"/>
                  </a:spcAft>
                  <a:defRPr/>
                </a:pPr>
                <a:r>
                  <a:rPr lang="en-GB" sz="2800" b="1" kern="0" dirty="0">
                    <a:solidFill>
                      <a:srgbClr val="3B4547"/>
                    </a:solidFill>
                    <a:latin typeface="Book Antiqua" pitchFamily="18" charset="0"/>
                    <a:cs typeface="Arial" pitchFamily="34" charset="0"/>
                  </a:rPr>
                  <a:t>PLACE</a:t>
                </a:r>
                <a:endParaRPr lang="en-US" sz="2800" kern="0" dirty="0">
                  <a:solidFill>
                    <a:srgbClr val="3B4547"/>
                  </a:solidFill>
                  <a:latin typeface="Book Antiqua" pitchFamily="18" charset="0"/>
                  <a:cs typeface="Arial" pitchFamily="34" charset="0"/>
                </a:endParaRPr>
              </a:p>
            </p:txBody>
          </p:sp>
          <p:sp>
            <p:nvSpPr>
              <p:cNvPr id="20" name="Rectangle 19"/>
              <p:cNvSpPr/>
              <p:nvPr/>
            </p:nvSpPr>
            <p:spPr>
              <a:xfrm>
                <a:off x="7872095" y="4320968"/>
                <a:ext cx="3576628" cy="1900236"/>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Box 2"/>
              <p:cNvSpPr txBox="1">
                <a:spLocks noChangeArrowheads="1"/>
              </p:cNvSpPr>
              <p:nvPr/>
            </p:nvSpPr>
            <p:spPr bwMode="auto">
              <a:xfrm>
                <a:off x="7943262" y="4496016"/>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defRPr/>
                </a:pPr>
                <a:r>
                  <a:rPr lang="en-GB" sz="2800" b="1" kern="0" dirty="0">
                    <a:solidFill>
                      <a:srgbClr val="3B4547"/>
                    </a:solidFill>
                    <a:latin typeface="Book Antiqua" pitchFamily="18" charset="0"/>
                    <a:cs typeface="Arial" pitchFamily="34" charset="0"/>
                  </a:rPr>
                  <a:t>DOCUMENTS</a:t>
                </a:r>
                <a:endParaRPr lang="en-US" sz="2800" kern="0" dirty="0">
                  <a:solidFill>
                    <a:srgbClr val="3B4547"/>
                  </a:solidFill>
                  <a:latin typeface="Book Antiqua" pitchFamily="18" charset="0"/>
                  <a:cs typeface="Arial" pitchFamily="34" charset="0"/>
                </a:endParaRP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letter as sent drafts, copies, etc.</a:t>
                </a:r>
              </a:p>
            </p:txBody>
          </p:sp>
        </p:grpSp>
      </p:grpSp>
      <p:sp>
        <p:nvSpPr>
          <p:cNvPr id="19" name="Text Box 3"/>
          <p:cNvSpPr txBox="1">
            <a:spLocks noChangeArrowheads="1"/>
          </p:cNvSpPr>
          <p:nvPr/>
        </p:nvSpPr>
        <p:spPr bwMode="auto">
          <a:xfrm>
            <a:off x="789446" y="632170"/>
            <a:ext cx="6775616" cy="5497170"/>
          </a:xfrm>
          <a:prstGeom prst="rect">
            <a:avLst/>
          </a:prstGeom>
          <a:solidFill>
            <a:srgbClr val="3B4547"/>
          </a:solidFill>
          <a:ln w="9525">
            <a:noFill/>
            <a:miter lim="800000"/>
            <a:headEnd/>
            <a:tailEnd/>
          </a:ln>
        </p:spPr>
        <p:txBody>
          <a:bodyPr vert="horz" wrap="square" lIns="91440" tIns="45720" rIns="91440" bIns="45720" numCol="1" anchor="t" anchorCtr="0" compatLnSpc="1">
            <a:prstTxWarp prst="textNoShape">
              <a:avLst/>
            </a:prstTxWarp>
          </a:bodyPr>
          <a:lstStyle/>
          <a:p>
            <a:pPr>
              <a:spcAft>
                <a:spcPts val="1200"/>
              </a:spcAft>
            </a:pPr>
            <a:r>
              <a:rPr lang="en-GB" sz="2400" b="1" dirty="0">
                <a:solidFill>
                  <a:schemeClr val="bg1"/>
                </a:solidFill>
                <a:latin typeface="Calibri" panose="020F0502020204030204" pitchFamily="34" charset="0"/>
                <a:ea typeface="Calibri" panose="020F0502020204030204" pitchFamily="34" charset="0"/>
                <a:cs typeface="Calibri" panose="020F0502020204030204" pitchFamily="34" charset="0"/>
              </a:rPr>
              <a:t>Problems with letters</a:t>
            </a:r>
          </a:p>
          <a:p>
            <a:pPr>
              <a:spcAft>
                <a:spcPts val="600"/>
              </a:spcAft>
            </a:pPr>
            <a:r>
              <a:rPr lang="en-GB" sz="2400" i="1" dirty="0">
                <a:solidFill>
                  <a:schemeClr val="bg1"/>
                </a:solidFill>
                <a:latin typeface="Calibri" panose="020F0502020204030204" pitchFamily="34" charset="0"/>
                <a:ea typeface="Calibri" panose="020F0502020204030204" pitchFamily="34" charset="0"/>
                <a:cs typeface="Calibri" panose="020F0502020204030204" pitchFamily="34" charset="0"/>
              </a:rPr>
              <a:t>Definition: What is a letter?</a:t>
            </a:r>
            <a:endParaRPr lang="en-GB" i="1" dirty="0">
              <a:solidFill>
                <a:srgbClr val="FFFF99"/>
              </a:solidFill>
              <a:latin typeface="Calibri" panose="020F0502020204030204" pitchFamily="34" charset="0"/>
              <a:ea typeface="Calibri" panose="020F0502020204030204" pitchFamily="34" charset="0"/>
              <a:cs typeface="Calibri" panose="020F0502020204030204" pitchFamily="34" charset="0"/>
            </a:endParaRPr>
          </a:p>
          <a:p>
            <a:pPr marL="354013">
              <a:spcAft>
                <a:spcPts val="600"/>
              </a:spcAft>
            </a:pPr>
            <a:r>
              <a:rPr lang="en-GB" dirty="0">
                <a:solidFill>
                  <a:srgbClr val="FFFF99"/>
                </a:solidFill>
                <a:latin typeface="Calibri" panose="020F0502020204030204" pitchFamily="34" charset="0"/>
                <a:ea typeface="Calibri" panose="020F0502020204030204" pitchFamily="34" charset="0"/>
                <a:cs typeface="Calibri" panose="020F0502020204030204" pitchFamily="34" charset="0"/>
              </a:rPr>
              <a:t>What is the minimal definition of a letter?  Where to we draw the boundary between letters and not-letters? </a:t>
            </a:r>
          </a:p>
          <a:p>
            <a:pPr>
              <a:spcAft>
                <a:spcPts val="600"/>
              </a:spcAft>
            </a:pPr>
            <a:r>
              <a:rPr lang="en-GB" sz="2400" i="1" dirty="0">
                <a:solidFill>
                  <a:schemeClr val="bg1"/>
                </a:solidFill>
                <a:latin typeface="Calibri" panose="020F0502020204030204" pitchFamily="34" charset="0"/>
                <a:ea typeface="Calibri" panose="020F0502020204030204" pitchFamily="34" charset="0"/>
                <a:cs typeface="Calibri" panose="020F0502020204030204" pitchFamily="34" charset="0"/>
              </a:rPr>
              <a:t>Genres: What different kinds of letters are there?</a:t>
            </a:r>
            <a:r>
              <a:rPr lang="en-GB" sz="2000" i="1" dirty="0">
                <a:solidFill>
                  <a:srgbClr val="FFFF99"/>
                </a:solidFill>
                <a:latin typeface="Calibri" panose="020F0502020204030204" pitchFamily="34" charset="0"/>
                <a:ea typeface="Calibri" panose="020F0502020204030204" pitchFamily="34" charset="0"/>
                <a:cs typeface="Calibri" panose="020F0502020204030204" pitchFamily="34" charset="0"/>
              </a:rPr>
              <a:t> </a:t>
            </a:r>
            <a:endParaRPr lang="en-GB" dirty="0">
              <a:solidFill>
                <a:srgbClr val="FFFF99"/>
              </a:solidFill>
              <a:latin typeface="Calibri" panose="020F0502020204030204" pitchFamily="34" charset="0"/>
              <a:ea typeface="Calibri" panose="020F0502020204030204" pitchFamily="34" charset="0"/>
              <a:cs typeface="Calibri" panose="020F0502020204030204" pitchFamily="34" charset="0"/>
            </a:endParaRPr>
          </a:p>
          <a:p>
            <a:pPr marL="354013">
              <a:spcAft>
                <a:spcPts val="600"/>
              </a:spcAft>
            </a:pPr>
            <a:r>
              <a:rPr lang="en-GB" dirty="0">
                <a:solidFill>
                  <a:srgbClr val="FFFF99"/>
                </a:solidFill>
                <a:latin typeface="Calibri" panose="020F0502020204030204" pitchFamily="34" charset="0"/>
                <a:ea typeface="Calibri" panose="020F0502020204030204" pitchFamily="34" charset="0"/>
                <a:cs typeface="Calibri" panose="020F0502020204030204" pitchFamily="34" charset="0"/>
              </a:rPr>
              <a:t>What is the relationship between the categories employed in early modern epistolary manuals and modern genre definitions employed in literary history, archival science, and bibliography?</a:t>
            </a:r>
          </a:p>
          <a:p>
            <a:pPr>
              <a:spcAft>
                <a:spcPts val="600"/>
              </a:spcAft>
            </a:pPr>
            <a:r>
              <a:rPr lang="en-GB" sz="2400" i="1" dirty="0">
                <a:solidFill>
                  <a:schemeClr val="bg1"/>
                </a:solidFill>
                <a:latin typeface="Calibri" panose="020F0502020204030204" pitchFamily="34" charset="0"/>
                <a:ea typeface="Calibri" panose="020F0502020204030204" pitchFamily="34" charset="0"/>
                <a:cs typeface="Calibri" panose="020F0502020204030204" pitchFamily="34" charset="0"/>
              </a:rPr>
              <a:t>Texts: In what forms are letters preserved?</a:t>
            </a:r>
            <a:r>
              <a:rPr lang="en-GB" sz="2000" i="1" dirty="0">
                <a:solidFill>
                  <a:srgbClr val="FFFF99"/>
                </a:solidFill>
                <a:latin typeface="Calibri" panose="020F0502020204030204" pitchFamily="34" charset="0"/>
                <a:ea typeface="Calibri" panose="020F0502020204030204" pitchFamily="34" charset="0"/>
                <a:cs typeface="Calibri" panose="020F0502020204030204" pitchFamily="34" charset="0"/>
              </a:rPr>
              <a:t> </a:t>
            </a:r>
            <a:endParaRPr lang="en-GB" dirty="0">
              <a:solidFill>
                <a:srgbClr val="FFFF99"/>
              </a:solidFill>
              <a:latin typeface="Calibri" panose="020F0502020204030204" pitchFamily="34" charset="0"/>
              <a:ea typeface="Calibri" panose="020F0502020204030204" pitchFamily="34" charset="0"/>
              <a:cs typeface="Calibri" panose="020F0502020204030204" pitchFamily="34" charset="0"/>
            </a:endParaRPr>
          </a:p>
          <a:p>
            <a:pPr marL="354013">
              <a:spcAft>
                <a:spcPts val="600"/>
              </a:spcAft>
            </a:pPr>
            <a:r>
              <a:rPr lang="en-GB" dirty="0">
                <a:solidFill>
                  <a:srgbClr val="FFFF99"/>
                </a:solidFill>
                <a:latin typeface="Calibri" panose="020F0502020204030204" pitchFamily="34" charset="0"/>
                <a:ea typeface="Calibri" panose="020F0502020204030204" pitchFamily="34" charset="0"/>
                <a:cs typeface="Calibri" panose="020F0502020204030204" pitchFamily="34" charset="0"/>
              </a:rPr>
              <a:t>Can we develop a consensual typology for describing the various states in which a letter text can be preserved and documented (including missing letters inferred from other sources)? </a:t>
            </a:r>
          </a:p>
          <a:p>
            <a:pPr>
              <a:spcAft>
                <a:spcPts val="600"/>
              </a:spcAft>
            </a:pPr>
            <a:r>
              <a:rPr lang="en-GB" sz="2400" i="1" dirty="0">
                <a:solidFill>
                  <a:schemeClr val="bg1"/>
                </a:solidFill>
                <a:latin typeface="Calibri" panose="020F0502020204030204" pitchFamily="34" charset="0"/>
                <a:ea typeface="Calibri" panose="020F0502020204030204" pitchFamily="34" charset="0"/>
                <a:cs typeface="Calibri" panose="020F0502020204030204" pitchFamily="34" charset="0"/>
              </a:rPr>
              <a:t>Objects: The physical characteristics of letters</a:t>
            </a:r>
            <a:r>
              <a:rPr lang="en-GB" sz="2000" i="1" dirty="0">
                <a:solidFill>
                  <a:srgbClr val="FFFF99"/>
                </a:solidFill>
                <a:latin typeface="Calibri" panose="020F0502020204030204" pitchFamily="34" charset="0"/>
                <a:ea typeface="Calibri" panose="020F0502020204030204" pitchFamily="34" charset="0"/>
                <a:cs typeface="Calibri" panose="020F0502020204030204" pitchFamily="34" charset="0"/>
              </a:rPr>
              <a:t>. </a:t>
            </a:r>
            <a:endParaRPr lang="en-GB" dirty="0">
              <a:solidFill>
                <a:srgbClr val="FFFF99"/>
              </a:solidFill>
              <a:latin typeface="Calibri" panose="020F0502020204030204" pitchFamily="34" charset="0"/>
              <a:ea typeface="Calibri" panose="020F0502020204030204" pitchFamily="34" charset="0"/>
              <a:cs typeface="Calibri" panose="020F0502020204030204" pitchFamily="34" charset="0"/>
            </a:endParaRPr>
          </a:p>
          <a:p>
            <a:pPr marL="354013" lvl="0">
              <a:spcAft>
                <a:spcPts val="600"/>
              </a:spcAft>
            </a:pPr>
            <a:r>
              <a:rPr lang="en-GB" dirty="0">
                <a:solidFill>
                  <a:srgbClr val="FFFF99"/>
                </a:solidFill>
                <a:latin typeface="Calibri" panose="020F0502020204030204" pitchFamily="34" charset="0"/>
                <a:ea typeface="Calibri" panose="020F0502020204030204" pitchFamily="34" charset="0"/>
                <a:cs typeface="Calibri" panose="020F0502020204030204" pitchFamily="34" charset="0"/>
              </a:rPr>
              <a:t>Can we develop a controlled vocabulary for describing the physical characteristics of letters (e.g. folding, watermarks, etc.)? </a:t>
            </a:r>
            <a:r>
              <a:rPr lang="en-GB" sz="2000" i="1" dirty="0">
                <a:solidFill>
                  <a:srgbClr val="FFFF99"/>
                </a:solidFill>
                <a:latin typeface="Calibri" panose="020F0502020204030204" pitchFamily="34" charset="0"/>
                <a:ea typeface="Calibri" panose="020F0502020204030204" pitchFamily="34" charset="0"/>
                <a:cs typeface="Calibri" panose="020F0502020204030204" pitchFamily="34" charset="0"/>
              </a:rPr>
              <a:t> </a:t>
            </a:r>
            <a:endParaRPr lang="en-GB" dirty="0">
              <a:solidFill>
                <a:srgbClr val="FFFF99"/>
              </a:solidFill>
              <a:latin typeface="Calibri" panose="020F0502020204030204" pitchFamily="34" charset="0"/>
              <a:ea typeface="Calibri" panose="020F0502020204030204" pitchFamily="34" charset="0"/>
              <a:cs typeface="Calibri" panose="020F0502020204030204" pitchFamily="34" charset="0"/>
            </a:endParaRPr>
          </a:p>
          <a:p>
            <a:pPr>
              <a:spcAft>
                <a:spcPts val="600"/>
              </a:spcAft>
            </a:pPr>
            <a:endParaRPr lang="en-GB" sz="1400" dirty="0">
              <a:solidFill>
                <a:srgbClr val="3B4547"/>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39C22C03-B21B-43D9-A46B-B3CAD3936AAB}"/>
              </a:ext>
            </a:extLst>
          </p:cNvPr>
          <p:cNvPicPr>
            <a:picLocks noChangeAspect="1"/>
          </p:cNvPicPr>
          <p:nvPr/>
        </p:nvPicPr>
        <p:blipFill>
          <a:blip r:embed="rId2"/>
          <a:stretch>
            <a:fillRect/>
          </a:stretch>
        </p:blipFill>
        <p:spPr>
          <a:xfrm>
            <a:off x="880889" y="1260150"/>
            <a:ext cx="8063714" cy="4821601"/>
          </a:xfrm>
          <a:prstGeom prst="rect">
            <a:avLst/>
          </a:prstGeom>
        </p:spPr>
      </p:pic>
      <p:grpSp>
        <p:nvGrpSpPr>
          <p:cNvPr id="55" name="Group 54"/>
          <p:cNvGrpSpPr/>
          <p:nvPr/>
        </p:nvGrpSpPr>
        <p:grpSpPr>
          <a:xfrm>
            <a:off x="7895904" y="552444"/>
            <a:ext cx="3586456" cy="1912268"/>
            <a:chOff x="7872095" y="557212"/>
            <a:chExt cx="3586456" cy="1912268"/>
          </a:xfrm>
        </p:grpSpPr>
        <p:sp>
          <p:nvSpPr>
            <p:cNvPr id="56" name="Rectangle 55"/>
            <p:cNvSpPr/>
            <p:nvPr/>
          </p:nvSpPr>
          <p:spPr>
            <a:xfrm>
              <a:off x="7881923" y="557212"/>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 Box 2"/>
            <p:cNvSpPr txBox="1">
              <a:spLocks noChangeArrowheads="1"/>
            </p:cNvSpPr>
            <p:nvPr/>
          </p:nvSpPr>
          <p:spPr bwMode="auto">
            <a:xfrm>
              <a:off x="8024211" y="699231"/>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defRPr/>
              </a:pPr>
              <a:r>
                <a:rPr lang="en-GB" sz="2800" b="1" kern="0" dirty="0">
                  <a:solidFill>
                    <a:srgbClr val="3B4547"/>
                  </a:solidFill>
                  <a:latin typeface="Book Antiqua" pitchFamily="18" charset="0"/>
                  <a:cs typeface="Arial" pitchFamily="34" charset="0"/>
                </a:rPr>
                <a:t>DOCUMENTS</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letter as sent</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drafts, copies, etc.</a:t>
              </a:r>
              <a:endParaRPr lang="en-US" sz="2800" kern="0" dirty="0">
                <a:solidFill>
                  <a:srgbClr val="C00000"/>
                </a:solidFill>
                <a:latin typeface="Book Antiqua" pitchFamily="18" charset="0"/>
                <a:cs typeface="Arial" pitchFamily="34" charset="0"/>
              </a:endParaRPr>
            </a:p>
          </p:txBody>
        </p:sp>
        <p:grpSp>
          <p:nvGrpSpPr>
            <p:cNvPr id="58" name="Group 57"/>
            <p:cNvGrpSpPr/>
            <p:nvPr/>
          </p:nvGrpSpPr>
          <p:grpSpPr>
            <a:xfrm>
              <a:off x="7872095" y="569244"/>
              <a:ext cx="3576628" cy="1900236"/>
              <a:chOff x="7872095" y="4320968"/>
              <a:chExt cx="3576628" cy="1900236"/>
            </a:xfrm>
          </p:grpSpPr>
          <p:sp>
            <p:nvSpPr>
              <p:cNvPr id="59" name="Text Box 2"/>
              <p:cNvSpPr txBox="1">
                <a:spLocks noChangeArrowheads="1"/>
              </p:cNvSpPr>
              <p:nvPr/>
            </p:nvSpPr>
            <p:spPr bwMode="auto">
              <a:xfrm>
                <a:off x="7938342" y="4680218"/>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place of sending</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place of receipt</a:t>
                </a:r>
              </a:p>
              <a:p>
                <a:pPr algn="r" fontAlgn="base">
                  <a:spcBef>
                    <a:spcPct val="0"/>
                  </a:spcBef>
                  <a:spcAft>
                    <a:spcPts val="1000"/>
                  </a:spcAft>
                  <a:defRPr/>
                </a:pPr>
                <a:r>
                  <a:rPr lang="en-GB" sz="2800" b="1" kern="0" dirty="0">
                    <a:solidFill>
                      <a:srgbClr val="3B4547"/>
                    </a:solidFill>
                    <a:latin typeface="Book Antiqua" pitchFamily="18" charset="0"/>
                    <a:cs typeface="Arial" pitchFamily="34" charset="0"/>
                  </a:rPr>
                  <a:t>PLACE</a:t>
                </a:r>
                <a:endParaRPr lang="en-US" sz="2800" kern="0" dirty="0">
                  <a:solidFill>
                    <a:srgbClr val="3B4547"/>
                  </a:solidFill>
                  <a:latin typeface="Book Antiqua" pitchFamily="18" charset="0"/>
                  <a:cs typeface="Arial" pitchFamily="34" charset="0"/>
                </a:endParaRPr>
              </a:p>
            </p:txBody>
          </p:sp>
          <p:sp>
            <p:nvSpPr>
              <p:cNvPr id="60" name="Rectangle 59"/>
              <p:cNvSpPr/>
              <p:nvPr/>
            </p:nvSpPr>
            <p:spPr>
              <a:xfrm>
                <a:off x="7872095" y="4320968"/>
                <a:ext cx="3576628" cy="1900236"/>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 Box 2"/>
              <p:cNvSpPr txBox="1">
                <a:spLocks noChangeArrowheads="1"/>
              </p:cNvSpPr>
              <p:nvPr/>
            </p:nvSpPr>
            <p:spPr bwMode="auto">
              <a:xfrm>
                <a:off x="8000414" y="4453152"/>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defRPr/>
                </a:pPr>
                <a:r>
                  <a:rPr lang="en-GB" sz="2800" b="1" kern="0" dirty="0">
                    <a:solidFill>
                      <a:srgbClr val="3B4547"/>
                    </a:solidFill>
                    <a:latin typeface="Book Antiqua" pitchFamily="18" charset="0"/>
                    <a:cs typeface="Arial" pitchFamily="34" charset="0"/>
                  </a:rPr>
                  <a:t>DOCUMENTS</a:t>
                </a:r>
                <a:endParaRPr lang="en-US" sz="2800" kern="0" dirty="0">
                  <a:solidFill>
                    <a:srgbClr val="3B4547"/>
                  </a:solidFill>
                  <a:latin typeface="Book Antiqua" pitchFamily="18" charset="0"/>
                  <a:cs typeface="Arial" pitchFamily="34" charset="0"/>
                </a:endParaRP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letter as sent</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 drafts, copies, etc.</a:t>
                </a:r>
              </a:p>
            </p:txBody>
          </p:sp>
        </p:grpSp>
      </p:grpSp>
    </p:spTree>
    <p:extLst>
      <p:ext uri="{BB962C8B-B14F-4D97-AF65-F5344CB8AC3E}">
        <p14:creationId xmlns:p14="http://schemas.microsoft.com/office/powerpoint/2010/main" val="419815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0-#ppt_w/2"/>
                                          </p:val>
                                        </p:tav>
                                        <p:tav tm="100000">
                                          <p:val>
                                            <p:strVal val="#ppt_x"/>
                                          </p:val>
                                        </p:tav>
                                      </p:tavLst>
                                    </p:anim>
                                    <p:anim calcmode="lin" valueType="num">
                                      <p:cBhvr additive="base">
                                        <p:cTn id="12"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6"/>
          <p:cNvSpPr>
            <a:spLocks noChangeArrowheads="1"/>
          </p:cNvSpPr>
          <p:nvPr/>
        </p:nvSpPr>
        <p:spPr bwMode="auto">
          <a:xfrm>
            <a:off x="6240463" y="550864"/>
            <a:ext cx="41767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Arial" panose="020B0604020202020204" pitchFamily="34" charset="0"/>
              <a:buNone/>
            </a:pPr>
            <a:r>
              <a:rPr lang="en-GB" altLang="en-US" sz="2400">
                <a:solidFill>
                  <a:srgbClr val="FFCD45"/>
                </a:solidFill>
                <a:latin typeface="WorkSans-Regular"/>
                <a:ea typeface="Calibri" panose="020F0502020204030204" pitchFamily="34" charset="0"/>
                <a:cs typeface="WorkSans-Regular"/>
              </a:rPr>
              <a:t>Collaborative systems design</a:t>
            </a:r>
            <a:endParaRPr lang="en-GB" altLang="en-US">
              <a:ea typeface="Calibri" panose="020F0502020204030204" pitchFamily="34" charset="0"/>
              <a:cs typeface="Times New Roman" panose="02020603050405020304" pitchFamily="18" charset="0"/>
            </a:endParaRPr>
          </a:p>
          <a:p>
            <a:pPr>
              <a:spcBef>
                <a:spcPct val="0"/>
              </a:spcBef>
              <a:buFontTx/>
              <a:buNone/>
            </a:pPr>
            <a:endParaRPr lang="en-GB" altLang="en-US" sz="1800">
              <a:solidFill>
                <a:schemeClr val="bg1"/>
              </a:solidFill>
              <a:latin typeface="Book Antiqua" panose="02040602050305030304" pitchFamily="18" charset="0"/>
            </a:endParaRPr>
          </a:p>
        </p:txBody>
      </p:sp>
      <p:pic>
        <p:nvPicPr>
          <p:cNvPr id="50180" name="Picture 4"/>
          <p:cNvPicPr>
            <a:picLocks noChangeAspect="1"/>
          </p:cNvPicPr>
          <p:nvPr/>
        </p:nvPicPr>
        <p:blipFill>
          <a:blip r:embed="rId4">
            <a:extLst>
              <a:ext uri="{28A0092B-C50C-407E-A947-70E740481C1C}">
                <a14:useLocalDpi xmlns:a14="http://schemas.microsoft.com/office/drawing/2010/main" val="0"/>
              </a:ext>
            </a:extLst>
          </a:blip>
          <a:srcRect l="5534" t="10828" r="5916" b="11407"/>
          <a:stretch>
            <a:fillRect/>
          </a:stretch>
        </p:blipFill>
        <p:spPr bwMode="auto">
          <a:xfrm>
            <a:off x="-27101" y="0"/>
            <a:ext cx="12219101" cy="603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65999389-3583-41EF-899B-FEF923143796}"/>
              </a:ext>
            </a:extLst>
          </p:cNvPr>
          <p:cNvPicPr>
            <a:picLocks noChangeAspect="1"/>
          </p:cNvPicPr>
          <p:nvPr/>
        </p:nvPicPr>
        <p:blipFill rotWithShape="1">
          <a:blip r:embed="rId4">
            <a:extLst>
              <a:ext uri="{28A0092B-C50C-407E-A947-70E740481C1C}">
                <a14:useLocalDpi xmlns:a14="http://schemas.microsoft.com/office/drawing/2010/main" val="0"/>
              </a:ext>
            </a:extLst>
          </a:blip>
          <a:srcRect l="5534" t="23740" r="5916" b="11407"/>
          <a:stretch/>
        </p:blipFill>
        <p:spPr bwMode="auto">
          <a:xfrm>
            <a:off x="-1982867" y="1001713"/>
            <a:ext cx="14147800" cy="503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9AED2015-8C4B-4E1B-8B90-7D0172E69137}"/>
              </a:ext>
            </a:extLst>
          </p:cNvPr>
          <p:cNvPicPr>
            <a:picLocks noChangeAspect="1"/>
          </p:cNvPicPr>
          <p:nvPr/>
        </p:nvPicPr>
        <p:blipFill rotWithShape="1">
          <a:blip r:embed="rId5"/>
          <a:srcRect l="937" t="4966"/>
          <a:stretch/>
        </p:blipFill>
        <p:spPr>
          <a:xfrm>
            <a:off x="13146" y="1031647"/>
            <a:ext cx="8057745" cy="4242480"/>
          </a:xfrm>
          <a:prstGeom prst="rect">
            <a:avLst/>
          </a:prstGeom>
        </p:spPr>
      </p:pic>
      <p:sp>
        <p:nvSpPr>
          <p:cNvPr id="10" name="Rectangle 9">
            <a:extLst>
              <a:ext uri="{FF2B5EF4-FFF2-40B4-BE49-F238E27FC236}">
                <a16:creationId xmlns:a16="http://schemas.microsoft.com/office/drawing/2014/main" id="{9A453063-6011-4C02-BEDE-8FFEEEE2BA43}"/>
              </a:ext>
            </a:extLst>
          </p:cNvPr>
          <p:cNvSpPr/>
          <p:nvPr/>
        </p:nvSpPr>
        <p:spPr>
          <a:xfrm>
            <a:off x="8685894" y="1499686"/>
            <a:ext cx="3448811" cy="3616375"/>
          </a:xfrm>
          <a:prstGeom prst="rect">
            <a:avLst/>
          </a:prstGeom>
        </p:spPr>
        <p:txBody>
          <a:bodyPr wrap="square">
            <a:spAutoFit/>
          </a:bodyPr>
          <a:lstStyle/>
          <a:p>
            <a:pPr marL="457200" indent="-457200">
              <a:spcAft>
                <a:spcPts val="600"/>
              </a:spcAft>
              <a:buAutoNum type="arabicPeriod"/>
            </a:pPr>
            <a:r>
              <a:rPr lang="en-GB" altLang="en-US" sz="3600" dirty="0">
                <a:solidFill>
                  <a:srgbClr val="736E80"/>
                </a:solidFill>
                <a:latin typeface="Book Antiqua" panose="02040602050305030304" pitchFamily="18" charset="0"/>
                <a:ea typeface="Calibri" panose="020F0502020204030204" pitchFamily="34" charset="0"/>
                <a:cs typeface="WorkSans-Regular"/>
              </a:rPr>
              <a:t>Objectives</a:t>
            </a:r>
          </a:p>
          <a:p>
            <a:pPr marL="457200" indent="-457200">
              <a:spcAft>
                <a:spcPts val="600"/>
              </a:spcAft>
              <a:buAutoNum type="arabicPeriod"/>
            </a:pPr>
            <a:r>
              <a:rPr lang="en-GB" sz="3600" dirty="0">
                <a:solidFill>
                  <a:srgbClr val="736E80"/>
                </a:solidFill>
                <a:latin typeface="Book Antiqua" panose="02040602050305030304" pitchFamily="18" charset="0"/>
              </a:rPr>
              <a:t>Structure</a:t>
            </a:r>
          </a:p>
          <a:p>
            <a:pPr marL="457200" indent="-457200">
              <a:spcAft>
                <a:spcPts val="600"/>
              </a:spcAft>
              <a:buAutoNum type="arabicPeriod"/>
            </a:pPr>
            <a:r>
              <a:rPr lang="en-GB" sz="3600" b="1" dirty="0">
                <a:solidFill>
                  <a:srgbClr val="3B4547"/>
                </a:solidFill>
                <a:latin typeface="Book Antiqua" panose="02040602050305030304" pitchFamily="18" charset="0"/>
              </a:rPr>
              <a:t>Tools</a:t>
            </a:r>
          </a:p>
          <a:p>
            <a:pPr marL="457200" indent="-457200">
              <a:spcAft>
                <a:spcPts val="600"/>
              </a:spcAft>
              <a:buAutoNum type="arabicPeriod"/>
            </a:pPr>
            <a:r>
              <a:rPr lang="en-GB" sz="3600" dirty="0">
                <a:solidFill>
                  <a:srgbClr val="736E80"/>
                </a:solidFill>
                <a:latin typeface="Book Antiqua" panose="02040602050305030304" pitchFamily="18" charset="0"/>
              </a:rPr>
              <a:t>Systems</a:t>
            </a:r>
          </a:p>
          <a:p>
            <a:pPr marL="457200" indent="-457200">
              <a:spcAft>
                <a:spcPts val="600"/>
              </a:spcAft>
              <a:buAutoNum type="arabicPeriod"/>
            </a:pPr>
            <a:r>
              <a:rPr lang="en-GB" sz="3600" dirty="0">
                <a:solidFill>
                  <a:srgbClr val="736E80"/>
                </a:solidFill>
                <a:latin typeface="Book Antiqua" panose="02040602050305030304" pitchFamily="18" charset="0"/>
              </a:rPr>
              <a:t>Prospects</a:t>
            </a:r>
          </a:p>
          <a:p>
            <a:pPr marL="457200" indent="-457200">
              <a:buAutoNum type="arabicPeriod"/>
            </a:pPr>
            <a:endParaRPr lang="en-GB" sz="2400" dirty="0">
              <a:solidFill>
                <a:srgbClr val="3B4547"/>
              </a:solidFill>
            </a:endParaRPr>
          </a:p>
        </p:txBody>
      </p:sp>
    </p:spTree>
    <p:extLst>
      <p:ext uri="{BB962C8B-B14F-4D97-AF65-F5344CB8AC3E}">
        <p14:creationId xmlns:p14="http://schemas.microsoft.com/office/powerpoint/2010/main" val="379495927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6"/>
          <p:cNvSpPr>
            <a:spLocks noChangeArrowheads="1"/>
          </p:cNvSpPr>
          <p:nvPr/>
        </p:nvSpPr>
        <p:spPr bwMode="auto">
          <a:xfrm>
            <a:off x="6240463" y="550864"/>
            <a:ext cx="41767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Arial" panose="020B0604020202020204" pitchFamily="34" charset="0"/>
              <a:buNone/>
            </a:pPr>
            <a:r>
              <a:rPr lang="en-GB" altLang="en-US" sz="2400">
                <a:solidFill>
                  <a:srgbClr val="FFCD45"/>
                </a:solidFill>
                <a:latin typeface="WorkSans-Regular"/>
                <a:ea typeface="Calibri" panose="020F0502020204030204" pitchFamily="34" charset="0"/>
                <a:cs typeface="WorkSans-Regular"/>
              </a:rPr>
              <a:t>Collaborative systems design</a:t>
            </a:r>
            <a:endParaRPr lang="en-GB" altLang="en-US">
              <a:ea typeface="Calibri" panose="020F0502020204030204" pitchFamily="34" charset="0"/>
              <a:cs typeface="Times New Roman" panose="02020603050405020304" pitchFamily="18" charset="0"/>
            </a:endParaRPr>
          </a:p>
          <a:p>
            <a:pPr>
              <a:spcBef>
                <a:spcPct val="0"/>
              </a:spcBef>
              <a:buFontTx/>
              <a:buNone/>
            </a:pPr>
            <a:endParaRPr lang="en-GB" altLang="en-US" sz="1800">
              <a:solidFill>
                <a:schemeClr val="bg1"/>
              </a:solidFill>
              <a:latin typeface="Book Antiqua" panose="02040602050305030304" pitchFamily="18" charset="0"/>
            </a:endParaRPr>
          </a:p>
        </p:txBody>
      </p:sp>
      <p:pic>
        <p:nvPicPr>
          <p:cNvPr id="50180" name="Picture 4"/>
          <p:cNvPicPr>
            <a:picLocks noChangeAspect="1"/>
          </p:cNvPicPr>
          <p:nvPr/>
        </p:nvPicPr>
        <p:blipFill>
          <a:blip r:embed="rId4">
            <a:extLst>
              <a:ext uri="{28A0092B-C50C-407E-A947-70E740481C1C}">
                <a14:useLocalDpi xmlns:a14="http://schemas.microsoft.com/office/drawing/2010/main" val="0"/>
              </a:ext>
            </a:extLst>
          </a:blip>
          <a:srcRect l="5534" t="10828" r="5916" b="11407"/>
          <a:stretch>
            <a:fillRect/>
          </a:stretch>
        </p:blipFill>
        <p:spPr bwMode="auto">
          <a:xfrm>
            <a:off x="-27101" y="0"/>
            <a:ext cx="12219101" cy="603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65999389-3583-41EF-899B-FEF923143796}"/>
              </a:ext>
            </a:extLst>
          </p:cNvPr>
          <p:cNvPicPr>
            <a:picLocks noChangeAspect="1"/>
          </p:cNvPicPr>
          <p:nvPr/>
        </p:nvPicPr>
        <p:blipFill rotWithShape="1">
          <a:blip r:embed="rId4">
            <a:extLst>
              <a:ext uri="{28A0092B-C50C-407E-A947-70E740481C1C}">
                <a14:useLocalDpi xmlns:a14="http://schemas.microsoft.com/office/drawing/2010/main" val="0"/>
              </a:ext>
            </a:extLst>
          </a:blip>
          <a:srcRect l="5534" t="23740" r="5916" b="11407"/>
          <a:stretch/>
        </p:blipFill>
        <p:spPr bwMode="auto">
          <a:xfrm>
            <a:off x="-1982867" y="1001713"/>
            <a:ext cx="14147800" cy="503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9AED2015-8C4B-4E1B-8B90-7D0172E69137}"/>
              </a:ext>
            </a:extLst>
          </p:cNvPr>
          <p:cNvPicPr>
            <a:picLocks noChangeAspect="1"/>
          </p:cNvPicPr>
          <p:nvPr/>
        </p:nvPicPr>
        <p:blipFill rotWithShape="1">
          <a:blip r:embed="rId5"/>
          <a:srcRect l="937" t="4966"/>
          <a:stretch/>
        </p:blipFill>
        <p:spPr>
          <a:xfrm>
            <a:off x="13146" y="1031647"/>
            <a:ext cx="8057745" cy="4242480"/>
          </a:xfrm>
          <a:prstGeom prst="rect">
            <a:avLst/>
          </a:prstGeom>
        </p:spPr>
      </p:pic>
      <p:sp>
        <p:nvSpPr>
          <p:cNvPr id="10" name="Rectangle 9">
            <a:extLst>
              <a:ext uri="{FF2B5EF4-FFF2-40B4-BE49-F238E27FC236}">
                <a16:creationId xmlns:a16="http://schemas.microsoft.com/office/drawing/2014/main" id="{9A453063-6011-4C02-BEDE-8FFEEEE2BA43}"/>
              </a:ext>
            </a:extLst>
          </p:cNvPr>
          <p:cNvSpPr/>
          <p:nvPr/>
        </p:nvSpPr>
        <p:spPr>
          <a:xfrm>
            <a:off x="8685894" y="1499686"/>
            <a:ext cx="3448811" cy="3616375"/>
          </a:xfrm>
          <a:prstGeom prst="rect">
            <a:avLst/>
          </a:prstGeom>
        </p:spPr>
        <p:txBody>
          <a:bodyPr wrap="square">
            <a:spAutoFit/>
          </a:bodyPr>
          <a:lstStyle/>
          <a:p>
            <a:pPr marL="457200" indent="-457200">
              <a:spcAft>
                <a:spcPts val="600"/>
              </a:spcAft>
              <a:buAutoNum type="arabicPeriod"/>
            </a:pPr>
            <a:r>
              <a:rPr lang="en-GB" altLang="en-US" sz="3600" dirty="0">
                <a:solidFill>
                  <a:srgbClr val="736E80"/>
                </a:solidFill>
                <a:latin typeface="Book Antiqua" panose="02040602050305030304" pitchFamily="18" charset="0"/>
                <a:ea typeface="Calibri" panose="020F0502020204030204" pitchFamily="34" charset="0"/>
                <a:cs typeface="WorkSans-Regular"/>
              </a:rPr>
              <a:t>Objectives</a:t>
            </a:r>
          </a:p>
          <a:p>
            <a:pPr marL="457200" indent="-457200">
              <a:spcAft>
                <a:spcPts val="600"/>
              </a:spcAft>
              <a:buAutoNum type="arabicPeriod"/>
            </a:pPr>
            <a:r>
              <a:rPr lang="en-GB" sz="3600" dirty="0">
                <a:solidFill>
                  <a:srgbClr val="736E80"/>
                </a:solidFill>
                <a:latin typeface="Book Antiqua" panose="02040602050305030304" pitchFamily="18" charset="0"/>
              </a:rPr>
              <a:t>Structure</a:t>
            </a:r>
          </a:p>
          <a:p>
            <a:pPr marL="457200" indent="-457200">
              <a:spcAft>
                <a:spcPts val="600"/>
              </a:spcAft>
              <a:buAutoNum type="arabicPeriod"/>
            </a:pPr>
            <a:r>
              <a:rPr lang="en-GB" sz="3600" dirty="0">
                <a:solidFill>
                  <a:srgbClr val="736E80"/>
                </a:solidFill>
                <a:latin typeface="Book Antiqua" panose="02040602050305030304" pitchFamily="18" charset="0"/>
              </a:rPr>
              <a:t>Tools</a:t>
            </a:r>
          </a:p>
          <a:p>
            <a:pPr marL="457200" indent="-457200">
              <a:spcAft>
                <a:spcPts val="600"/>
              </a:spcAft>
              <a:buAutoNum type="arabicPeriod"/>
            </a:pPr>
            <a:r>
              <a:rPr lang="en-GB" sz="3600" b="1" dirty="0">
                <a:solidFill>
                  <a:srgbClr val="3B4547"/>
                </a:solidFill>
                <a:latin typeface="Book Antiqua" panose="02040602050305030304" pitchFamily="18" charset="0"/>
              </a:rPr>
              <a:t>Systems</a:t>
            </a:r>
          </a:p>
          <a:p>
            <a:pPr marL="457200" indent="-457200">
              <a:spcAft>
                <a:spcPts val="600"/>
              </a:spcAft>
              <a:buAutoNum type="arabicPeriod"/>
            </a:pPr>
            <a:r>
              <a:rPr lang="en-GB" sz="3600" dirty="0">
                <a:solidFill>
                  <a:srgbClr val="736E80"/>
                </a:solidFill>
                <a:latin typeface="Book Antiqua" panose="02040602050305030304" pitchFamily="18" charset="0"/>
              </a:rPr>
              <a:t>Prospects</a:t>
            </a:r>
          </a:p>
          <a:p>
            <a:pPr marL="457200" indent="-457200">
              <a:buAutoNum type="arabicPeriod"/>
            </a:pPr>
            <a:endParaRPr lang="en-GB" sz="2400" dirty="0">
              <a:solidFill>
                <a:srgbClr val="3B4547"/>
              </a:solidFill>
            </a:endParaRPr>
          </a:p>
        </p:txBody>
      </p:sp>
    </p:spTree>
    <p:extLst>
      <p:ext uri="{BB962C8B-B14F-4D97-AF65-F5344CB8AC3E}">
        <p14:creationId xmlns:p14="http://schemas.microsoft.com/office/powerpoint/2010/main" val="2875889900"/>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6"/>
          <p:cNvSpPr>
            <a:spLocks noChangeArrowheads="1"/>
          </p:cNvSpPr>
          <p:nvPr/>
        </p:nvSpPr>
        <p:spPr bwMode="auto">
          <a:xfrm>
            <a:off x="4151314" y="234950"/>
            <a:ext cx="619283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en-US" sz="1800">
                <a:solidFill>
                  <a:schemeClr val="bg1"/>
                </a:solidFill>
                <a:latin typeface="Book Antiqua" panose="02040602050305030304" pitchFamily="18" charset="0"/>
              </a:rPr>
              <a:t>At the centre of this Action are six </a:t>
            </a:r>
            <a:r>
              <a:rPr lang="en-GB" altLang="en-US" sz="1800" b="1">
                <a:solidFill>
                  <a:schemeClr val="bg1"/>
                </a:solidFill>
                <a:latin typeface="Book Antiqua" panose="02040602050305030304" pitchFamily="18" charset="0"/>
              </a:rPr>
              <a:t>Working Groups</a:t>
            </a:r>
            <a:r>
              <a:rPr lang="en-GB" altLang="en-US" sz="1800">
                <a:solidFill>
                  <a:schemeClr val="bg1"/>
                </a:solidFill>
                <a:latin typeface="Book Antiqua" panose="02040602050305030304" pitchFamily="18" charset="0"/>
              </a:rPr>
              <a:t>, the scope of which is determined by the </a:t>
            </a:r>
            <a:r>
              <a:rPr lang="en-GB" altLang="en-US" sz="1800">
                <a:solidFill>
                  <a:srgbClr val="FFD16E"/>
                </a:solidFill>
                <a:latin typeface="Book Antiqua" panose="02040602050305030304" pitchFamily="18" charset="0"/>
              </a:rPr>
              <a:t>basic features </a:t>
            </a:r>
            <a:r>
              <a:rPr lang="en-GB" altLang="en-US" sz="1800">
                <a:solidFill>
                  <a:schemeClr val="bg1"/>
                </a:solidFill>
                <a:latin typeface="Book Antiqua" panose="02040602050305030304" pitchFamily="18" charset="0"/>
              </a:rPr>
              <a:t>of letters themselves. </a:t>
            </a:r>
          </a:p>
        </p:txBody>
      </p:sp>
      <p:sp>
        <p:nvSpPr>
          <p:cNvPr id="25604" name="Rectangle 1"/>
          <p:cNvSpPr>
            <a:spLocks noChangeArrowheads="1"/>
          </p:cNvSpPr>
          <p:nvPr/>
        </p:nvSpPr>
        <p:spPr bwMode="auto">
          <a:xfrm>
            <a:off x="1919288" y="1412876"/>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en-US" sz="2000" dirty="0">
                <a:solidFill>
                  <a:schemeClr val="bg1"/>
                </a:solidFill>
                <a:latin typeface="Book Antiqua" panose="02040602050305030304" pitchFamily="18" charset="0"/>
              </a:rPr>
              <a:t>Letters are written</a:t>
            </a:r>
            <a:r>
              <a:rPr lang="en-GB" altLang="en-US" sz="2000" dirty="0">
                <a:solidFill>
                  <a:srgbClr val="FFD16E"/>
                </a:solidFill>
                <a:latin typeface="Book Antiqua" panose="02040602050305030304" pitchFamily="18" charset="0"/>
              </a:rPr>
              <a:t> documents </a:t>
            </a:r>
            <a:r>
              <a:rPr lang="en-GB" altLang="en-US" sz="2000" dirty="0">
                <a:solidFill>
                  <a:srgbClr val="FFC000"/>
                </a:solidFill>
                <a:latin typeface="Book Antiqua" panose="02040602050305030304" pitchFamily="18" charset="0"/>
              </a:rPr>
              <a:t>sent</a:t>
            </a:r>
            <a:r>
              <a:rPr lang="en-GB" altLang="en-US" sz="2000" dirty="0">
                <a:solidFill>
                  <a:schemeClr val="bg1"/>
                </a:solidFill>
                <a:latin typeface="Book Antiqua" panose="02040602050305030304" pitchFamily="18" charset="0"/>
              </a:rPr>
              <a:t> by a one or more </a:t>
            </a:r>
            <a:r>
              <a:rPr lang="en-GB" altLang="en-US" sz="2000" dirty="0">
                <a:solidFill>
                  <a:srgbClr val="FFD16E"/>
                </a:solidFill>
                <a:latin typeface="Book Antiqua" panose="02040602050305030304" pitchFamily="18" charset="0"/>
              </a:rPr>
              <a:t>person(s)</a:t>
            </a:r>
            <a:r>
              <a:rPr lang="en-GB" altLang="en-US" sz="2000" dirty="0">
                <a:solidFill>
                  <a:schemeClr val="bg1"/>
                </a:solidFill>
                <a:latin typeface="Book Antiqua" panose="02040602050305030304" pitchFamily="18" charset="0"/>
              </a:rPr>
              <a:t> at a specific </a:t>
            </a:r>
            <a:r>
              <a:rPr lang="en-GB" altLang="en-US" sz="2000" dirty="0">
                <a:solidFill>
                  <a:srgbClr val="FFD16E"/>
                </a:solidFill>
                <a:latin typeface="Book Antiqua" panose="02040602050305030304" pitchFamily="18" charset="0"/>
              </a:rPr>
              <a:t>time</a:t>
            </a:r>
            <a:r>
              <a:rPr lang="en-GB" altLang="en-US" sz="2000" dirty="0">
                <a:solidFill>
                  <a:schemeClr val="bg1"/>
                </a:solidFill>
                <a:latin typeface="Book Antiqua" panose="02040602050305030304" pitchFamily="18" charset="0"/>
              </a:rPr>
              <a:t> and </a:t>
            </a:r>
            <a:r>
              <a:rPr lang="en-GB" altLang="en-US" sz="2000" dirty="0">
                <a:solidFill>
                  <a:srgbClr val="FFD16E"/>
                </a:solidFill>
                <a:latin typeface="Book Antiqua" panose="02040602050305030304" pitchFamily="18" charset="0"/>
              </a:rPr>
              <a:t>place</a:t>
            </a:r>
            <a:r>
              <a:rPr lang="en-GB" altLang="en-US" sz="2000" dirty="0">
                <a:solidFill>
                  <a:schemeClr val="bg1"/>
                </a:solidFill>
                <a:latin typeface="Book Antiqua" panose="02040602050305030304" pitchFamily="18" charset="0"/>
              </a:rPr>
              <a:t> to one or more other </a:t>
            </a:r>
            <a:r>
              <a:rPr lang="en-GB" altLang="en-US" sz="2000" dirty="0">
                <a:solidFill>
                  <a:srgbClr val="FFD16E"/>
                </a:solidFill>
                <a:latin typeface="Book Antiqua" panose="02040602050305030304" pitchFamily="18" charset="0"/>
              </a:rPr>
              <a:t>person(s)</a:t>
            </a:r>
            <a:r>
              <a:rPr lang="en-GB" altLang="en-US" sz="2000" dirty="0">
                <a:solidFill>
                  <a:schemeClr val="bg1"/>
                </a:solidFill>
                <a:latin typeface="Book Antiqua" panose="02040602050305030304" pitchFamily="18" charset="0"/>
              </a:rPr>
              <a:t> in another </a:t>
            </a:r>
            <a:r>
              <a:rPr lang="en-GB" altLang="en-US" sz="2000" dirty="0">
                <a:solidFill>
                  <a:srgbClr val="FFD16E"/>
                </a:solidFill>
                <a:latin typeface="Book Antiqua" panose="02040602050305030304" pitchFamily="18" charset="0"/>
              </a:rPr>
              <a:t>place</a:t>
            </a:r>
            <a:r>
              <a:rPr lang="en-GB" altLang="en-US" sz="2000" dirty="0">
                <a:solidFill>
                  <a:schemeClr val="bg1"/>
                </a:solidFill>
                <a:latin typeface="Book Antiqua" panose="02040602050305030304" pitchFamily="18" charset="0"/>
              </a:rPr>
              <a:t>. </a:t>
            </a:r>
          </a:p>
        </p:txBody>
      </p:sp>
      <p:pic>
        <p:nvPicPr>
          <p:cNvPr id="25605"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2314" y="5900738"/>
            <a:ext cx="82073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1989223" y="2241882"/>
            <a:ext cx="6721640" cy="4525963"/>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WG1</a:t>
            </a:r>
            <a:r>
              <a:rPr lang="en-GB" altLang="en-US" sz="2400" dirty="0">
                <a:solidFill>
                  <a:srgbClr val="FFCD45"/>
                </a:solidFill>
                <a:latin typeface="Book Antiqua" panose="02040602050305030304" pitchFamily="18" charset="0"/>
                <a:ea typeface="Calibri" panose="020F0502020204030204" pitchFamily="34" charset="0"/>
                <a:cs typeface="WorkSans-Regular"/>
              </a:rPr>
              <a:t> ∙ Space and Time</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WG2</a:t>
            </a:r>
            <a:r>
              <a:rPr lang="en-GB" altLang="en-US" sz="2400" dirty="0">
                <a:solidFill>
                  <a:srgbClr val="FFCD45"/>
                </a:solidFill>
                <a:latin typeface="Book Antiqua" panose="02040602050305030304" pitchFamily="18" charset="0"/>
                <a:ea typeface="Calibri" panose="020F0502020204030204" pitchFamily="34" charset="0"/>
                <a:cs typeface="WorkSans-Regular"/>
              </a:rPr>
              <a:t> ∙ People and Networks</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WG3</a:t>
            </a:r>
            <a:r>
              <a:rPr lang="en-GB" altLang="en-US" sz="2400" dirty="0">
                <a:solidFill>
                  <a:srgbClr val="FFCD45"/>
                </a:solidFill>
                <a:latin typeface="Book Antiqua" panose="02040602050305030304" pitchFamily="18" charset="0"/>
                <a:ea typeface="Calibri" panose="020F0502020204030204" pitchFamily="34" charset="0"/>
                <a:cs typeface="WorkSans-Regular"/>
              </a:rPr>
              <a:t> ∙ Texts and Topics</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WG4</a:t>
            </a:r>
            <a:r>
              <a:rPr lang="en-GB" altLang="en-US" sz="2400" dirty="0">
                <a:solidFill>
                  <a:srgbClr val="FFCD45"/>
                </a:solidFill>
                <a:latin typeface="Book Antiqua" panose="02040602050305030304" pitchFamily="18" charset="0"/>
                <a:ea typeface="Calibri" panose="020F0502020204030204" pitchFamily="34" charset="0"/>
                <a:cs typeface="WorkSans-Regular"/>
              </a:rPr>
              <a:t> ∙ Documents and Collections</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WG5 </a:t>
            </a:r>
            <a:r>
              <a:rPr lang="en-GB" altLang="en-US" sz="2400" dirty="0">
                <a:solidFill>
                  <a:srgbClr val="FFCD45"/>
                </a:solidFill>
                <a:latin typeface="Book Antiqua" panose="02040602050305030304" pitchFamily="18" charset="0"/>
                <a:ea typeface="Calibri" panose="020F0502020204030204" pitchFamily="34" charset="0"/>
                <a:cs typeface="WorkSans-Regular"/>
              </a:rPr>
              <a:t>∙ Data Exchange and 	Strategic Planning</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WG6</a:t>
            </a:r>
            <a:r>
              <a:rPr lang="en-GB" altLang="en-US" sz="2400" dirty="0">
                <a:solidFill>
                  <a:srgbClr val="FFCD45"/>
                </a:solidFill>
                <a:latin typeface="Book Antiqua" panose="02040602050305030304" pitchFamily="18" charset="0"/>
                <a:ea typeface="Calibri" panose="020F0502020204030204" pitchFamily="34" charset="0"/>
                <a:cs typeface="WorkSans-Regular"/>
              </a:rPr>
              <a:t> ∙ Visualization and Communication</a:t>
            </a:r>
          </a:p>
          <a:p>
            <a:pPr marL="0" indent="0">
              <a:buFont typeface="Arial" pitchFamily="34" charset="0"/>
              <a:buNone/>
            </a:pPr>
            <a:endParaRPr lang="en-GB" altLang="en-US" sz="2400" dirty="0">
              <a:ea typeface="WorkSans-Regular"/>
              <a:cs typeface="WorkSans-Regular"/>
            </a:endParaRPr>
          </a:p>
        </p:txBody>
      </p:sp>
      <p:sp>
        <p:nvSpPr>
          <p:cNvPr id="7" name="Rectangle 6">
            <a:extLst>
              <a:ext uri="{FF2B5EF4-FFF2-40B4-BE49-F238E27FC236}">
                <a16:creationId xmlns:a16="http://schemas.microsoft.com/office/drawing/2014/main" id="{0F3179DF-296A-4016-B7E2-E59CECE8A74F}"/>
              </a:ext>
            </a:extLst>
          </p:cNvPr>
          <p:cNvSpPr/>
          <p:nvPr/>
        </p:nvSpPr>
        <p:spPr>
          <a:xfrm rot="16200000">
            <a:off x="-1998639" y="3664858"/>
            <a:ext cx="5108400" cy="1015663"/>
          </a:xfrm>
          <a:prstGeom prst="rect">
            <a:avLst/>
          </a:prstGeom>
        </p:spPr>
        <p:txBody>
          <a:bodyPr wrap="square">
            <a:spAutoFit/>
          </a:bodyPr>
          <a:lstStyle/>
          <a:p>
            <a:r>
              <a:rPr lang="en-GB" altLang="en-US" sz="6000" dirty="0">
                <a:solidFill>
                  <a:srgbClr val="736E80"/>
                </a:solidFill>
                <a:latin typeface="Book Antiqua" panose="02040602050305030304" pitchFamily="18" charset="0"/>
                <a:ea typeface="Calibri" panose="020F0502020204030204" pitchFamily="34" charset="0"/>
                <a:cs typeface="WorkSans-Regular"/>
              </a:rPr>
              <a:t>4. Systems</a:t>
            </a:r>
            <a:endParaRPr lang="en-GB" sz="6000" dirty="0">
              <a:solidFill>
                <a:srgbClr val="736E80"/>
              </a:solidFill>
            </a:endParaRPr>
          </a:p>
        </p:txBody>
      </p:sp>
    </p:spTree>
    <p:extLst>
      <p:ext uri="{BB962C8B-B14F-4D97-AF65-F5344CB8AC3E}">
        <p14:creationId xmlns:p14="http://schemas.microsoft.com/office/powerpoint/2010/main" val="6113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6"/>
          <p:cNvSpPr>
            <a:spLocks noChangeArrowheads="1"/>
          </p:cNvSpPr>
          <p:nvPr/>
        </p:nvSpPr>
        <p:spPr bwMode="auto">
          <a:xfrm>
            <a:off x="4151314" y="234950"/>
            <a:ext cx="619283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en-US" sz="1800" dirty="0">
                <a:solidFill>
                  <a:srgbClr val="736E80"/>
                </a:solidFill>
                <a:latin typeface="Book Antiqua" panose="02040602050305030304" pitchFamily="18" charset="0"/>
              </a:rPr>
              <a:t>At the centre of this Action are six </a:t>
            </a:r>
            <a:r>
              <a:rPr lang="en-GB" altLang="en-US" sz="1800" b="1" dirty="0">
                <a:solidFill>
                  <a:srgbClr val="736E80"/>
                </a:solidFill>
                <a:latin typeface="Book Antiqua" panose="02040602050305030304" pitchFamily="18" charset="0"/>
              </a:rPr>
              <a:t>Working Groups</a:t>
            </a:r>
            <a:r>
              <a:rPr lang="en-GB" altLang="en-US" sz="1800" dirty="0">
                <a:solidFill>
                  <a:srgbClr val="736E80"/>
                </a:solidFill>
                <a:latin typeface="Book Antiqua" panose="02040602050305030304" pitchFamily="18" charset="0"/>
              </a:rPr>
              <a:t>, the scope of which is determined by the basic features of letters themselves. </a:t>
            </a:r>
          </a:p>
        </p:txBody>
      </p:sp>
      <p:sp>
        <p:nvSpPr>
          <p:cNvPr id="25604" name="Rectangle 1"/>
          <p:cNvSpPr>
            <a:spLocks noChangeArrowheads="1"/>
          </p:cNvSpPr>
          <p:nvPr/>
        </p:nvSpPr>
        <p:spPr bwMode="auto">
          <a:xfrm>
            <a:off x="1919288" y="1412876"/>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en-US" sz="2000" dirty="0">
                <a:solidFill>
                  <a:srgbClr val="736E80"/>
                </a:solidFill>
                <a:latin typeface="Book Antiqua" panose="02040602050305030304" pitchFamily="18" charset="0"/>
              </a:rPr>
              <a:t>Letters are written documents sent by a one or more person(s) at a specific time and place to one or more other person(s) in another place. </a:t>
            </a:r>
          </a:p>
        </p:txBody>
      </p:sp>
      <p:pic>
        <p:nvPicPr>
          <p:cNvPr id="25605"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2314" y="5900738"/>
            <a:ext cx="82073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1989223" y="2241882"/>
            <a:ext cx="6721640" cy="4525963"/>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buFont typeface="Arial" pitchFamily="34" charset="0"/>
              <a:buNone/>
            </a:pPr>
            <a:r>
              <a:rPr lang="en-GB" altLang="en-US" sz="2400" dirty="0">
                <a:solidFill>
                  <a:srgbClr val="736E80"/>
                </a:solidFill>
                <a:latin typeface="Book Antiqua" panose="02040602050305030304" pitchFamily="18" charset="0"/>
                <a:ea typeface="Calibri" panose="020F0502020204030204" pitchFamily="34" charset="0"/>
                <a:cs typeface="WorkSans-Regular"/>
              </a:rPr>
              <a:t>WG1 ∙ Space and Time</a:t>
            </a:r>
            <a:endParaRPr lang="en-GB" altLang="en-US" dirty="0">
              <a:solidFill>
                <a:srgbClr val="736E80"/>
              </a:solidFill>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736E80"/>
                </a:solidFill>
                <a:latin typeface="Book Antiqua" panose="02040602050305030304" pitchFamily="18" charset="0"/>
                <a:ea typeface="Calibri" panose="020F0502020204030204" pitchFamily="34" charset="0"/>
                <a:cs typeface="WorkSans-Regular"/>
              </a:rPr>
              <a:t>WG2 ∙ People and Networks</a:t>
            </a:r>
            <a:endParaRPr lang="en-GB" altLang="en-US" dirty="0">
              <a:solidFill>
                <a:srgbClr val="736E80"/>
              </a:solidFill>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736E80"/>
                </a:solidFill>
                <a:latin typeface="Book Antiqua" panose="02040602050305030304" pitchFamily="18" charset="0"/>
                <a:ea typeface="Calibri" panose="020F0502020204030204" pitchFamily="34" charset="0"/>
                <a:cs typeface="WorkSans-Regular"/>
              </a:rPr>
              <a:t>WG3 ∙ Texts and Topics</a:t>
            </a:r>
            <a:endParaRPr lang="en-GB" altLang="en-US" dirty="0">
              <a:solidFill>
                <a:srgbClr val="736E80"/>
              </a:solidFill>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736E80"/>
                </a:solidFill>
                <a:latin typeface="Book Antiqua" panose="02040602050305030304" pitchFamily="18" charset="0"/>
                <a:ea typeface="Calibri" panose="020F0502020204030204" pitchFamily="34" charset="0"/>
                <a:cs typeface="WorkSans-Regular"/>
              </a:rPr>
              <a:t>WG4 ∙ Documents and Collections</a:t>
            </a:r>
            <a:endParaRPr lang="en-GB" altLang="en-US" dirty="0">
              <a:solidFill>
                <a:srgbClr val="736E80"/>
              </a:solidFill>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WG5 </a:t>
            </a:r>
            <a:r>
              <a:rPr lang="en-GB" altLang="en-US" sz="2400" dirty="0">
                <a:solidFill>
                  <a:srgbClr val="FFCD45"/>
                </a:solidFill>
                <a:latin typeface="Book Antiqua" panose="02040602050305030304" pitchFamily="18" charset="0"/>
                <a:ea typeface="Calibri" panose="020F0502020204030204" pitchFamily="34" charset="0"/>
                <a:cs typeface="WorkSans-Regular"/>
              </a:rPr>
              <a:t>∙ Data Exchange and 	Strategic Planning</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buFont typeface="Arial" pitchFamily="34" charset="0"/>
              <a:buNone/>
            </a:pPr>
            <a:r>
              <a:rPr lang="en-GB" altLang="en-US" sz="2400" dirty="0">
                <a:solidFill>
                  <a:srgbClr val="736E80"/>
                </a:solidFill>
                <a:latin typeface="Book Antiqua" panose="02040602050305030304" pitchFamily="18" charset="0"/>
                <a:ea typeface="Calibri" panose="020F0502020204030204" pitchFamily="34" charset="0"/>
                <a:cs typeface="WorkSans-Regular"/>
              </a:rPr>
              <a:t>WG6 ∙ Visualization and Communication</a:t>
            </a:r>
          </a:p>
          <a:p>
            <a:pPr marL="0" indent="0">
              <a:buFont typeface="Arial" pitchFamily="34" charset="0"/>
              <a:buNone/>
            </a:pPr>
            <a:endParaRPr lang="en-GB" altLang="en-US" sz="2400" dirty="0">
              <a:ea typeface="WorkSans-Regular"/>
              <a:cs typeface="WorkSans-Regular"/>
            </a:endParaRPr>
          </a:p>
        </p:txBody>
      </p:sp>
      <p:sp>
        <p:nvSpPr>
          <p:cNvPr id="7" name="Rectangle 6">
            <a:extLst>
              <a:ext uri="{FF2B5EF4-FFF2-40B4-BE49-F238E27FC236}">
                <a16:creationId xmlns:a16="http://schemas.microsoft.com/office/drawing/2014/main" id="{5D1E8861-1076-4B11-BDCF-96C77880E9E0}"/>
              </a:ext>
            </a:extLst>
          </p:cNvPr>
          <p:cNvSpPr/>
          <p:nvPr/>
        </p:nvSpPr>
        <p:spPr>
          <a:xfrm rot="16200000">
            <a:off x="-1998639" y="3664858"/>
            <a:ext cx="5108400" cy="1015663"/>
          </a:xfrm>
          <a:prstGeom prst="rect">
            <a:avLst/>
          </a:prstGeom>
        </p:spPr>
        <p:txBody>
          <a:bodyPr wrap="square">
            <a:spAutoFit/>
          </a:bodyPr>
          <a:lstStyle/>
          <a:p>
            <a:r>
              <a:rPr lang="en-GB" altLang="en-US" sz="6000" dirty="0">
                <a:solidFill>
                  <a:srgbClr val="736E80"/>
                </a:solidFill>
                <a:latin typeface="Book Antiqua" panose="02040602050305030304" pitchFamily="18" charset="0"/>
                <a:ea typeface="Calibri" panose="020F0502020204030204" pitchFamily="34" charset="0"/>
                <a:cs typeface="WorkSans-Regular"/>
              </a:rPr>
              <a:t>4. Systems</a:t>
            </a:r>
            <a:endParaRPr lang="en-GB" sz="6000" dirty="0">
              <a:solidFill>
                <a:srgbClr val="736E80"/>
              </a:solidFill>
            </a:endParaRPr>
          </a:p>
        </p:txBody>
      </p:sp>
    </p:spTree>
    <p:extLst>
      <p:ext uri="{BB962C8B-B14F-4D97-AF65-F5344CB8AC3E}">
        <p14:creationId xmlns:p14="http://schemas.microsoft.com/office/powerpoint/2010/main" val="3137477382"/>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Straight Arrow Connector 54"/>
          <p:cNvCxnSpPr/>
          <p:nvPr/>
        </p:nvCxnSpPr>
        <p:spPr>
          <a:xfrm flipH="1" flipV="1">
            <a:off x="6570266" y="3763805"/>
            <a:ext cx="529011" cy="228131"/>
          </a:xfrm>
          <a:prstGeom prst="straightConnector1">
            <a:avLst/>
          </a:prstGeom>
          <a:ln w="2540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2051044" y="891744"/>
            <a:ext cx="1600200" cy="1600200"/>
          </a:xfrm>
          <a:prstGeom prst="ellipse">
            <a:avLst/>
          </a:prstGeom>
          <a:gradFill>
            <a:gsLst>
              <a:gs pos="100000">
                <a:srgbClr val="FD6445"/>
              </a:gs>
              <a:gs pos="4000">
                <a:schemeClr val="bg1">
                  <a:alpha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ook Antiqua" charset="0"/>
              </a:rPr>
              <a:t>Regional or National </a:t>
            </a:r>
            <a:r>
              <a:rPr lang="en-US" sz="2400" b="1" dirty="0">
                <a:solidFill>
                  <a:schemeClr val="tx1"/>
                </a:solidFill>
                <a:latin typeface="Book Antiqua" charset="0"/>
              </a:rPr>
              <a:t>Node</a:t>
            </a:r>
            <a:endParaRPr lang="en-US" sz="1400" b="1" dirty="0">
              <a:solidFill>
                <a:schemeClr val="tx1"/>
              </a:solidFill>
              <a:latin typeface="Book Antiqua" charset="0"/>
            </a:endParaRPr>
          </a:p>
        </p:txBody>
      </p:sp>
      <p:sp>
        <p:nvSpPr>
          <p:cNvPr id="7" name="Oval 6"/>
          <p:cNvSpPr/>
          <p:nvPr/>
        </p:nvSpPr>
        <p:spPr>
          <a:xfrm>
            <a:off x="1885573" y="4498984"/>
            <a:ext cx="1930400" cy="1930400"/>
          </a:xfrm>
          <a:prstGeom prst="ellipse">
            <a:avLst/>
          </a:prstGeom>
          <a:gradFill flip="none" rotWithShape="1">
            <a:gsLst>
              <a:gs pos="67000">
                <a:srgbClr val="FD6445"/>
              </a:gs>
              <a:gs pos="0">
                <a:schemeClr val="bg1">
                  <a:alpha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Book Antiqua" charset="0"/>
              </a:rPr>
              <a:t>Metadata </a:t>
            </a:r>
            <a:r>
              <a:rPr lang="en-US" sz="2400" b="1" dirty="0">
                <a:solidFill>
                  <a:schemeClr val="tx1"/>
                </a:solidFill>
                <a:latin typeface="Book Antiqua" charset="0"/>
              </a:rPr>
              <a:t>Hub</a:t>
            </a:r>
            <a:endParaRPr lang="en-US" sz="2000" b="1" dirty="0">
              <a:solidFill>
                <a:schemeClr val="tx1"/>
              </a:solidFill>
              <a:latin typeface="Book Antiqua" charset="0"/>
            </a:endParaRPr>
          </a:p>
        </p:txBody>
      </p:sp>
      <p:sp>
        <p:nvSpPr>
          <p:cNvPr id="8" name="Oval 7"/>
          <p:cNvSpPr/>
          <p:nvPr/>
        </p:nvSpPr>
        <p:spPr>
          <a:xfrm>
            <a:off x="8856664" y="782690"/>
            <a:ext cx="1501775" cy="1467989"/>
          </a:xfrm>
          <a:prstGeom prst="ellipse">
            <a:avLst/>
          </a:prstGeom>
          <a:gradFill flip="none" rotWithShape="1">
            <a:gsLst>
              <a:gs pos="0">
                <a:srgbClr val="FFFFFF"/>
              </a:gs>
              <a:gs pos="100000">
                <a:schemeClr val="accent4">
                  <a:lumMod val="10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Book Antiqua" charset="0"/>
              </a:rPr>
              <a:t>Tool &amp; Service Partners</a:t>
            </a:r>
          </a:p>
        </p:txBody>
      </p:sp>
      <p:cxnSp>
        <p:nvCxnSpPr>
          <p:cNvPr id="18" name="Curved Connector 17"/>
          <p:cNvCxnSpPr/>
          <p:nvPr/>
        </p:nvCxnSpPr>
        <p:spPr>
          <a:xfrm>
            <a:off x="3815973" y="1514981"/>
            <a:ext cx="4938062" cy="4261"/>
          </a:xfrm>
          <a:prstGeom prst="straightConnector1">
            <a:avLst/>
          </a:prstGeom>
          <a:ln w="31750">
            <a:solidFill>
              <a:srgbClr val="FFCD44"/>
            </a:solidFill>
            <a:tailEnd type="arrow" w="lg" len="med"/>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8602664" y="4498257"/>
            <a:ext cx="1957386" cy="1900680"/>
          </a:xfrm>
          <a:prstGeom prst="ellipse">
            <a:avLst/>
          </a:prstGeom>
          <a:gradFill flip="none" rotWithShape="1">
            <a:gsLst>
              <a:gs pos="0">
                <a:srgbClr val="FFFFFF"/>
              </a:gs>
              <a:gs pos="100000">
                <a:schemeClr val="accent4">
                  <a:lumMod val="10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Book Antiqua" charset="0"/>
              </a:rPr>
              <a:t>Aggregation Partners</a:t>
            </a:r>
            <a:r>
              <a:rPr lang="en-US" dirty="0">
                <a:solidFill>
                  <a:schemeClr val="tx1"/>
                </a:solidFill>
                <a:latin typeface="Book Antiqua" charset="0"/>
              </a:rPr>
              <a:t> </a:t>
            </a:r>
            <a:r>
              <a:rPr lang="en-US" sz="1400" dirty="0">
                <a:solidFill>
                  <a:schemeClr val="tx1"/>
                </a:solidFill>
                <a:latin typeface="Book Antiqua" charset="0"/>
              </a:rPr>
              <a:t>(e.g. Google or </a:t>
            </a:r>
            <a:r>
              <a:rPr lang="en-US" sz="1400" dirty="0" err="1">
                <a:solidFill>
                  <a:schemeClr val="tx1"/>
                </a:solidFill>
                <a:latin typeface="Book Antiqua" charset="0"/>
              </a:rPr>
              <a:t>Europeana</a:t>
            </a:r>
            <a:r>
              <a:rPr lang="en-US" sz="1400" dirty="0">
                <a:solidFill>
                  <a:schemeClr val="tx1"/>
                </a:solidFill>
                <a:latin typeface="Book Antiqua" charset="0"/>
              </a:rPr>
              <a:t>)</a:t>
            </a:r>
          </a:p>
        </p:txBody>
      </p:sp>
      <p:cxnSp>
        <p:nvCxnSpPr>
          <p:cNvPr id="31" name="Curved Connector 30"/>
          <p:cNvCxnSpPr/>
          <p:nvPr/>
        </p:nvCxnSpPr>
        <p:spPr>
          <a:xfrm>
            <a:off x="3981450" y="5364628"/>
            <a:ext cx="4436409" cy="9622"/>
          </a:xfrm>
          <a:prstGeom prst="straightConnector1">
            <a:avLst/>
          </a:prstGeom>
          <a:ln w="31750">
            <a:solidFill>
              <a:srgbClr val="FFCD44"/>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37" name="Curved Connector 36"/>
          <p:cNvCxnSpPr/>
          <p:nvPr/>
        </p:nvCxnSpPr>
        <p:spPr>
          <a:xfrm>
            <a:off x="3981450" y="5587452"/>
            <a:ext cx="4436409" cy="7014"/>
          </a:xfrm>
          <a:prstGeom prst="straightConnector1">
            <a:avLst/>
          </a:prstGeom>
          <a:ln w="31750">
            <a:solidFill>
              <a:srgbClr val="FFCD44"/>
            </a:solidFill>
            <a:prstDash val="dash"/>
            <a:headEnd type="arrow"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079964" y="4429724"/>
            <a:ext cx="2503302" cy="830997"/>
          </a:xfrm>
          <a:prstGeom prst="rect">
            <a:avLst/>
          </a:prstGeom>
          <a:noFill/>
        </p:spPr>
        <p:txBody>
          <a:bodyPr wrap="square" rtlCol="0">
            <a:spAutoFit/>
          </a:bodyPr>
          <a:lstStyle/>
          <a:p>
            <a:r>
              <a:rPr lang="en-US" sz="1600" dirty="0">
                <a:solidFill>
                  <a:srgbClr val="FFCD44"/>
                </a:solidFill>
                <a:latin typeface="Book Antiqua" charset="0"/>
              </a:rPr>
              <a:t>Core metadata with data files as references sent to aggregation partners </a:t>
            </a:r>
          </a:p>
        </p:txBody>
      </p:sp>
      <p:sp>
        <p:nvSpPr>
          <p:cNvPr id="41" name="TextBox 40"/>
          <p:cNvSpPr txBox="1"/>
          <p:nvPr/>
        </p:nvSpPr>
        <p:spPr>
          <a:xfrm>
            <a:off x="6148490" y="5733289"/>
            <a:ext cx="1960564" cy="338554"/>
          </a:xfrm>
          <a:prstGeom prst="rect">
            <a:avLst/>
          </a:prstGeom>
          <a:noFill/>
        </p:spPr>
        <p:txBody>
          <a:bodyPr wrap="square" rtlCol="0">
            <a:spAutoFit/>
          </a:bodyPr>
          <a:lstStyle/>
          <a:p>
            <a:r>
              <a:rPr lang="en-US" sz="1600" dirty="0">
                <a:solidFill>
                  <a:srgbClr val="FFCD44"/>
                </a:solidFill>
                <a:latin typeface="Book Antiqua" charset="0"/>
              </a:rPr>
              <a:t>Discovery by users</a:t>
            </a:r>
          </a:p>
        </p:txBody>
      </p:sp>
      <p:cxnSp>
        <p:nvCxnSpPr>
          <p:cNvPr id="46" name="Curved Connector 45"/>
          <p:cNvCxnSpPr/>
          <p:nvPr/>
        </p:nvCxnSpPr>
        <p:spPr>
          <a:xfrm>
            <a:off x="3801225" y="1741631"/>
            <a:ext cx="4938062" cy="14741"/>
          </a:xfrm>
          <a:prstGeom prst="straightConnector1">
            <a:avLst/>
          </a:prstGeom>
          <a:ln w="31750">
            <a:solidFill>
              <a:srgbClr val="FFCD44"/>
            </a:solidFill>
            <a:prstDash val="dash"/>
            <a:headEnd type="arrow" w="lg" len="med"/>
            <a:tailEnd type="non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540500" y="1866290"/>
            <a:ext cx="2371725" cy="830997"/>
          </a:xfrm>
          <a:prstGeom prst="rect">
            <a:avLst/>
          </a:prstGeom>
          <a:noFill/>
        </p:spPr>
        <p:txBody>
          <a:bodyPr wrap="square" rtlCol="0">
            <a:spAutoFit/>
          </a:bodyPr>
          <a:lstStyle/>
          <a:p>
            <a:r>
              <a:rPr lang="en-US" sz="1600" dirty="0">
                <a:solidFill>
                  <a:srgbClr val="FFCD44"/>
                </a:solidFill>
                <a:effectLst/>
                <a:latin typeface="Book Antiqua" charset="0"/>
              </a:rPr>
              <a:t>Enhanced page images, full-text can return to data provider</a:t>
            </a:r>
          </a:p>
        </p:txBody>
      </p:sp>
      <p:sp>
        <p:nvSpPr>
          <p:cNvPr id="52" name="TextBox 51"/>
          <p:cNvSpPr txBox="1"/>
          <p:nvPr/>
        </p:nvSpPr>
        <p:spPr>
          <a:xfrm>
            <a:off x="6577020" y="570524"/>
            <a:ext cx="2005014" cy="830997"/>
          </a:xfrm>
          <a:prstGeom prst="rect">
            <a:avLst/>
          </a:prstGeom>
          <a:noFill/>
        </p:spPr>
        <p:txBody>
          <a:bodyPr wrap="square" rtlCol="0">
            <a:spAutoFit/>
          </a:bodyPr>
          <a:lstStyle/>
          <a:p>
            <a:r>
              <a:rPr lang="en-US" sz="1600" dirty="0">
                <a:solidFill>
                  <a:srgbClr val="FFCD44"/>
                </a:solidFill>
                <a:effectLst/>
                <a:latin typeface="Book Antiqua" charset="0"/>
              </a:rPr>
              <a:t>Page images, full-text is sent to tools &amp; service node</a:t>
            </a:r>
          </a:p>
        </p:txBody>
      </p:sp>
      <p:sp>
        <p:nvSpPr>
          <p:cNvPr id="53" name="TextBox 52"/>
          <p:cNvSpPr txBox="1"/>
          <p:nvPr/>
        </p:nvSpPr>
        <p:spPr>
          <a:xfrm>
            <a:off x="10502938" y="954754"/>
            <a:ext cx="1358900" cy="1077218"/>
          </a:xfrm>
          <a:prstGeom prst="rect">
            <a:avLst/>
          </a:prstGeom>
          <a:noFill/>
        </p:spPr>
        <p:txBody>
          <a:bodyPr wrap="square" rtlCol="0">
            <a:spAutoFit/>
          </a:bodyPr>
          <a:lstStyle/>
          <a:p>
            <a:r>
              <a:rPr lang="en-US" sz="1600" i="1" dirty="0">
                <a:solidFill>
                  <a:srgbClr val="FFFF99"/>
                </a:solidFill>
                <a:effectLst/>
                <a:latin typeface="Book Antiqua" charset="0"/>
              </a:rPr>
              <a:t>Analysis, visualization, transcription,</a:t>
            </a:r>
            <a:endParaRPr lang="en-US" sz="1600" dirty="0">
              <a:solidFill>
                <a:srgbClr val="FFFF99"/>
              </a:solidFill>
              <a:effectLst/>
              <a:latin typeface="Book Antiqua" charset="0"/>
            </a:endParaRPr>
          </a:p>
          <a:p>
            <a:r>
              <a:rPr lang="en-US" sz="1600" i="1" dirty="0">
                <a:solidFill>
                  <a:srgbClr val="FFFF99"/>
                </a:solidFill>
                <a:effectLst/>
                <a:latin typeface="Book Antiqua" charset="0"/>
              </a:rPr>
              <a:t>OCR, etc.</a:t>
            </a:r>
            <a:endParaRPr lang="en-US" sz="1600" dirty="0">
              <a:solidFill>
                <a:srgbClr val="FFFF99"/>
              </a:solidFill>
              <a:effectLst/>
              <a:latin typeface="Book Antiqua" charset="0"/>
            </a:endParaRPr>
          </a:p>
        </p:txBody>
      </p:sp>
      <p:sp>
        <p:nvSpPr>
          <p:cNvPr id="54" name="TextBox 53"/>
          <p:cNvSpPr txBox="1"/>
          <p:nvPr/>
        </p:nvSpPr>
        <p:spPr>
          <a:xfrm>
            <a:off x="10681073" y="5043362"/>
            <a:ext cx="1282700" cy="830997"/>
          </a:xfrm>
          <a:prstGeom prst="rect">
            <a:avLst/>
          </a:prstGeom>
          <a:noFill/>
        </p:spPr>
        <p:txBody>
          <a:bodyPr wrap="square" rtlCol="0">
            <a:spAutoFit/>
          </a:bodyPr>
          <a:lstStyle/>
          <a:p>
            <a:r>
              <a:rPr lang="en-US" sz="1600" i="1" dirty="0">
                <a:solidFill>
                  <a:srgbClr val="FFFF99"/>
                </a:solidFill>
                <a:effectLst/>
                <a:latin typeface="Book Antiqua" charset="0"/>
              </a:rPr>
              <a:t>Index</a:t>
            </a:r>
          </a:p>
          <a:p>
            <a:r>
              <a:rPr lang="en-US" sz="1600" i="1" dirty="0">
                <a:solidFill>
                  <a:srgbClr val="FFFF99"/>
                </a:solidFill>
                <a:latin typeface="Book Antiqua" charset="0"/>
              </a:rPr>
              <a:t>Search</a:t>
            </a:r>
          </a:p>
          <a:p>
            <a:r>
              <a:rPr lang="en-US" sz="1600" i="1" dirty="0">
                <a:solidFill>
                  <a:srgbClr val="FFFF99"/>
                </a:solidFill>
                <a:effectLst/>
                <a:latin typeface="Book Antiqua" charset="0"/>
              </a:rPr>
              <a:t>Discovery</a:t>
            </a:r>
            <a:endParaRPr lang="en-US" sz="1600" dirty="0">
              <a:solidFill>
                <a:srgbClr val="FFFF99"/>
              </a:solidFill>
              <a:effectLst/>
              <a:latin typeface="Book Antiqua" charset="0"/>
            </a:endParaRPr>
          </a:p>
        </p:txBody>
      </p:sp>
      <p:sp>
        <p:nvSpPr>
          <p:cNvPr id="59" name="TextBox 58"/>
          <p:cNvSpPr txBox="1"/>
          <p:nvPr/>
        </p:nvSpPr>
        <p:spPr>
          <a:xfrm>
            <a:off x="3216274" y="2559718"/>
            <a:ext cx="1619392" cy="1569660"/>
          </a:xfrm>
          <a:prstGeom prst="rect">
            <a:avLst/>
          </a:prstGeom>
          <a:noFill/>
        </p:spPr>
        <p:txBody>
          <a:bodyPr wrap="square" rtlCol="0">
            <a:spAutoFit/>
          </a:bodyPr>
          <a:lstStyle/>
          <a:p>
            <a:r>
              <a:rPr lang="en-US" sz="1600" dirty="0">
                <a:solidFill>
                  <a:srgbClr val="FD6445"/>
                </a:solidFill>
                <a:effectLst/>
                <a:latin typeface="Book Antiqua" charset="0"/>
              </a:rPr>
              <a:t>Enrichments, comments and corrections can return to a node as overlay metadata </a:t>
            </a:r>
          </a:p>
        </p:txBody>
      </p:sp>
      <p:sp>
        <p:nvSpPr>
          <p:cNvPr id="60" name="TextBox 59"/>
          <p:cNvSpPr txBox="1"/>
          <p:nvPr/>
        </p:nvSpPr>
        <p:spPr>
          <a:xfrm>
            <a:off x="1808156" y="125234"/>
            <a:ext cx="3086099" cy="738664"/>
          </a:xfrm>
          <a:prstGeom prst="rect">
            <a:avLst/>
          </a:prstGeom>
          <a:noFill/>
        </p:spPr>
        <p:txBody>
          <a:bodyPr wrap="square" rtlCol="0">
            <a:spAutoFit/>
          </a:bodyPr>
          <a:lstStyle/>
          <a:p>
            <a:r>
              <a:rPr lang="en-US" sz="1400" dirty="0">
                <a:solidFill>
                  <a:srgbClr val="FD6445"/>
                </a:solidFill>
                <a:effectLst/>
                <a:latin typeface="Book Antiqua" charset="0"/>
              </a:rPr>
              <a:t>Core and supplementary metadata gathered at nodes. Converted to LOD. Some enrichment.</a:t>
            </a:r>
          </a:p>
        </p:txBody>
      </p:sp>
      <p:cxnSp>
        <p:nvCxnSpPr>
          <p:cNvPr id="62" name="Straight Arrow Connector 61"/>
          <p:cNvCxnSpPr/>
          <p:nvPr/>
        </p:nvCxnSpPr>
        <p:spPr>
          <a:xfrm>
            <a:off x="1121293" y="1032389"/>
            <a:ext cx="956004" cy="379356"/>
          </a:xfrm>
          <a:prstGeom prst="straightConnector1">
            <a:avLst/>
          </a:prstGeom>
          <a:ln w="2540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1021028" y="1983017"/>
            <a:ext cx="1073340" cy="427180"/>
          </a:xfrm>
          <a:prstGeom prst="straightConnector1">
            <a:avLst/>
          </a:prstGeom>
          <a:ln w="2540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2733724" y="2608983"/>
            <a:ext cx="8588" cy="1747001"/>
          </a:xfrm>
          <a:prstGeom prst="straightConnector1">
            <a:avLst/>
          </a:prstGeom>
          <a:ln w="3175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2970677" y="2542329"/>
            <a:ext cx="9103" cy="1813655"/>
          </a:xfrm>
          <a:prstGeom prst="straightConnector1">
            <a:avLst/>
          </a:prstGeom>
          <a:ln w="31750">
            <a:solidFill>
              <a:srgbClr val="FD6445"/>
            </a:solidFill>
            <a:prstDash val="sysDash"/>
            <a:headEnd type="arrow" w="lg" len="med"/>
            <a:tailEnd type="none" w="lg" len="med"/>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1006280" y="2982927"/>
            <a:ext cx="1551546" cy="1077218"/>
          </a:xfrm>
          <a:prstGeom prst="rect">
            <a:avLst/>
          </a:prstGeom>
          <a:noFill/>
        </p:spPr>
        <p:txBody>
          <a:bodyPr wrap="square" rtlCol="0">
            <a:spAutoFit/>
          </a:bodyPr>
          <a:lstStyle/>
          <a:p>
            <a:r>
              <a:rPr lang="en-US" sz="1600" dirty="0">
                <a:solidFill>
                  <a:srgbClr val="FD6445"/>
                </a:solidFill>
                <a:effectLst/>
                <a:latin typeface="Book Antiqua" charset="0"/>
              </a:rPr>
              <a:t>Core metadata with data files as references is sent to a hub.</a:t>
            </a:r>
          </a:p>
        </p:txBody>
      </p:sp>
      <p:sp>
        <p:nvSpPr>
          <p:cNvPr id="72" name="TextBox 71"/>
          <p:cNvSpPr txBox="1"/>
          <p:nvPr/>
        </p:nvSpPr>
        <p:spPr>
          <a:xfrm>
            <a:off x="532282" y="4550227"/>
            <a:ext cx="1494490" cy="1015663"/>
          </a:xfrm>
          <a:prstGeom prst="rect">
            <a:avLst/>
          </a:prstGeom>
          <a:noFill/>
        </p:spPr>
        <p:txBody>
          <a:bodyPr wrap="square" rtlCol="0">
            <a:spAutoFit/>
          </a:bodyPr>
          <a:lstStyle/>
          <a:p>
            <a:r>
              <a:rPr lang="en-US" sz="1600" i="1" dirty="0">
                <a:solidFill>
                  <a:srgbClr val="FFFF99"/>
                </a:solidFill>
                <a:effectLst/>
                <a:latin typeface="Book Antiqua" charset="0"/>
              </a:rPr>
              <a:t>Reconciliation</a:t>
            </a:r>
            <a:endParaRPr lang="en-US" sz="1600" dirty="0">
              <a:solidFill>
                <a:srgbClr val="FFFF99"/>
              </a:solidFill>
              <a:effectLst/>
              <a:latin typeface="Book Antiqua" charset="0"/>
            </a:endParaRPr>
          </a:p>
          <a:p>
            <a:r>
              <a:rPr lang="en-US" sz="1600" i="1" dirty="0">
                <a:solidFill>
                  <a:srgbClr val="FFFF99"/>
                </a:solidFill>
                <a:effectLst/>
                <a:latin typeface="Book Antiqua" charset="0"/>
              </a:rPr>
              <a:t>Deduplication</a:t>
            </a:r>
            <a:endParaRPr lang="en-US" sz="1600" dirty="0">
              <a:solidFill>
                <a:srgbClr val="FFFF99"/>
              </a:solidFill>
              <a:effectLst/>
              <a:latin typeface="Book Antiqua" charset="0"/>
            </a:endParaRPr>
          </a:p>
          <a:p>
            <a:r>
              <a:rPr lang="en-US" sz="1600" i="1" dirty="0">
                <a:solidFill>
                  <a:srgbClr val="FFFF99"/>
                </a:solidFill>
                <a:effectLst/>
                <a:latin typeface="Book Antiqua" charset="0"/>
              </a:rPr>
              <a:t>Enrichment</a:t>
            </a:r>
            <a:endParaRPr lang="en-US" sz="1600" dirty="0">
              <a:solidFill>
                <a:srgbClr val="FFFF99"/>
              </a:solidFill>
              <a:effectLst/>
              <a:latin typeface="Book Antiqua" charset="0"/>
            </a:endParaRPr>
          </a:p>
          <a:p>
            <a:endParaRPr lang="en-US" sz="1200" dirty="0">
              <a:solidFill>
                <a:srgbClr val="FFFF99"/>
              </a:solidFill>
            </a:endParaRPr>
          </a:p>
        </p:txBody>
      </p:sp>
      <p:sp>
        <p:nvSpPr>
          <p:cNvPr id="73" name="TextBox 72"/>
          <p:cNvSpPr txBox="1"/>
          <p:nvPr/>
        </p:nvSpPr>
        <p:spPr>
          <a:xfrm>
            <a:off x="704474" y="5802270"/>
            <a:ext cx="1652588" cy="830997"/>
          </a:xfrm>
          <a:prstGeom prst="rect">
            <a:avLst/>
          </a:prstGeom>
          <a:noFill/>
        </p:spPr>
        <p:txBody>
          <a:bodyPr wrap="square" rtlCol="0">
            <a:spAutoFit/>
          </a:bodyPr>
          <a:lstStyle/>
          <a:p>
            <a:r>
              <a:rPr lang="en-US" sz="1600" i="1" dirty="0">
                <a:solidFill>
                  <a:srgbClr val="FFFF99"/>
                </a:solidFill>
                <a:effectLst/>
                <a:latin typeface="Book Antiqua" charset="0"/>
              </a:rPr>
              <a:t>Comments</a:t>
            </a:r>
          </a:p>
          <a:p>
            <a:r>
              <a:rPr lang="en-US" sz="1600" i="1" dirty="0">
                <a:solidFill>
                  <a:srgbClr val="FFFF99"/>
                </a:solidFill>
                <a:latin typeface="Book Antiqua" charset="0"/>
              </a:rPr>
              <a:t>Annotations</a:t>
            </a:r>
          </a:p>
          <a:p>
            <a:r>
              <a:rPr lang="en-US" sz="1600" i="1" dirty="0">
                <a:solidFill>
                  <a:srgbClr val="FFFF99"/>
                </a:solidFill>
                <a:latin typeface="Book Antiqua" charset="0"/>
              </a:rPr>
              <a:t>Editorial Review</a:t>
            </a:r>
            <a:endParaRPr lang="en-US" sz="1600" dirty="0">
              <a:solidFill>
                <a:srgbClr val="FFFF99"/>
              </a:solidFill>
            </a:endParaRPr>
          </a:p>
        </p:txBody>
      </p:sp>
      <p:sp>
        <p:nvSpPr>
          <p:cNvPr id="74" name="TextBox 73"/>
          <p:cNvSpPr txBox="1"/>
          <p:nvPr/>
        </p:nvSpPr>
        <p:spPr>
          <a:xfrm>
            <a:off x="3745372" y="5812119"/>
            <a:ext cx="1032813" cy="830997"/>
          </a:xfrm>
          <a:prstGeom prst="rect">
            <a:avLst/>
          </a:prstGeom>
          <a:noFill/>
        </p:spPr>
        <p:txBody>
          <a:bodyPr wrap="square" rtlCol="0">
            <a:spAutoFit/>
          </a:bodyPr>
          <a:lstStyle/>
          <a:p>
            <a:pPr algn="r"/>
            <a:r>
              <a:rPr lang="en-US" sz="1600" i="1" dirty="0">
                <a:solidFill>
                  <a:srgbClr val="FFFF99"/>
                </a:solidFill>
                <a:effectLst/>
                <a:latin typeface="Book Antiqua" charset="0"/>
              </a:rPr>
              <a:t>Indexing</a:t>
            </a:r>
          </a:p>
          <a:p>
            <a:pPr algn="r"/>
            <a:r>
              <a:rPr lang="en-US" sz="1600" i="1" dirty="0">
                <a:solidFill>
                  <a:srgbClr val="FFFF99"/>
                </a:solidFill>
                <a:latin typeface="Book Antiqua" charset="0"/>
              </a:rPr>
              <a:t>Search</a:t>
            </a:r>
          </a:p>
          <a:p>
            <a:pPr algn="r"/>
            <a:r>
              <a:rPr lang="en-US" sz="1600" i="1" dirty="0">
                <a:solidFill>
                  <a:srgbClr val="FFFF99"/>
                </a:solidFill>
                <a:latin typeface="Book Antiqua" charset="0"/>
              </a:rPr>
              <a:t>Discovery</a:t>
            </a:r>
            <a:endParaRPr lang="en-US" sz="1600" dirty="0">
              <a:solidFill>
                <a:srgbClr val="FFFF99"/>
              </a:solidFill>
            </a:endParaRPr>
          </a:p>
        </p:txBody>
      </p:sp>
      <p:pic>
        <p:nvPicPr>
          <p:cNvPr id="75" name="Picture 74"/>
          <p:cNvPicPr>
            <a:picLocks noChangeAspect="1"/>
          </p:cNvPicPr>
          <p:nvPr/>
        </p:nvPicPr>
        <p:blipFill>
          <a:blip r:embed="rId3"/>
          <a:stretch>
            <a:fillRect/>
          </a:stretch>
        </p:blipFill>
        <p:spPr>
          <a:xfrm>
            <a:off x="3657945" y="2134707"/>
            <a:ext cx="453121" cy="604161"/>
          </a:xfrm>
          <a:prstGeom prst="rect">
            <a:avLst/>
          </a:prstGeom>
        </p:spPr>
      </p:pic>
      <p:pic>
        <p:nvPicPr>
          <p:cNvPr id="76" name="Picture 75"/>
          <p:cNvPicPr>
            <a:picLocks noChangeAspect="1"/>
          </p:cNvPicPr>
          <p:nvPr/>
        </p:nvPicPr>
        <p:blipFill>
          <a:blip r:embed="rId4"/>
          <a:stretch>
            <a:fillRect/>
          </a:stretch>
        </p:blipFill>
        <p:spPr>
          <a:xfrm>
            <a:off x="1288110" y="197253"/>
            <a:ext cx="545448" cy="727264"/>
          </a:xfrm>
          <a:prstGeom prst="rect">
            <a:avLst/>
          </a:prstGeom>
        </p:spPr>
      </p:pic>
      <p:pic>
        <p:nvPicPr>
          <p:cNvPr id="77" name="Picture 76"/>
          <p:cNvPicPr>
            <a:picLocks noChangeAspect="1"/>
          </p:cNvPicPr>
          <p:nvPr/>
        </p:nvPicPr>
        <p:blipFill>
          <a:blip r:embed="rId5"/>
          <a:stretch>
            <a:fillRect/>
          </a:stretch>
        </p:blipFill>
        <p:spPr>
          <a:xfrm>
            <a:off x="475109" y="3269829"/>
            <a:ext cx="517724" cy="690299"/>
          </a:xfrm>
          <a:prstGeom prst="rect">
            <a:avLst/>
          </a:prstGeom>
        </p:spPr>
      </p:pic>
      <p:pic>
        <p:nvPicPr>
          <p:cNvPr id="78" name="Picture 77"/>
          <p:cNvPicPr>
            <a:picLocks noChangeAspect="1"/>
          </p:cNvPicPr>
          <p:nvPr/>
        </p:nvPicPr>
        <p:blipFill>
          <a:blip r:embed="rId6"/>
          <a:stretch>
            <a:fillRect/>
          </a:stretch>
        </p:blipFill>
        <p:spPr>
          <a:xfrm>
            <a:off x="5997112" y="693397"/>
            <a:ext cx="520376" cy="693835"/>
          </a:xfrm>
          <a:prstGeom prst="rect">
            <a:avLst/>
          </a:prstGeom>
        </p:spPr>
      </p:pic>
      <p:pic>
        <p:nvPicPr>
          <p:cNvPr id="79" name="Picture 78"/>
          <p:cNvPicPr>
            <a:picLocks noChangeAspect="1"/>
          </p:cNvPicPr>
          <p:nvPr/>
        </p:nvPicPr>
        <p:blipFill>
          <a:blip r:embed="rId7"/>
          <a:stretch>
            <a:fillRect/>
          </a:stretch>
        </p:blipFill>
        <p:spPr>
          <a:xfrm>
            <a:off x="5986661" y="2019970"/>
            <a:ext cx="512751" cy="683668"/>
          </a:xfrm>
          <a:prstGeom prst="rect">
            <a:avLst/>
          </a:prstGeom>
        </p:spPr>
      </p:pic>
      <p:cxnSp>
        <p:nvCxnSpPr>
          <p:cNvPr id="80" name="Straight Arrow Connector 79"/>
          <p:cNvCxnSpPr/>
          <p:nvPr/>
        </p:nvCxnSpPr>
        <p:spPr>
          <a:xfrm>
            <a:off x="10182225" y="2075794"/>
            <a:ext cx="377825" cy="351239"/>
          </a:xfrm>
          <a:prstGeom prst="straightConnector1">
            <a:avLst/>
          </a:prstGeom>
          <a:ln w="25400">
            <a:solidFill>
              <a:srgbClr val="FFCD44"/>
            </a:solidFill>
            <a:tailEnd type="arrow" w="lg" len="med"/>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10044953" y="2495516"/>
            <a:ext cx="1724772" cy="338554"/>
          </a:xfrm>
          <a:prstGeom prst="rect">
            <a:avLst/>
          </a:prstGeom>
          <a:noFill/>
        </p:spPr>
        <p:txBody>
          <a:bodyPr wrap="square" rtlCol="0">
            <a:spAutoFit/>
          </a:bodyPr>
          <a:lstStyle/>
          <a:p>
            <a:r>
              <a:rPr lang="en-US" sz="1600" dirty="0">
                <a:solidFill>
                  <a:srgbClr val="FFCD44"/>
                </a:solidFill>
                <a:latin typeface="Book Antiqua" charset="0"/>
              </a:rPr>
              <a:t>Export &amp; Reuse</a:t>
            </a:r>
          </a:p>
        </p:txBody>
      </p:sp>
      <p:pic>
        <p:nvPicPr>
          <p:cNvPr id="84" name="Picture 83"/>
          <p:cNvPicPr>
            <a:picLocks noChangeAspect="1"/>
          </p:cNvPicPr>
          <p:nvPr/>
        </p:nvPicPr>
        <p:blipFill>
          <a:blip r:embed="rId8"/>
          <a:stretch>
            <a:fillRect/>
          </a:stretch>
        </p:blipFill>
        <p:spPr>
          <a:xfrm>
            <a:off x="9586913" y="2410197"/>
            <a:ext cx="493705" cy="658273"/>
          </a:xfrm>
          <a:prstGeom prst="rect">
            <a:avLst/>
          </a:prstGeom>
        </p:spPr>
      </p:pic>
      <p:pic>
        <p:nvPicPr>
          <p:cNvPr id="85" name="Picture 84"/>
          <p:cNvPicPr>
            <a:picLocks noChangeAspect="1"/>
          </p:cNvPicPr>
          <p:nvPr/>
        </p:nvPicPr>
        <p:blipFill>
          <a:blip r:embed="rId6"/>
          <a:stretch>
            <a:fillRect/>
          </a:stretch>
        </p:blipFill>
        <p:spPr>
          <a:xfrm>
            <a:off x="5509683" y="4575231"/>
            <a:ext cx="550346" cy="733795"/>
          </a:xfrm>
          <a:prstGeom prst="rect">
            <a:avLst/>
          </a:prstGeom>
        </p:spPr>
      </p:pic>
      <p:pic>
        <p:nvPicPr>
          <p:cNvPr id="86" name="Picture 85"/>
          <p:cNvPicPr>
            <a:picLocks noChangeAspect="1"/>
          </p:cNvPicPr>
          <p:nvPr/>
        </p:nvPicPr>
        <p:blipFill>
          <a:blip r:embed="rId8"/>
          <a:stretch>
            <a:fillRect/>
          </a:stretch>
        </p:blipFill>
        <p:spPr>
          <a:xfrm>
            <a:off x="5570017" y="5660294"/>
            <a:ext cx="543635" cy="724846"/>
          </a:xfrm>
          <a:prstGeom prst="rect">
            <a:avLst/>
          </a:prstGeom>
        </p:spPr>
      </p:pic>
      <p:sp>
        <p:nvSpPr>
          <p:cNvPr id="42" name="Oval 41"/>
          <p:cNvSpPr/>
          <p:nvPr/>
        </p:nvSpPr>
        <p:spPr>
          <a:xfrm>
            <a:off x="4932362" y="2715784"/>
            <a:ext cx="1600200" cy="1600200"/>
          </a:xfrm>
          <a:prstGeom prst="ellipse">
            <a:avLst/>
          </a:prstGeom>
          <a:gradFill>
            <a:gsLst>
              <a:gs pos="100000">
                <a:srgbClr val="FD6445"/>
              </a:gs>
              <a:gs pos="4000">
                <a:schemeClr val="bg1">
                  <a:alpha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ook Antiqua" charset="0"/>
              </a:rPr>
              <a:t>Regional or National </a:t>
            </a:r>
            <a:r>
              <a:rPr lang="en-US" sz="2400" b="1" dirty="0">
                <a:solidFill>
                  <a:schemeClr val="tx1"/>
                </a:solidFill>
                <a:latin typeface="Book Antiqua" charset="0"/>
              </a:rPr>
              <a:t>Node</a:t>
            </a:r>
            <a:endParaRPr lang="en-US" sz="1400" b="1" dirty="0">
              <a:solidFill>
                <a:schemeClr val="tx1"/>
              </a:solidFill>
              <a:latin typeface="Book Antiqua" charset="0"/>
            </a:endParaRPr>
          </a:p>
        </p:txBody>
      </p:sp>
      <p:cxnSp>
        <p:nvCxnSpPr>
          <p:cNvPr id="43" name="Straight Arrow Connector 42"/>
          <p:cNvCxnSpPr/>
          <p:nvPr/>
        </p:nvCxnSpPr>
        <p:spPr>
          <a:xfrm flipH="1">
            <a:off x="3685002" y="4009863"/>
            <a:ext cx="1136047" cy="778042"/>
          </a:xfrm>
          <a:prstGeom prst="straightConnector1">
            <a:avLst/>
          </a:prstGeom>
          <a:ln w="3175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3875733" y="4148633"/>
            <a:ext cx="1170933" cy="805069"/>
          </a:xfrm>
          <a:prstGeom prst="straightConnector1">
            <a:avLst/>
          </a:prstGeom>
          <a:ln w="31750">
            <a:solidFill>
              <a:srgbClr val="FD6445"/>
            </a:solidFill>
            <a:prstDash val="sysDash"/>
            <a:headEnd type="arrow" w="lg" len="med"/>
            <a:tailEnd type="none" w="lg" len="med"/>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44384" y="1835758"/>
            <a:ext cx="1355731" cy="694464"/>
          </a:xfrm>
          <a:prstGeom prst="rect">
            <a:avLst/>
          </a:prstGeom>
          <a:solidFill>
            <a:schemeClr val="tx2">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B4547"/>
                </a:solidFill>
                <a:latin typeface="Book Antiqua" panose="02040602050305030304" pitchFamily="18" charset="0"/>
              </a:rPr>
              <a:t>Contributing </a:t>
            </a:r>
            <a:r>
              <a:rPr lang="en-GB" b="1" dirty="0">
                <a:solidFill>
                  <a:srgbClr val="3B4547"/>
                </a:solidFill>
                <a:latin typeface="Book Antiqua" panose="02040602050305030304" pitchFamily="18" charset="0"/>
              </a:rPr>
              <a:t>Institution</a:t>
            </a:r>
            <a:endParaRPr lang="en-GB" sz="1600" b="1" dirty="0">
              <a:solidFill>
                <a:srgbClr val="3B4547"/>
              </a:solidFill>
              <a:latin typeface="Book Antiqua" panose="02040602050305030304" pitchFamily="18" charset="0"/>
            </a:endParaRPr>
          </a:p>
        </p:txBody>
      </p:sp>
      <p:sp>
        <p:nvSpPr>
          <p:cNvPr id="44" name="Rectangle 43"/>
          <p:cNvSpPr/>
          <p:nvPr/>
        </p:nvSpPr>
        <p:spPr>
          <a:xfrm>
            <a:off x="249388" y="891744"/>
            <a:ext cx="1355731" cy="731166"/>
          </a:xfrm>
          <a:prstGeom prst="rect">
            <a:avLst/>
          </a:prstGeom>
          <a:solidFill>
            <a:schemeClr val="tx2">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B4547"/>
                </a:solidFill>
                <a:latin typeface="Book Antiqua" panose="02040602050305030304" pitchFamily="18" charset="0"/>
              </a:rPr>
              <a:t>Contributing </a:t>
            </a:r>
            <a:r>
              <a:rPr lang="en-GB" b="1" dirty="0">
                <a:solidFill>
                  <a:srgbClr val="3B4547"/>
                </a:solidFill>
                <a:latin typeface="Book Antiqua" panose="02040602050305030304" pitchFamily="18" charset="0"/>
              </a:rPr>
              <a:t>Project</a:t>
            </a:r>
          </a:p>
        </p:txBody>
      </p:sp>
      <p:cxnSp>
        <p:nvCxnSpPr>
          <p:cNvPr id="50" name="Straight Arrow Connector 49"/>
          <p:cNvCxnSpPr/>
          <p:nvPr/>
        </p:nvCxnSpPr>
        <p:spPr>
          <a:xfrm flipH="1">
            <a:off x="6570697" y="3162319"/>
            <a:ext cx="563376" cy="171024"/>
          </a:xfrm>
          <a:prstGeom prst="straightConnector1">
            <a:avLst/>
          </a:prstGeom>
          <a:ln w="2540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7021272" y="2845437"/>
            <a:ext cx="1355731" cy="640779"/>
          </a:xfrm>
          <a:prstGeom prst="rect">
            <a:avLst/>
          </a:prstGeom>
          <a:solidFill>
            <a:schemeClr val="tx2">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B4547"/>
                </a:solidFill>
                <a:latin typeface="Book Antiqua" panose="02040602050305030304" pitchFamily="18" charset="0"/>
              </a:rPr>
              <a:t>Contributing </a:t>
            </a:r>
            <a:r>
              <a:rPr lang="en-GB" b="1" dirty="0">
                <a:solidFill>
                  <a:srgbClr val="3B4547"/>
                </a:solidFill>
                <a:latin typeface="Book Antiqua" panose="02040602050305030304" pitchFamily="18" charset="0"/>
              </a:rPr>
              <a:t>Project</a:t>
            </a:r>
          </a:p>
        </p:txBody>
      </p:sp>
      <p:sp>
        <p:nvSpPr>
          <p:cNvPr id="49" name="Rectangle 48"/>
          <p:cNvSpPr/>
          <p:nvPr/>
        </p:nvSpPr>
        <p:spPr>
          <a:xfrm>
            <a:off x="7019373" y="3625679"/>
            <a:ext cx="1355731" cy="641817"/>
          </a:xfrm>
          <a:prstGeom prst="rect">
            <a:avLst/>
          </a:prstGeom>
          <a:solidFill>
            <a:schemeClr val="tx2">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B4547"/>
                </a:solidFill>
                <a:latin typeface="Book Antiqua" panose="02040602050305030304" pitchFamily="18" charset="0"/>
              </a:rPr>
              <a:t>Contributing </a:t>
            </a:r>
            <a:r>
              <a:rPr lang="en-GB" b="1" dirty="0">
                <a:solidFill>
                  <a:srgbClr val="3B4547"/>
                </a:solidFill>
                <a:latin typeface="Book Antiqua" panose="02040602050305030304" pitchFamily="18" charset="0"/>
              </a:rPr>
              <a:t>Institution</a:t>
            </a:r>
            <a:endParaRPr lang="en-GB" sz="1600" b="1" dirty="0">
              <a:solidFill>
                <a:srgbClr val="3B4547"/>
              </a:solidFill>
              <a:latin typeface="Book Antiqua" panose="02040602050305030304" pitchFamily="18" charset="0"/>
            </a:endParaRPr>
          </a:p>
        </p:txBody>
      </p:sp>
    </p:spTree>
    <p:extLst>
      <p:ext uri="{BB962C8B-B14F-4D97-AF65-F5344CB8AC3E}">
        <p14:creationId xmlns:p14="http://schemas.microsoft.com/office/powerpoint/2010/main" val="419581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051044" y="891744"/>
            <a:ext cx="1600200" cy="1600200"/>
          </a:xfrm>
          <a:prstGeom prst="ellipse">
            <a:avLst/>
          </a:prstGeom>
          <a:gradFill>
            <a:gsLst>
              <a:gs pos="100000">
                <a:srgbClr val="FD6445"/>
              </a:gs>
              <a:gs pos="4000">
                <a:schemeClr val="bg1">
                  <a:alpha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ook Antiqua" charset="0"/>
              </a:rPr>
              <a:t>Regional or National </a:t>
            </a:r>
            <a:r>
              <a:rPr lang="en-US" sz="2400" b="1" dirty="0">
                <a:solidFill>
                  <a:schemeClr val="tx1"/>
                </a:solidFill>
                <a:latin typeface="Book Antiqua" charset="0"/>
              </a:rPr>
              <a:t>Node</a:t>
            </a:r>
            <a:endParaRPr lang="en-US" sz="1400" b="1" dirty="0">
              <a:solidFill>
                <a:schemeClr val="tx1"/>
              </a:solidFill>
              <a:latin typeface="Book Antiqua" charset="0"/>
            </a:endParaRPr>
          </a:p>
        </p:txBody>
      </p:sp>
      <p:sp>
        <p:nvSpPr>
          <p:cNvPr id="60" name="TextBox 59"/>
          <p:cNvSpPr txBox="1"/>
          <p:nvPr/>
        </p:nvSpPr>
        <p:spPr>
          <a:xfrm>
            <a:off x="1808156" y="125234"/>
            <a:ext cx="3086099" cy="738664"/>
          </a:xfrm>
          <a:prstGeom prst="rect">
            <a:avLst/>
          </a:prstGeom>
          <a:noFill/>
        </p:spPr>
        <p:txBody>
          <a:bodyPr wrap="square" rtlCol="0">
            <a:spAutoFit/>
          </a:bodyPr>
          <a:lstStyle/>
          <a:p>
            <a:r>
              <a:rPr lang="en-US" sz="1400" dirty="0">
                <a:solidFill>
                  <a:schemeClr val="bg1"/>
                </a:solidFill>
                <a:effectLst/>
                <a:latin typeface="Book Antiqua" charset="0"/>
              </a:rPr>
              <a:t>Core and supplementary metadata gathered at nodes. Converted to LOD. Some enrichment.</a:t>
            </a:r>
          </a:p>
        </p:txBody>
      </p:sp>
      <p:cxnSp>
        <p:nvCxnSpPr>
          <p:cNvPr id="62" name="Straight Arrow Connector 61"/>
          <p:cNvCxnSpPr/>
          <p:nvPr/>
        </p:nvCxnSpPr>
        <p:spPr>
          <a:xfrm>
            <a:off x="1121293" y="1032389"/>
            <a:ext cx="956004" cy="379356"/>
          </a:xfrm>
          <a:prstGeom prst="straightConnector1">
            <a:avLst/>
          </a:prstGeom>
          <a:ln w="2540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1021028" y="1983017"/>
            <a:ext cx="1073340" cy="427180"/>
          </a:xfrm>
          <a:prstGeom prst="straightConnector1">
            <a:avLst/>
          </a:prstGeom>
          <a:ln w="2540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pic>
        <p:nvPicPr>
          <p:cNvPr id="76" name="Picture 75"/>
          <p:cNvPicPr>
            <a:picLocks noChangeAspect="1"/>
          </p:cNvPicPr>
          <p:nvPr/>
        </p:nvPicPr>
        <p:blipFill>
          <a:blip r:embed="rId3"/>
          <a:stretch>
            <a:fillRect/>
          </a:stretch>
        </p:blipFill>
        <p:spPr>
          <a:xfrm>
            <a:off x="1288110" y="197253"/>
            <a:ext cx="545448" cy="727264"/>
          </a:xfrm>
          <a:prstGeom prst="rect">
            <a:avLst/>
          </a:prstGeom>
        </p:spPr>
      </p:pic>
      <p:sp>
        <p:nvSpPr>
          <p:cNvPr id="2" name="Rectangle 1"/>
          <p:cNvSpPr/>
          <p:nvPr/>
        </p:nvSpPr>
        <p:spPr>
          <a:xfrm>
            <a:off x="244384" y="1835758"/>
            <a:ext cx="1355731" cy="694464"/>
          </a:xfrm>
          <a:prstGeom prst="rect">
            <a:avLst/>
          </a:prstGeom>
          <a:solidFill>
            <a:schemeClr val="tx2">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B4547"/>
                </a:solidFill>
                <a:latin typeface="Book Antiqua" panose="02040602050305030304" pitchFamily="18" charset="0"/>
              </a:rPr>
              <a:t>Contributing </a:t>
            </a:r>
            <a:r>
              <a:rPr lang="en-GB" b="1" dirty="0">
                <a:solidFill>
                  <a:srgbClr val="3B4547"/>
                </a:solidFill>
                <a:latin typeface="Book Antiqua" panose="02040602050305030304" pitchFamily="18" charset="0"/>
              </a:rPr>
              <a:t>Institution</a:t>
            </a:r>
            <a:endParaRPr lang="en-GB" sz="1600" b="1" dirty="0">
              <a:solidFill>
                <a:srgbClr val="3B4547"/>
              </a:solidFill>
              <a:latin typeface="Book Antiqua" panose="02040602050305030304" pitchFamily="18" charset="0"/>
            </a:endParaRPr>
          </a:p>
        </p:txBody>
      </p:sp>
      <p:sp>
        <p:nvSpPr>
          <p:cNvPr id="44" name="Rectangle 43"/>
          <p:cNvSpPr/>
          <p:nvPr/>
        </p:nvSpPr>
        <p:spPr>
          <a:xfrm>
            <a:off x="249388" y="891744"/>
            <a:ext cx="1355731" cy="731166"/>
          </a:xfrm>
          <a:prstGeom prst="rect">
            <a:avLst/>
          </a:prstGeom>
          <a:solidFill>
            <a:schemeClr val="tx2">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B4547"/>
                </a:solidFill>
                <a:latin typeface="Book Antiqua" panose="02040602050305030304" pitchFamily="18" charset="0"/>
              </a:rPr>
              <a:t>Contributing </a:t>
            </a:r>
            <a:r>
              <a:rPr lang="en-GB" b="1" dirty="0">
                <a:solidFill>
                  <a:srgbClr val="3B4547"/>
                </a:solidFill>
                <a:latin typeface="Book Antiqua" panose="02040602050305030304" pitchFamily="18" charset="0"/>
              </a:rPr>
              <a:t>Project</a:t>
            </a:r>
          </a:p>
        </p:txBody>
      </p:sp>
    </p:spTree>
    <p:extLst>
      <p:ext uri="{BB962C8B-B14F-4D97-AF65-F5344CB8AC3E}">
        <p14:creationId xmlns:p14="http://schemas.microsoft.com/office/powerpoint/2010/main" val="3487113236"/>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051044" y="891744"/>
            <a:ext cx="1600200" cy="1600200"/>
          </a:xfrm>
          <a:prstGeom prst="ellipse">
            <a:avLst/>
          </a:prstGeom>
          <a:gradFill>
            <a:gsLst>
              <a:gs pos="100000">
                <a:srgbClr val="FD6445"/>
              </a:gs>
              <a:gs pos="4000">
                <a:schemeClr val="bg1">
                  <a:alpha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ook Antiqua" charset="0"/>
              </a:rPr>
              <a:t>Regional or National </a:t>
            </a:r>
            <a:r>
              <a:rPr lang="en-US" sz="2400" b="1" dirty="0">
                <a:solidFill>
                  <a:schemeClr val="tx1"/>
                </a:solidFill>
                <a:latin typeface="Book Antiqua" charset="0"/>
              </a:rPr>
              <a:t>Node</a:t>
            </a:r>
            <a:endParaRPr lang="en-US" sz="1400" b="1" dirty="0">
              <a:solidFill>
                <a:schemeClr val="tx1"/>
              </a:solidFill>
              <a:latin typeface="Book Antiqua" charset="0"/>
            </a:endParaRPr>
          </a:p>
        </p:txBody>
      </p:sp>
      <p:sp>
        <p:nvSpPr>
          <p:cNvPr id="7" name="Oval 6"/>
          <p:cNvSpPr/>
          <p:nvPr/>
        </p:nvSpPr>
        <p:spPr>
          <a:xfrm>
            <a:off x="1885573" y="4498984"/>
            <a:ext cx="1930400" cy="1930400"/>
          </a:xfrm>
          <a:prstGeom prst="ellipse">
            <a:avLst/>
          </a:prstGeom>
          <a:gradFill flip="none" rotWithShape="1">
            <a:gsLst>
              <a:gs pos="67000">
                <a:srgbClr val="FD6445"/>
              </a:gs>
              <a:gs pos="0">
                <a:schemeClr val="bg1">
                  <a:alpha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Book Antiqua" charset="0"/>
              </a:rPr>
              <a:t>Metadata </a:t>
            </a:r>
            <a:r>
              <a:rPr lang="en-US" sz="2400" b="1" dirty="0">
                <a:solidFill>
                  <a:schemeClr val="tx1"/>
                </a:solidFill>
                <a:latin typeface="Book Antiqua" charset="0"/>
              </a:rPr>
              <a:t>Hub</a:t>
            </a:r>
            <a:endParaRPr lang="en-US" sz="2000" b="1" dirty="0">
              <a:solidFill>
                <a:schemeClr val="tx1"/>
              </a:solidFill>
              <a:latin typeface="Book Antiqua" charset="0"/>
            </a:endParaRPr>
          </a:p>
        </p:txBody>
      </p:sp>
      <p:sp>
        <p:nvSpPr>
          <p:cNvPr id="60" name="TextBox 59"/>
          <p:cNvSpPr txBox="1"/>
          <p:nvPr/>
        </p:nvSpPr>
        <p:spPr>
          <a:xfrm>
            <a:off x="1808156" y="125234"/>
            <a:ext cx="3086099" cy="738664"/>
          </a:xfrm>
          <a:prstGeom prst="rect">
            <a:avLst/>
          </a:prstGeom>
          <a:noFill/>
        </p:spPr>
        <p:txBody>
          <a:bodyPr wrap="square" rtlCol="0">
            <a:spAutoFit/>
          </a:bodyPr>
          <a:lstStyle/>
          <a:p>
            <a:r>
              <a:rPr lang="en-US" sz="1400" dirty="0">
                <a:solidFill>
                  <a:srgbClr val="FD6445"/>
                </a:solidFill>
                <a:effectLst/>
                <a:latin typeface="Book Antiqua" charset="0"/>
              </a:rPr>
              <a:t>Core and supplementary metadata gathered at nodes. Converted to LOD. Some enrichment.</a:t>
            </a:r>
          </a:p>
        </p:txBody>
      </p:sp>
      <p:cxnSp>
        <p:nvCxnSpPr>
          <p:cNvPr id="62" name="Straight Arrow Connector 61"/>
          <p:cNvCxnSpPr/>
          <p:nvPr/>
        </p:nvCxnSpPr>
        <p:spPr>
          <a:xfrm>
            <a:off x="1121293" y="1032389"/>
            <a:ext cx="956004" cy="379356"/>
          </a:xfrm>
          <a:prstGeom prst="straightConnector1">
            <a:avLst/>
          </a:prstGeom>
          <a:ln w="2540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1021028" y="1983017"/>
            <a:ext cx="1073340" cy="427180"/>
          </a:xfrm>
          <a:prstGeom prst="straightConnector1">
            <a:avLst/>
          </a:prstGeom>
          <a:ln w="2540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2733724" y="2608983"/>
            <a:ext cx="8588" cy="1747001"/>
          </a:xfrm>
          <a:prstGeom prst="straightConnector1">
            <a:avLst/>
          </a:prstGeom>
          <a:ln w="3175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2970677" y="2542329"/>
            <a:ext cx="9103" cy="1813655"/>
          </a:xfrm>
          <a:prstGeom prst="straightConnector1">
            <a:avLst/>
          </a:prstGeom>
          <a:ln w="31750">
            <a:solidFill>
              <a:srgbClr val="FD6445"/>
            </a:solidFill>
            <a:prstDash val="sysDash"/>
            <a:headEnd type="arrow" w="lg" len="med"/>
            <a:tailEnd type="none" w="lg" len="med"/>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1006280" y="2982927"/>
            <a:ext cx="1551546" cy="1077218"/>
          </a:xfrm>
          <a:prstGeom prst="rect">
            <a:avLst/>
          </a:prstGeom>
          <a:noFill/>
        </p:spPr>
        <p:txBody>
          <a:bodyPr wrap="square" rtlCol="0">
            <a:spAutoFit/>
          </a:bodyPr>
          <a:lstStyle/>
          <a:p>
            <a:r>
              <a:rPr lang="en-US" sz="1600" dirty="0">
                <a:solidFill>
                  <a:schemeClr val="bg1"/>
                </a:solidFill>
                <a:effectLst/>
                <a:latin typeface="Book Antiqua" charset="0"/>
              </a:rPr>
              <a:t>Core metadata with data files as references is sent to a hub.</a:t>
            </a:r>
          </a:p>
        </p:txBody>
      </p:sp>
      <p:pic>
        <p:nvPicPr>
          <p:cNvPr id="76" name="Picture 75"/>
          <p:cNvPicPr>
            <a:picLocks noChangeAspect="1"/>
          </p:cNvPicPr>
          <p:nvPr/>
        </p:nvPicPr>
        <p:blipFill>
          <a:blip r:embed="rId3"/>
          <a:stretch>
            <a:fillRect/>
          </a:stretch>
        </p:blipFill>
        <p:spPr>
          <a:xfrm>
            <a:off x="1288110" y="197253"/>
            <a:ext cx="545448" cy="727264"/>
          </a:xfrm>
          <a:prstGeom prst="rect">
            <a:avLst/>
          </a:prstGeom>
        </p:spPr>
      </p:pic>
      <p:pic>
        <p:nvPicPr>
          <p:cNvPr id="77" name="Picture 76"/>
          <p:cNvPicPr>
            <a:picLocks noChangeAspect="1"/>
          </p:cNvPicPr>
          <p:nvPr/>
        </p:nvPicPr>
        <p:blipFill>
          <a:blip r:embed="rId4"/>
          <a:stretch>
            <a:fillRect/>
          </a:stretch>
        </p:blipFill>
        <p:spPr>
          <a:xfrm>
            <a:off x="475109" y="3269829"/>
            <a:ext cx="517724" cy="690299"/>
          </a:xfrm>
          <a:prstGeom prst="rect">
            <a:avLst/>
          </a:prstGeom>
        </p:spPr>
      </p:pic>
      <p:sp>
        <p:nvSpPr>
          <p:cNvPr id="2" name="Rectangle 1"/>
          <p:cNvSpPr/>
          <p:nvPr/>
        </p:nvSpPr>
        <p:spPr>
          <a:xfrm>
            <a:off x="244384" y="1835758"/>
            <a:ext cx="1355731" cy="694464"/>
          </a:xfrm>
          <a:prstGeom prst="rect">
            <a:avLst/>
          </a:prstGeom>
          <a:solidFill>
            <a:schemeClr val="tx2">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B4547"/>
                </a:solidFill>
                <a:latin typeface="Book Antiqua" panose="02040602050305030304" pitchFamily="18" charset="0"/>
              </a:rPr>
              <a:t>Contributing </a:t>
            </a:r>
            <a:r>
              <a:rPr lang="en-GB" b="1" dirty="0">
                <a:solidFill>
                  <a:srgbClr val="3B4547"/>
                </a:solidFill>
                <a:latin typeface="Book Antiqua" panose="02040602050305030304" pitchFamily="18" charset="0"/>
              </a:rPr>
              <a:t>Institution</a:t>
            </a:r>
            <a:endParaRPr lang="en-GB" sz="1600" b="1" dirty="0">
              <a:solidFill>
                <a:srgbClr val="3B4547"/>
              </a:solidFill>
              <a:latin typeface="Book Antiqua" panose="02040602050305030304" pitchFamily="18" charset="0"/>
            </a:endParaRPr>
          </a:p>
        </p:txBody>
      </p:sp>
      <p:sp>
        <p:nvSpPr>
          <p:cNvPr id="44" name="Rectangle 43"/>
          <p:cNvSpPr/>
          <p:nvPr/>
        </p:nvSpPr>
        <p:spPr>
          <a:xfrm>
            <a:off x="249388" y="891744"/>
            <a:ext cx="1355731" cy="731166"/>
          </a:xfrm>
          <a:prstGeom prst="rect">
            <a:avLst/>
          </a:prstGeom>
          <a:solidFill>
            <a:schemeClr val="tx2">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B4547"/>
                </a:solidFill>
                <a:latin typeface="Book Antiqua" panose="02040602050305030304" pitchFamily="18" charset="0"/>
              </a:rPr>
              <a:t>Contributing </a:t>
            </a:r>
            <a:r>
              <a:rPr lang="en-GB" b="1" dirty="0">
                <a:solidFill>
                  <a:srgbClr val="3B4547"/>
                </a:solidFill>
                <a:latin typeface="Book Antiqua" panose="02040602050305030304" pitchFamily="18" charset="0"/>
              </a:rPr>
              <a:t>Project</a:t>
            </a:r>
          </a:p>
        </p:txBody>
      </p:sp>
    </p:spTree>
    <p:extLst>
      <p:ext uri="{BB962C8B-B14F-4D97-AF65-F5344CB8AC3E}">
        <p14:creationId xmlns:p14="http://schemas.microsoft.com/office/powerpoint/2010/main" val="3357066485"/>
      </p:ext>
    </p:extLst>
  </p:cSld>
  <p:clrMapOvr>
    <a:masterClrMapping/>
  </p:clrMapOvr>
  <p:transition spd="med">
    <p:wipe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051044" y="891744"/>
            <a:ext cx="1600200" cy="1600200"/>
          </a:xfrm>
          <a:prstGeom prst="ellipse">
            <a:avLst/>
          </a:prstGeom>
          <a:gradFill>
            <a:gsLst>
              <a:gs pos="100000">
                <a:srgbClr val="FD6445"/>
              </a:gs>
              <a:gs pos="4000">
                <a:schemeClr val="bg1">
                  <a:alpha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ook Antiqua" charset="0"/>
              </a:rPr>
              <a:t>Regional or National </a:t>
            </a:r>
            <a:r>
              <a:rPr lang="en-US" sz="2400" b="1" dirty="0">
                <a:solidFill>
                  <a:schemeClr val="tx1"/>
                </a:solidFill>
                <a:latin typeface="Book Antiqua" charset="0"/>
              </a:rPr>
              <a:t>Node</a:t>
            </a:r>
            <a:endParaRPr lang="en-US" sz="1400" b="1" dirty="0">
              <a:solidFill>
                <a:schemeClr val="tx1"/>
              </a:solidFill>
              <a:latin typeface="Book Antiqua" charset="0"/>
            </a:endParaRPr>
          </a:p>
        </p:txBody>
      </p:sp>
      <p:sp>
        <p:nvSpPr>
          <p:cNvPr id="7" name="Oval 6"/>
          <p:cNvSpPr/>
          <p:nvPr/>
        </p:nvSpPr>
        <p:spPr>
          <a:xfrm>
            <a:off x="1885573" y="4498984"/>
            <a:ext cx="1930400" cy="1930400"/>
          </a:xfrm>
          <a:prstGeom prst="ellipse">
            <a:avLst/>
          </a:prstGeom>
          <a:gradFill flip="none" rotWithShape="1">
            <a:gsLst>
              <a:gs pos="67000">
                <a:srgbClr val="FD6445"/>
              </a:gs>
              <a:gs pos="0">
                <a:schemeClr val="bg1">
                  <a:alpha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Book Antiqua" charset="0"/>
              </a:rPr>
              <a:t>Metadata </a:t>
            </a:r>
            <a:r>
              <a:rPr lang="en-US" sz="2400" b="1" dirty="0">
                <a:solidFill>
                  <a:schemeClr val="tx1"/>
                </a:solidFill>
                <a:latin typeface="Book Antiqua" charset="0"/>
              </a:rPr>
              <a:t>Hub</a:t>
            </a:r>
            <a:endParaRPr lang="en-US" sz="2000" b="1" dirty="0">
              <a:solidFill>
                <a:schemeClr val="tx1"/>
              </a:solidFill>
              <a:latin typeface="Book Antiqua" charset="0"/>
            </a:endParaRPr>
          </a:p>
        </p:txBody>
      </p:sp>
      <p:sp>
        <p:nvSpPr>
          <p:cNvPr id="60" name="TextBox 59"/>
          <p:cNvSpPr txBox="1"/>
          <p:nvPr/>
        </p:nvSpPr>
        <p:spPr>
          <a:xfrm>
            <a:off x="1808156" y="125234"/>
            <a:ext cx="3086099" cy="738664"/>
          </a:xfrm>
          <a:prstGeom prst="rect">
            <a:avLst/>
          </a:prstGeom>
          <a:noFill/>
        </p:spPr>
        <p:txBody>
          <a:bodyPr wrap="square" rtlCol="0">
            <a:spAutoFit/>
          </a:bodyPr>
          <a:lstStyle/>
          <a:p>
            <a:r>
              <a:rPr lang="en-US" sz="1400" dirty="0">
                <a:solidFill>
                  <a:srgbClr val="FD6445"/>
                </a:solidFill>
                <a:effectLst/>
                <a:latin typeface="Book Antiqua" charset="0"/>
              </a:rPr>
              <a:t>Core and supplementary metadata gathered at nodes. Converted to LOD. Some enrichment.</a:t>
            </a:r>
          </a:p>
        </p:txBody>
      </p:sp>
      <p:cxnSp>
        <p:nvCxnSpPr>
          <p:cNvPr id="62" name="Straight Arrow Connector 61"/>
          <p:cNvCxnSpPr/>
          <p:nvPr/>
        </p:nvCxnSpPr>
        <p:spPr>
          <a:xfrm>
            <a:off x="1121293" y="1032389"/>
            <a:ext cx="956004" cy="379356"/>
          </a:xfrm>
          <a:prstGeom prst="straightConnector1">
            <a:avLst/>
          </a:prstGeom>
          <a:ln w="2540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1021028" y="1983017"/>
            <a:ext cx="1073340" cy="427180"/>
          </a:xfrm>
          <a:prstGeom prst="straightConnector1">
            <a:avLst/>
          </a:prstGeom>
          <a:ln w="2540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2733724" y="2608983"/>
            <a:ext cx="8588" cy="1747001"/>
          </a:xfrm>
          <a:prstGeom prst="straightConnector1">
            <a:avLst/>
          </a:prstGeom>
          <a:ln w="3175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2970677" y="2542329"/>
            <a:ext cx="9103" cy="1813655"/>
          </a:xfrm>
          <a:prstGeom prst="straightConnector1">
            <a:avLst/>
          </a:prstGeom>
          <a:ln w="31750">
            <a:solidFill>
              <a:srgbClr val="FD6445"/>
            </a:solidFill>
            <a:prstDash val="sysDash"/>
            <a:headEnd type="arrow" w="lg" len="med"/>
            <a:tailEnd type="none" w="lg" len="med"/>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1006280" y="2982927"/>
            <a:ext cx="1551546" cy="1077218"/>
          </a:xfrm>
          <a:prstGeom prst="rect">
            <a:avLst/>
          </a:prstGeom>
          <a:noFill/>
        </p:spPr>
        <p:txBody>
          <a:bodyPr wrap="square" rtlCol="0">
            <a:spAutoFit/>
          </a:bodyPr>
          <a:lstStyle/>
          <a:p>
            <a:r>
              <a:rPr lang="en-US" sz="1600" dirty="0">
                <a:solidFill>
                  <a:srgbClr val="FD6445"/>
                </a:solidFill>
                <a:effectLst/>
                <a:latin typeface="Book Antiqua" charset="0"/>
              </a:rPr>
              <a:t>Core metadata with data files as references is sent to a hub.</a:t>
            </a:r>
          </a:p>
        </p:txBody>
      </p:sp>
      <p:sp>
        <p:nvSpPr>
          <p:cNvPr id="72" name="TextBox 71"/>
          <p:cNvSpPr txBox="1"/>
          <p:nvPr/>
        </p:nvSpPr>
        <p:spPr>
          <a:xfrm>
            <a:off x="532282" y="4550227"/>
            <a:ext cx="1494490" cy="1015663"/>
          </a:xfrm>
          <a:prstGeom prst="rect">
            <a:avLst/>
          </a:prstGeom>
          <a:noFill/>
        </p:spPr>
        <p:txBody>
          <a:bodyPr wrap="square" rtlCol="0">
            <a:spAutoFit/>
          </a:bodyPr>
          <a:lstStyle/>
          <a:p>
            <a:r>
              <a:rPr lang="en-US" sz="1600" i="1" dirty="0">
                <a:solidFill>
                  <a:schemeClr val="bg1"/>
                </a:solidFill>
                <a:effectLst/>
                <a:latin typeface="Book Antiqua" charset="0"/>
              </a:rPr>
              <a:t>Reconciliation</a:t>
            </a:r>
            <a:endParaRPr lang="en-US" sz="1600" dirty="0">
              <a:solidFill>
                <a:schemeClr val="bg1"/>
              </a:solidFill>
              <a:effectLst/>
              <a:latin typeface="Book Antiqua" charset="0"/>
            </a:endParaRPr>
          </a:p>
          <a:p>
            <a:r>
              <a:rPr lang="en-US" sz="1600" i="1" dirty="0">
                <a:solidFill>
                  <a:schemeClr val="bg1"/>
                </a:solidFill>
                <a:effectLst/>
                <a:latin typeface="Book Antiqua" charset="0"/>
              </a:rPr>
              <a:t>Deduplication</a:t>
            </a:r>
            <a:endParaRPr lang="en-US" sz="1600" dirty="0">
              <a:solidFill>
                <a:schemeClr val="bg1"/>
              </a:solidFill>
              <a:effectLst/>
              <a:latin typeface="Book Antiqua" charset="0"/>
            </a:endParaRPr>
          </a:p>
          <a:p>
            <a:r>
              <a:rPr lang="en-US" sz="1600" i="1" dirty="0">
                <a:solidFill>
                  <a:schemeClr val="bg1"/>
                </a:solidFill>
                <a:effectLst/>
                <a:latin typeface="Book Antiqua" charset="0"/>
              </a:rPr>
              <a:t>Enrichment</a:t>
            </a:r>
            <a:endParaRPr lang="en-US" sz="1600" dirty="0">
              <a:solidFill>
                <a:schemeClr val="bg1"/>
              </a:solidFill>
              <a:effectLst/>
              <a:latin typeface="Book Antiqua" charset="0"/>
            </a:endParaRPr>
          </a:p>
          <a:p>
            <a:endParaRPr lang="en-US" sz="1200" dirty="0">
              <a:solidFill>
                <a:schemeClr val="bg1"/>
              </a:solidFill>
            </a:endParaRPr>
          </a:p>
        </p:txBody>
      </p:sp>
      <p:sp>
        <p:nvSpPr>
          <p:cNvPr id="73" name="TextBox 72"/>
          <p:cNvSpPr txBox="1"/>
          <p:nvPr/>
        </p:nvSpPr>
        <p:spPr>
          <a:xfrm>
            <a:off x="704474" y="5802270"/>
            <a:ext cx="1652588" cy="830997"/>
          </a:xfrm>
          <a:prstGeom prst="rect">
            <a:avLst/>
          </a:prstGeom>
          <a:noFill/>
        </p:spPr>
        <p:txBody>
          <a:bodyPr wrap="square" rtlCol="0">
            <a:spAutoFit/>
          </a:bodyPr>
          <a:lstStyle/>
          <a:p>
            <a:r>
              <a:rPr lang="en-US" sz="1600" i="1" dirty="0">
                <a:solidFill>
                  <a:schemeClr val="bg1"/>
                </a:solidFill>
                <a:effectLst/>
                <a:latin typeface="Book Antiqua" charset="0"/>
              </a:rPr>
              <a:t>Comments</a:t>
            </a:r>
          </a:p>
          <a:p>
            <a:r>
              <a:rPr lang="en-US" sz="1600" i="1" dirty="0">
                <a:solidFill>
                  <a:schemeClr val="bg1"/>
                </a:solidFill>
                <a:latin typeface="Book Antiqua" charset="0"/>
              </a:rPr>
              <a:t>Annotations</a:t>
            </a:r>
          </a:p>
          <a:p>
            <a:r>
              <a:rPr lang="en-US" sz="1600" i="1" dirty="0">
                <a:solidFill>
                  <a:schemeClr val="bg1"/>
                </a:solidFill>
                <a:latin typeface="Book Antiqua" charset="0"/>
              </a:rPr>
              <a:t>Editorial Review</a:t>
            </a:r>
            <a:endParaRPr lang="en-US" sz="1600" dirty="0">
              <a:solidFill>
                <a:schemeClr val="bg1"/>
              </a:solidFill>
            </a:endParaRPr>
          </a:p>
        </p:txBody>
      </p:sp>
      <p:sp>
        <p:nvSpPr>
          <p:cNvPr id="74" name="TextBox 73"/>
          <p:cNvSpPr txBox="1"/>
          <p:nvPr/>
        </p:nvSpPr>
        <p:spPr>
          <a:xfrm>
            <a:off x="3745372" y="5812119"/>
            <a:ext cx="1032813" cy="830997"/>
          </a:xfrm>
          <a:prstGeom prst="rect">
            <a:avLst/>
          </a:prstGeom>
          <a:noFill/>
        </p:spPr>
        <p:txBody>
          <a:bodyPr wrap="square" rtlCol="0">
            <a:spAutoFit/>
          </a:bodyPr>
          <a:lstStyle/>
          <a:p>
            <a:pPr algn="r"/>
            <a:r>
              <a:rPr lang="en-US" sz="1600" i="1" dirty="0">
                <a:solidFill>
                  <a:schemeClr val="bg1"/>
                </a:solidFill>
                <a:effectLst/>
                <a:latin typeface="Book Antiqua" charset="0"/>
              </a:rPr>
              <a:t>Indexing</a:t>
            </a:r>
          </a:p>
          <a:p>
            <a:pPr algn="r"/>
            <a:r>
              <a:rPr lang="en-US" sz="1600" i="1" dirty="0">
                <a:solidFill>
                  <a:schemeClr val="bg1"/>
                </a:solidFill>
                <a:latin typeface="Book Antiqua" charset="0"/>
              </a:rPr>
              <a:t>Search</a:t>
            </a:r>
          </a:p>
          <a:p>
            <a:pPr algn="r"/>
            <a:r>
              <a:rPr lang="en-US" sz="1600" i="1" dirty="0">
                <a:solidFill>
                  <a:schemeClr val="bg1"/>
                </a:solidFill>
                <a:latin typeface="Book Antiqua" charset="0"/>
              </a:rPr>
              <a:t>Discovery</a:t>
            </a:r>
            <a:endParaRPr lang="en-US" sz="1600" dirty="0">
              <a:solidFill>
                <a:schemeClr val="bg1"/>
              </a:solidFill>
            </a:endParaRPr>
          </a:p>
        </p:txBody>
      </p:sp>
      <p:pic>
        <p:nvPicPr>
          <p:cNvPr id="76" name="Picture 75"/>
          <p:cNvPicPr>
            <a:picLocks noChangeAspect="1"/>
          </p:cNvPicPr>
          <p:nvPr/>
        </p:nvPicPr>
        <p:blipFill>
          <a:blip r:embed="rId3"/>
          <a:stretch>
            <a:fillRect/>
          </a:stretch>
        </p:blipFill>
        <p:spPr>
          <a:xfrm>
            <a:off x="1288110" y="197253"/>
            <a:ext cx="545448" cy="727264"/>
          </a:xfrm>
          <a:prstGeom prst="rect">
            <a:avLst/>
          </a:prstGeom>
        </p:spPr>
      </p:pic>
      <p:pic>
        <p:nvPicPr>
          <p:cNvPr id="77" name="Picture 76"/>
          <p:cNvPicPr>
            <a:picLocks noChangeAspect="1"/>
          </p:cNvPicPr>
          <p:nvPr/>
        </p:nvPicPr>
        <p:blipFill>
          <a:blip r:embed="rId4"/>
          <a:stretch>
            <a:fillRect/>
          </a:stretch>
        </p:blipFill>
        <p:spPr>
          <a:xfrm>
            <a:off x="475109" y="3269829"/>
            <a:ext cx="517724" cy="690299"/>
          </a:xfrm>
          <a:prstGeom prst="rect">
            <a:avLst/>
          </a:prstGeom>
        </p:spPr>
      </p:pic>
      <p:sp>
        <p:nvSpPr>
          <p:cNvPr id="2" name="Rectangle 1"/>
          <p:cNvSpPr/>
          <p:nvPr/>
        </p:nvSpPr>
        <p:spPr>
          <a:xfrm>
            <a:off x="244384" y="1835758"/>
            <a:ext cx="1355731" cy="694464"/>
          </a:xfrm>
          <a:prstGeom prst="rect">
            <a:avLst/>
          </a:prstGeom>
          <a:solidFill>
            <a:schemeClr val="tx2">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B4547"/>
                </a:solidFill>
                <a:latin typeface="Book Antiqua" panose="02040602050305030304" pitchFamily="18" charset="0"/>
              </a:rPr>
              <a:t>Contributing </a:t>
            </a:r>
            <a:r>
              <a:rPr lang="en-GB" b="1" dirty="0">
                <a:solidFill>
                  <a:srgbClr val="3B4547"/>
                </a:solidFill>
                <a:latin typeface="Book Antiqua" panose="02040602050305030304" pitchFamily="18" charset="0"/>
              </a:rPr>
              <a:t>Institution</a:t>
            </a:r>
            <a:endParaRPr lang="en-GB" sz="1600" b="1" dirty="0">
              <a:solidFill>
                <a:srgbClr val="3B4547"/>
              </a:solidFill>
              <a:latin typeface="Book Antiqua" panose="02040602050305030304" pitchFamily="18" charset="0"/>
            </a:endParaRPr>
          </a:p>
        </p:txBody>
      </p:sp>
      <p:sp>
        <p:nvSpPr>
          <p:cNvPr id="44" name="Rectangle 43"/>
          <p:cNvSpPr/>
          <p:nvPr/>
        </p:nvSpPr>
        <p:spPr>
          <a:xfrm>
            <a:off x="249388" y="891744"/>
            <a:ext cx="1355731" cy="731166"/>
          </a:xfrm>
          <a:prstGeom prst="rect">
            <a:avLst/>
          </a:prstGeom>
          <a:solidFill>
            <a:schemeClr val="tx2">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B4547"/>
                </a:solidFill>
                <a:latin typeface="Book Antiqua" panose="02040602050305030304" pitchFamily="18" charset="0"/>
              </a:rPr>
              <a:t>Contributing </a:t>
            </a:r>
            <a:r>
              <a:rPr lang="en-GB" b="1" dirty="0">
                <a:solidFill>
                  <a:srgbClr val="3B4547"/>
                </a:solidFill>
                <a:latin typeface="Book Antiqua" panose="02040602050305030304" pitchFamily="18" charset="0"/>
              </a:rPr>
              <a:t>Project</a:t>
            </a:r>
          </a:p>
        </p:txBody>
      </p:sp>
    </p:spTree>
    <p:extLst>
      <p:ext uri="{BB962C8B-B14F-4D97-AF65-F5344CB8AC3E}">
        <p14:creationId xmlns:p14="http://schemas.microsoft.com/office/powerpoint/2010/main" val="16957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051044" y="891744"/>
            <a:ext cx="1600200" cy="1600200"/>
          </a:xfrm>
          <a:prstGeom prst="ellipse">
            <a:avLst/>
          </a:prstGeom>
          <a:gradFill>
            <a:gsLst>
              <a:gs pos="100000">
                <a:srgbClr val="FD6445"/>
              </a:gs>
              <a:gs pos="4000">
                <a:schemeClr val="bg1">
                  <a:alpha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ook Antiqua" charset="0"/>
              </a:rPr>
              <a:t>Regional or National </a:t>
            </a:r>
            <a:r>
              <a:rPr lang="en-US" sz="2400" b="1" dirty="0">
                <a:solidFill>
                  <a:schemeClr val="tx1"/>
                </a:solidFill>
                <a:latin typeface="Book Antiqua" charset="0"/>
              </a:rPr>
              <a:t>Node</a:t>
            </a:r>
            <a:endParaRPr lang="en-US" sz="1400" b="1" dirty="0">
              <a:solidFill>
                <a:schemeClr val="tx1"/>
              </a:solidFill>
              <a:latin typeface="Book Antiqua" charset="0"/>
            </a:endParaRPr>
          </a:p>
        </p:txBody>
      </p:sp>
      <p:sp>
        <p:nvSpPr>
          <p:cNvPr id="7" name="Oval 6"/>
          <p:cNvSpPr/>
          <p:nvPr/>
        </p:nvSpPr>
        <p:spPr>
          <a:xfrm>
            <a:off x="1885573" y="4498984"/>
            <a:ext cx="1930400" cy="1930400"/>
          </a:xfrm>
          <a:prstGeom prst="ellipse">
            <a:avLst/>
          </a:prstGeom>
          <a:gradFill flip="none" rotWithShape="1">
            <a:gsLst>
              <a:gs pos="67000">
                <a:srgbClr val="FD6445"/>
              </a:gs>
              <a:gs pos="0">
                <a:schemeClr val="bg1">
                  <a:alpha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Book Antiqua" charset="0"/>
              </a:rPr>
              <a:t>Metadata </a:t>
            </a:r>
            <a:r>
              <a:rPr lang="en-US" sz="2400" b="1" dirty="0">
                <a:solidFill>
                  <a:schemeClr val="tx1"/>
                </a:solidFill>
                <a:latin typeface="Book Antiqua" charset="0"/>
              </a:rPr>
              <a:t>Hub</a:t>
            </a:r>
            <a:endParaRPr lang="en-US" sz="2000" b="1" dirty="0">
              <a:solidFill>
                <a:schemeClr val="tx1"/>
              </a:solidFill>
              <a:latin typeface="Book Antiqua" charset="0"/>
            </a:endParaRPr>
          </a:p>
        </p:txBody>
      </p:sp>
      <p:sp>
        <p:nvSpPr>
          <p:cNvPr id="59" name="TextBox 58"/>
          <p:cNvSpPr txBox="1"/>
          <p:nvPr/>
        </p:nvSpPr>
        <p:spPr>
          <a:xfrm>
            <a:off x="3216274" y="2559718"/>
            <a:ext cx="1619392" cy="1569660"/>
          </a:xfrm>
          <a:prstGeom prst="rect">
            <a:avLst/>
          </a:prstGeom>
          <a:noFill/>
        </p:spPr>
        <p:txBody>
          <a:bodyPr wrap="square" rtlCol="0">
            <a:spAutoFit/>
          </a:bodyPr>
          <a:lstStyle/>
          <a:p>
            <a:r>
              <a:rPr lang="en-US" sz="1600" dirty="0">
                <a:solidFill>
                  <a:schemeClr val="bg1"/>
                </a:solidFill>
                <a:effectLst/>
                <a:latin typeface="Book Antiqua" charset="0"/>
              </a:rPr>
              <a:t>Enrichments, comments and corrections can return to a node as overlay metadata </a:t>
            </a:r>
          </a:p>
        </p:txBody>
      </p:sp>
      <p:sp>
        <p:nvSpPr>
          <p:cNvPr id="60" name="TextBox 59"/>
          <p:cNvSpPr txBox="1"/>
          <p:nvPr/>
        </p:nvSpPr>
        <p:spPr>
          <a:xfrm>
            <a:off x="1808156" y="125234"/>
            <a:ext cx="3086099" cy="738664"/>
          </a:xfrm>
          <a:prstGeom prst="rect">
            <a:avLst/>
          </a:prstGeom>
          <a:noFill/>
        </p:spPr>
        <p:txBody>
          <a:bodyPr wrap="square" rtlCol="0">
            <a:spAutoFit/>
          </a:bodyPr>
          <a:lstStyle/>
          <a:p>
            <a:r>
              <a:rPr lang="en-US" sz="1400" dirty="0">
                <a:solidFill>
                  <a:srgbClr val="FD6445"/>
                </a:solidFill>
                <a:effectLst/>
                <a:latin typeface="Book Antiqua" charset="0"/>
              </a:rPr>
              <a:t>Core and supplementary metadata gathered at nodes. Converted to LOD. Some enrichment.</a:t>
            </a:r>
          </a:p>
        </p:txBody>
      </p:sp>
      <p:cxnSp>
        <p:nvCxnSpPr>
          <p:cNvPr id="62" name="Straight Arrow Connector 61"/>
          <p:cNvCxnSpPr/>
          <p:nvPr/>
        </p:nvCxnSpPr>
        <p:spPr>
          <a:xfrm>
            <a:off x="1121293" y="1032389"/>
            <a:ext cx="956004" cy="379356"/>
          </a:xfrm>
          <a:prstGeom prst="straightConnector1">
            <a:avLst/>
          </a:prstGeom>
          <a:ln w="2540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1021028" y="1983017"/>
            <a:ext cx="1073340" cy="427180"/>
          </a:xfrm>
          <a:prstGeom prst="straightConnector1">
            <a:avLst/>
          </a:prstGeom>
          <a:ln w="2540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2733724" y="2608983"/>
            <a:ext cx="8588" cy="1747001"/>
          </a:xfrm>
          <a:prstGeom prst="straightConnector1">
            <a:avLst/>
          </a:prstGeom>
          <a:ln w="3175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2970677" y="2542329"/>
            <a:ext cx="9103" cy="1813655"/>
          </a:xfrm>
          <a:prstGeom prst="straightConnector1">
            <a:avLst/>
          </a:prstGeom>
          <a:ln w="31750">
            <a:solidFill>
              <a:srgbClr val="FD6445"/>
            </a:solidFill>
            <a:prstDash val="sysDash"/>
            <a:headEnd type="arrow" w="lg" len="med"/>
            <a:tailEnd type="none" w="lg" len="med"/>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1006280" y="2982927"/>
            <a:ext cx="1551546" cy="1077218"/>
          </a:xfrm>
          <a:prstGeom prst="rect">
            <a:avLst/>
          </a:prstGeom>
          <a:noFill/>
        </p:spPr>
        <p:txBody>
          <a:bodyPr wrap="square" rtlCol="0">
            <a:spAutoFit/>
          </a:bodyPr>
          <a:lstStyle/>
          <a:p>
            <a:r>
              <a:rPr lang="en-US" sz="1600" dirty="0">
                <a:solidFill>
                  <a:srgbClr val="FD6445"/>
                </a:solidFill>
                <a:effectLst/>
                <a:latin typeface="Book Antiqua" charset="0"/>
              </a:rPr>
              <a:t>Core metadata with data files as references is sent to a hub.</a:t>
            </a:r>
          </a:p>
        </p:txBody>
      </p:sp>
      <p:sp>
        <p:nvSpPr>
          <p:cNvPr id="72" name="TextBox 71"/>
          <p:cNvSpPr txBox="1"/>
          <p:nvPr/>
        </p:nvSpPr>
        <p:spPr>
          <a:xfrm>
            <a:off x="532282" y="4550227"/>
            <a:ext cx="1494490" cy="1015663"/>
          </a:xfrm>
          <a:prstGeom prst="rect">
            <a:avLst/>
          </a:prstGeom>
          <a:noFill/>
        </p:spPr>
        <p:txBody>
          <a:bodyPr wrap="square" rtlCol="0">
            <a:spAutoFit/>
          </a:bodyPr>
          <a:lstStyle/>
          <a:p>
            <a:r>
              <a:rPr lang="en-US" sz="1600" i="1" dirty="0">
                <a:solidFill>
                  <a:srgbClr val="FFFF99"/>
                </a:solidFill>
                <a:effectLst/>
                <a:latin typeface="Book Antiqua" charset="0"/>
              </a:rPr>
              <a:t>Reconciliation</a:t>
            </a:r>
            <a:endParaRPr lang="en-US" sz="1600" dirty="0">
              <a:solidFill>
                <a:srgbClr val="FFFF99"/>
              </a:solidFill>
              <a:effectLst/>
              <a:latin typeface="Book Antiqua" charset="0"/>
            </a:endParaRPr>
          </a:p>
          <a:p>
            <a:r>
              <a:rPr lang="en-US" sz="1600" i="1" dirty="0">
                <a:solidFill>
                  <a:srgbClr val="FFFF99"/>
                </a:solidFill>
                <a:effectLst/>
                <a:latin typeface="Book Antiqua" charset="0"/>
              </a:rPr>
              <a:t>Deduplication</a:t>
            </a:r>
            <a:endParaRPr lang="en-US" sz="1600" dirty="0">
              <a:solidFill>
                <a:srgbClr val="FFFF99"/>
              </a:solidFill>
              <a:effectLst/>
              <a:latin typeface="Book Antiqua" charset="0"/>
            </a:endParaRPr>
          </a:p>
          <a:p>
            <a:r>
              <a:rPr lang="en-US" sz="1600" i="1" dirty="0">
                <a:solidFill>
                  <a:srgbClr val="FFFF99"/>
                </a:solidFill>
                <a:effectLst/>
                <a:latin typeface="Book Antiqua" charset="0"/>
              </a:rPr>
              <a:t>Enrichment</a:t>
            </a:r>
            <a:endParaRPr lang="en-US" sz="1600" dirty="0">
              <a:solidFill>
                <a:srgbClr val="FFFF99"/>
              </a:solidFill>
              <a:effectLst/>
              <a:latin typeface="Book Antiqua" charset="0"/>
            </a:endParaRPr>
          </a:p>
          <a:p>
            <a:endParaRPr lang="en-US" sz="1200" dirty="0">
              <a:solidFill>
                <a:srgbClr val="FFFF99"/>
              </a:solidFill>
            </a:endParaRPr>
          </a:p>
        </p:txBody>
      </p:sp>
      <p:sp>
        <p:nvSpPr>
          <p:cNvPr id="73" name="TextBox 72"/>
          <p:cNvSpPr txBox="1"/>
          <p:nvPr/>
        </p:nvSpPr>
        <p:spPr>
          <a:xfrm>
            <a:off x="704474" y="5802270"/>
            <a:ext cx="1652588" cy="830997"/>
          </a:xfrm>
          <a:prstGeom prst="rect">
            <a:avLst/>
          </a:prstGeom>
          <a:noFill/>
        </p:spPr>
        <p:txBody>
          <a:bodyPr wrap="square" rtlCol="0">
            <a:spAutoFit/>
          </a:bodyPr>
          <a:lstStyle/>
          <a:p>
            <a:r>
              <a:rPr lang="en-US" sz="1600" i="1" dirty="0">
                <a:solidFill>
                  <a:srgbClr val="FFFF99"/>
                </a:solidFill>
                <a:effectLst/>
                <a:latin typeface="Book Antiqua" charset="0"/>
              </a:rPr>
              <a:t>Comments</a:t>
            </a:r>
          </a:p>
          <a:p>
            <a:r>
              <a:rPr lang="en-US" sz="1600" i="1" dirty="0">
                <a:solidFill>
                  <a:srgbClr val="FFFF99"/>
                </a:solidFill>
                <a:latin typeface="Book Antiqua" charset="0"/>
              </a:rPr>
              <a:t>Annotations</a:t>
            </a:r>
          </a:p>
          <a:p>
            <a:r>
              <a:rPr lang="en-US" sz="1600" i="1" dirty="0">
                <a:solidFill>
                  <a:srgbClr val="FFFF99"/>
                </a:solidFill>
                <a:latin typeface="Book Antiqua" charset="0"/>
              </a:rPr>
              <a:t>Editorial Review</a:t>
            </a:r>
            <a:endParaRPr lang="en-US" sz="1600" dirty="0">
              <a:solidFill>
                <a:srgbClr val="FFFF99"/>
              </a:solidFill>
            </a:endParaRPr>
          </a:p>
        </p:txBody>
      </p:sp>
      <p:sp>
        <p:nvSpPr>
          <p:cNvPr id="74" name="TextBox 73"/>
          <p:cNvSpPr txBox="1"/>
          <p:nvPr/>
        </p:nvSpPr>
        <p:spPr>
          <a:xfrm>
            <a:off x="3745372" y="5812119"/>
            <a:ext cx="1032813" cy="830997"/>
          </a:xfrm>
          <a:prstGeom prst="rect">
            <a:avLst/>
          </a:prstGeom>
          <a:noFill/>
        </p:spPr>
        <p:txBody>
          <a:bodyPr wrap="square" rtlCol="0">
            <a:spAutoFit/>
          </a:bodyPr>
          <a:lstStyle/>
          <a:p>
            <a:pPr algn="r"/>
            <a:r>
              <a:rPr lang="en-US" sz="1600" i="1" dirty="0">
                <a:solidFill>
                  <a:srgbClr val="FFFF99"/>
                </a:solidFill>
                <a:effectLst/>
                <a:latin typeface="Book Antiqua" charset="0"/>
              </a:rPr>
              <a:t>Indexing</a:t>
            </a:r>
          </a:p>
          <a:p>
            <a:pPr algn="r"/>
            <a:r>
              <a:rPr lang="en-US" sz="1600" i="1" dirty="0">
                <a:solidFill>
                  <a:srgbClr val="FFFF99"/>
                </a:solidFill>
                <a:latin typeface="Book Antiqua" charset="0"/>
              </a:rPr>
              <a:t>Search</a:t>
            </a:r>
          </a:p>
          <a:p>
            <a:pPr algn="r"/>
            <a:r>
              <a:rPr lang="en-US" sz="1600" i="1" dirty="0">
                <a:solidFill>
                  <a:srgbClr val="FFFF99"/>
                </a:solidFill>
                <a:latin typeface="Book Antiqua" charset="0"/>
              </a:rPr>
              <a:t>Discovery</a:t>
            </a:r>
            <a:endParaRPr lang="en-US" sz="1600" dirty="0">
              <a:solidFill>
                <a:srgbClr val="FFFF99"/>
              </a:solidFill>
            </a:endParaRPr>
          </a:p>
        </p:txBody>
      </p:sp>
      <p:pic>
        <p:nvPicPr>
          <p:cNvPr id="75" name="Picture 74"/>
          <p:cNvPicPr>
            <a:picLocks noChangeAspect="1"/>
          </p:cNvPicPr>
          <p:nvPr/>
        </p:nvPicPr>
        <p:blipFill>
          <a:blip r:embed="rId3"/>
          <a:stretch>
            <a:fillRect/>
          </a:stretch>
        </p:blipFill>
        <p:spPr>
          <a:xfrm>
            <a:off x="3657945" y="2134707"/>
            <a:ext cx="453121" cy="604161"/>
          </a:xfrm>
          <a:prstGeom prst="rect">
            <a:avLst/>
          </a:prstGeom>
        </p:spPr>
      </p:pic>
      <p:pic>
        <p:nvPicPr>
          <p:cNvPr id="76" name="Picture 75"/>
          <p:cNvPicPr>
            <a:picLocks noChangeAspect="1"/>
          </p:cNvPicPr>
          <p:nvPr/>
        </p:nvPicPr>
        <p:blipFill>
          <a:blip r:embed="rId4"/>
          <a:stretch>
            <a:fillRect/>
          </a:stretch>
        </p:blipFill>
        <p:spPr>
          <a:xfrm>
            <a:off x="1288110" y="197253"/>
            <a:ext cx="545448" cy="727264"/>
          </a:xfrm>
          <a:prstGeom prst="rect">
            <a:avLst/>
          </a:prstGeom>
        </p:spPr>
      </p:pic>
      <p:pic>
        <p:nvPicPr>
          <p:cNvPr id="77" name="Picture 76"/>
          <p:cNvPicPr>
            <a:picLocks noChangeAspect="1"/>
          </p:cNvPicPr>
          <p:nvPr/>
        </p:nvPicPr>
        <p:blipFill>
          <a:blip r:embed="rId5"/>
          <a:stretch>
            <a:fillRect/>
          </a:stretch>
        </p:blipFill>
        <p:spPr>
          <a:xfrm>
            <a:off x="475109" y="3269829"/>
            <a:ext cx="517724" cy="690299"/>
          </a:xfrm>
          <a:prstGeom prst="rect">
            <a:avLst/>
          </a:prstGeom>
        </p:spPr>
      </p:pic>
      <p:sp>
        <p:nvSpPr>
          <p:cNvPr id="2" name="Rectangle 1"/>
          <p:cNvSpPr/>
          <p:nvPr/>
        </p:nvSpPr>
        <p:spPr>
          <a:xfrm>
            <a:off x="244384" y="1835758"/>
            <a:ext cx="1355731" cy="694464"/>
          </a:xfrm>
          <a:prstGeom prst="rect">
            <a:avLst/>
          </a:prstGeom>
          <a:solidFill>
            <a:schemeClr val="tx2">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B4547"/>
                </a:solidFill>
                <a:latin typeface="Book Antiqua" panose="02040602050305030304" pitchFamily="18" charset="0"/>
              </a:rPr>
              <a:t>Contributing </a:t>
            </a:r>
            <a:r>
              <a:rPr lang="en-GB" b="1" dirty="0">
                <a:solidFill>
                  <a:srgbClr val="3B4547"/>
                </a:solidFill>
                <a:latin typeface="Book Antiqua" panose="02040602050305030304" pitchFamily="18" charset="0"/>
              </a:rPr>
              <a:t>Institution</a:t>
            </a:r>
            <a:endParaRPr lang="en-GB" sz="1600" b="1" dirty="0">
              <a:solidFill>
                <a:srgbClr val="3B4547"/>
              </a:solidFill>
              <a:latin typeface="Book Antiqua" panose="02040602050305030304" pitchFamily="18" charset="0"/>
            </a:endParaRPr>
          </a:p>
        </p:txBody>
      </p:sp>
      <p:sp>
        <p:nvSpPr>
          <p:cNvPr id="44" name="Rectangle 43"/>
          <p:cNvSpPr/>
          <p:nvPr/>
        </p:nvSpPr>
        <p:spPr>
          <a:xfrm>
            <a:off x="249388" y="891744"/>
            <a:ext cx="1355731" cy="731166"/>
          </a:xfrm>
          <a:prstGeom prst="rect">
            <a:avLst/>
          </a:prstGeom>
          <a:solidFill>
            <a:schemeClr val="tx2">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B4547"/>
                </a:solidFill>
                <a:latin typeface="Book Antiqua" panose="02040602050305030304" pitchFamily="18" charset="0"/>
              </a:rPr>
              <a:t>Contributing </a:t>
            </a:r>
            <a:r>
              <a:rPr lang="en-GB" b="1" dirty="0">
                <a:solidFill>
                  <a:srgbClr val="3B4547"/>
                </a:solidFill>
                <a:latin typeface="Book Antiqua" panose="02040602050305030304" pitchFamily="18" charset="0"/>
              </a:rPr>
              <a:t>Project</a:t>
            </a:r>
          </a:p>
        </p:txBody>
      </p:sp>
    </p:spTree>
    <p:extLst>
      <p:ext uri="{BB962C8B-B14F-4D97-AF65-F5344CB8AC3E}">
        <p14:creationId xmlns:p14="http://schemas.microsoft.com/office/powerpoint/2010/main" val="213976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6"/>
          <p:cNvSpPr>
            <a:spLocks noChangeArrowheads="1"/>
          </p:cNvSpPr>
          <p:nvPr/>
        </p:nvSpPr>
        <p:spPr bwMode="auto">
          <a:xfrm>
            <a:off x="6240463" y="550864"/>
            <a:ext cx="41767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Arial" panose="020B0604020202020204" pitchFamily="34" charset="0"/>
              <a:buNone/>
            </a:pPr>
            <a:r>
              <a:rPr lang="en-GB" altLang="en-US" sz="2400">
                <a:solidFill>
                  <a:srgbClr val="FFCD45"/>
                </a:solidFill>
                <a:latin typeface="WorkSans-Regular"/>
                <a:ea typeface="Calibri" panose="020F0502020204030204" pitchFamily="34" charset="0"/>
                <a:cs typeface="WorkSans-Regular"/>
              </a:rPr>
              <a:t>Collaborative systems design</a:t>
            </a:r>
            <a:endParaRPr lang="en-GB" altLang="en-US">
              <a:ea typeface="Calibri" panose="020F0502020204030204" pitchFamily="34" charset="0"/>
              <a:cs typeface="Times New Roman" panose="02020603050405020304" pitchFamily="18" charset="0"/>
            </a:endParaRPr>
          </a:p>
          <a:p>
            <a:pPr>
              <a:spcBef>
                <a:spcPct val="0"/>
              </a:spcBef>
              <a:buFontTx/>
              <a:buNone/>
            </a:pPr>
            <a:endParaRPr lang="en-GB" altLang="en-US" sz="1800">
              <a:solidFill>
                <a:schemeClr val="bg1"/>
              </a:solidFill>
              <a:latin typeface="Book Antiqua" panose="02040602050305030304" pitchFamily="18" charset="0"/>
            </a:endParaRPr>
          </a:p>
        </p:txBody>
      </p:sp>
      <p:pic>
        <p:nvPicPr>
          <p:cNvPr id="50180" name="Picture 4"/>
          <p:cNvPicPr>
            <a:picLocks noChangeAspect="1"/>
          </p:cNvPicPr>
          <p:nvPr/>
        </p:nvPicPr>
        <p:blipFill>
          <a:blip r:embed="rId4">
            <a:extLst>
              <a:ext uri="{28A0092B-C50C-407E-A947-70E740481C1C}">
                <a14:useLocalDpi xmlns:a14="http://schemas.microsoft.com/office/drawing/2010/main" val="0"/>
              </a:ext>
            </a:extLst>
          </a:blip>
          <a:srcRect l="5534" t="10828" r="5916" b="11407"/>
          <a:stretch>
            <a:fillRect/>
          </a:stretch>
        </p:blipFill>
        <p:spPr bwMode="auto">
          <a:xfrm>
            <a:off x="-27101" y="0"/>
            <a:ext cx="12219101" cy="603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DBE61AC-8F43-423B-AC56-849F8B68DF33}"/>
              </a:ext>
            </a:extLst>
          </p:cNvPr>
          <p:cNvPicPr>
            <a:picLocks noChangeAspect="1"/>
          </p:cNvPicPr>
          <p:nvPr/>
        </p:nvPicPr>
        <p:blipFill rotWithShape="1">
          <a:blip r:embed="rId5"/>
          <a:srcRect l="937" t="4966"/>
          <a:stretch/>
        </p:blipFill>
        <p:spPr>
          <a:xfrm>
            <a:off x="2025148" y="1031649"/>
            <a:ext cx="8057745" cy="4242480"/>
          </a:xfrm>
          <a:prstGeom prst="rect">
            <a:avLst/>
          </a:prstGeom>
        </p:spPr>
      </p:pic>
      <p:sp>
        <p:nvSpPr>
          <p:cNvPr id="8" name="Rectangle 7">
            <a:extLst>
              <a:ext uri="{FF2B5EF4-FFF2-40B4-BE49-F238E27FC236}">
                <a16:creationId xmlns:a16="http://schemas.microsoft.com/office/drawing/2014/main" id="{1EC7F011-2A19-415D-B67F-863F41F5ED8C}"/>
              </a:ext>
            </a:extLst>
          </p:cNvPr>
          <p:cNvSpPr/>
          <p:nvPr/>
        </p:nvSpPr>
        <p:spPr>
          <a:xfrm>
            <a:off x="435990" y="6175318"/>
            <a:ext cx="6568314" cy="461665"/>
          </a:xfrm>
          <a:prstGeom prst="rect">
            <a:avLst/>
          </a:prstGeom>
        </p:spPr>
        <p:txBody>
          <a:bodyPr wrap="square">
            <a:spAutoFit/>
          </a:bodyPr>
          <a:lstStyle/>
          <a:p>
            <a:r>
              <a:rPr lang="en-GB" altLang="en-US" sz="2400" dirty="0">
                <a:solidFill>
                  <a:srgbClr val="FF6600"/>
                </a:solidFill>
                <a:latin typeface="Book Antiqua" panose="02040602050305030304" pitchFamily="18" charset="0"/>
                <a:ea typeface="Calibri" panose="020F0502020204030204" pitchFamily="34" charset="0"/>
                <a:cs typeface="WorkSans-Regular"/>
              </a:rPr>
              <a:t>BOOK: </a:t>
            </a:r>
            <a:r>
              <a:rPr lang="en-GB" altLang="en-US" sz="2400" dirty="0">
                <a:solidFill>
                  <a:srgbClr val="FFCE43"/>
                </a:solidFill>
                <a:latin typeface="Book Antiqua" panose="02040602050305030304" pitchFamily="18" charset="0"/>
                <a:ea typeface="Calibri" panose="020F0502020204030204" pitchFamily="34" charset="0"/>
                <a:cs typeface="WorkSans-Regular"/>
              </a:rPr>
              <a:t>Göttingen University Press, 2019</a:t>
            </a:r>
            <a:endParaRPr lang="en-GB" sz="2400" dirty="0"/>
          </a:p>
        </p:txBody>
      </p:sp>
      <p:pic>
        <p:nvPicPr>
          <p:cNvPr id="7" name="Picture 6">
            <a:extLst>
              <a:ext uri="{FF2B5EF4-FFF2-40B4-BE49-F238E27FC236}">
                <a16:creationId xmlns:a16="http://schemas.microsoft.com/office/drawing/2014/main" id="{29284E56-74CE-45DB-9834-97128DCC09D5}"/>
              </a:ext>
            </a:extLst>
          </p:cNvPr>
          <p:cNvPicPr>
            <a:picLocks noChangeAspect="1"/>
          </p:cNvPicPr>
          <p:nvPr/>
        </p:nvPicPr>
        <p:blipFill rotWithShape="1">
          <a:blip r:embed="rId6"/>
          <a:srcRect l="30506" t="9212" r="31692" b="5818"/>
          <a:stretch/>
        </p:blipFill>
        <p:spPr>
          <a:xfrm>
            <a:off x="3381198" y="-25091"/>
            <a:ext cx="5281109" cy="6868428"/>
          </a:xfrm>
          <a:prstGeom prst="rect">
            <a:avLst/>
          </a:prstGeom>
          <a:ln>
            <a:solidFill>
              <a:schemeClr val="bg1"/>
            </a:solidFill>
          </a:ln>
        </p:spPr>
      </p:pic>
      <p:sp>
        <p:nvSpPr>
          <p:cNvPr id="9" name="Rectangle 8">
            <a:extLst>
              <a:ext uri="{FF2B5EF4-FFF2-40B4-BE49-F238E27FC236}">
                <a16:creationId xmlns:a16="http://schemas.microsoft.com/office/drawing/2014/main" id="{1363DF85-48D0-4914-BDC4-7D82D3BDC252}"/>
              </a:ext>
            </a:extLst>
          </p:cNvPr>
          <p:cNvSpPr/>
          <p:nvPr/>
        </p:nvSpPr>
        <p:spPr>
          <a:xfrm>
            <a:off x="451230" y="6181414"/>
            <a:ext cx="11740770" cy="461665"/>
          </a:xfrm>
          <a:prstGeom prst="rect">
            <a:avLst/>
          </a:prstGeom>
        </p:spPr>
        <p:txBody>
          <a:bodyPr wrap="square">
            <a:spAutoFit/>
          </a:bodyPr>
          <a:lstStyle/>
          <a:p>
            <a:r>
              <a:rPr lang="en-GB" altLang="en-US" sz="2400" dirty="0">
                <a:solidFill>
                  <a:srgbClr val="FF6600"/>
                </a:solidFill>
                <a:latin typeface="Book Antiqua" panose="02040602050305030304" pitchFamily="18" charset="0"/>
                <a:ea typeface="Calibri" panose="020F0502020204030204" pitchFamily="34" charset="0"/>
                <a:cs typeface="WorkSans-Regular"/>
              </a:rPr>
              <a:t>DOI:                                                                                                   </a:t>
            </a:r>
            <a:r>
              <a:rPr lang="en-GB" altLang="en-US" dirty="0">
                <a:solidFill>
                  <a:srgbClr val="FFCE43"/>
                </a:solidFill>
                <a:latin typeface="Book Antiqua" panose="02040602050305030304" pitchFamily="18" charset="0"/>
                <a:ea typeface="Calibri" panose="020F0502020204030204" pitchFamily="34" charset="0"/>
                <a:cs typeface="WorkSans-Regular"/>
              </a:rPr>
              <a:t>doi.org/10.17875/gup2019-1146</a:t>
            </a:r>
            <a:endParaRPr lang="en-GB" dirty="0"/>
          </a:p>
        </p:txBody>
      </p:sp>
    </p:spTree>
    <p:extLst>
      <p:ext uri="{BB962C8B-B14F-4D97-AF65-F5344CB8AC3E}">
        <p14:creationId xmlns:p14="http://schemas.microsoft.com/office/powerpoint/2010/main" val="255209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1250"/>
                                        <p:tgtEl>
                                          <p:spTgt spid="7"/>
                                        </p:tgtEl>
                                      </p:cBhvr>
                                    </p:animEffect>
                                  </p:childTnLst>
                                </p:cTn>
                              </p:par>
                              <p:par>
                                <p:cTn id="8" presetID="22" presetClass="exit" presetSubtype="2" fill="hold" grpId="0" nodeType="withEffect">
                                  <p:stCondLst>
                                    <p:cond delay="0"/>
                                  </p:stCondLst>
                                  <p:childTnLst>
                                    <p:animEffect transition="out" filter="wipe(right)">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6" presetClass="exit" presetSubtype="21" fill="hold" nodeType="withEffect">
                                  <p:stCondLst>
                                    <p:cond delay="750"/>
                                  </p:stCondLst>
                                  <p:childTnLst>
                                    <p:animEffect transition="out" filter="barn(inVertical)">
                                      <p:cBhvr>
                                        <p:cTn id="12" dur="1250"/>
                                        <p:tgtEl>
                                          <p:spTgt spid="6"/>
                                        </p:tgtEl>
                                      </p:cBhvr>
                                    </p:animEffect>
                                    <p:set>
                                      <p:cBhvr>
                                        <p:cTn id="13" dur="1" fill="hold">
                                          <p:stCondLst>
                                            <p:cond delay="1249"/>
                                          </p:stCondLst>
                                        </p:cTn>
                                        <p:tgtEl>
                                          <p:spTgt spid="6"/>
                                        </p:tgtEl>
                                        <p:attrNameLst>
                                          <p:attrName>style.visibility</p:attrName>
                                        </p:attrNameLst>
                                      </p:cBhvr>
                                      <p:to>
                                        <p:strVal val="hidden"/>
                                      </p:to>
                                    </p:set>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Straight Arrow Connector 54"/>
          <p:cNvCxnSpPr/>
          <p:nvPr/>
        </p:nvCxnSpPr>
        <p:spPr>
          <a:xfrm flipH="1" flipV="1">
            <a:off x="6570266" y="3763805"/>
            <a:ext cx="529011" cy="228131"/>
          </a:xfrm>
          <a:prstGeom prst="straightConnector1">
            <a:avLst/>
          </a:prstGeom>
          <a:ln w="2540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2051044" y="891744"/>
            <a:ext cx="1600200" cy="1600200"/>
          </a:xfrm>
          <a:prstGeom prst="ellipse">
            <a:avLst/>
          </a:prstGeom>
          <a:gradFill>
            <a:gsLst>
              <a:gs pos="100000">
                <a:srgbClr val="FD6445"/>
              </a:gs>
              <a:gs pos="4000">
                <a:schemeClr val="bg1">
                  <a:alpha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ook Antiqua" charset="0"/>
              </a:rPr>
              <a:t>Regional or National </a:t>
            </a:r>
            <a:r>
              <a:rPr lang="en-US" sz="2400" b="1" dirty="0">
                <a:solidFill>
                  <a:schemeClr val="tx1"/>
                </a:solidFill>
                <a:latin typeface="Book Antiqua" charset="0"/>
              </a:rPr>
              <a:t>Node</a:t>
            </a:r>
            <a:endParaRPr lang="en-US" sz="1400" b="1" dirty="0">
              <a:solidFill>
                <a:schemeClr val="tx1"/>
              </a:solidFill>
              <a:latin typeface="Book Antiqua" charset="0"/>
            </a:endParaRPr>
          </a:p>
        </p:txBody>
      </p:sp>
      <p:sp>
        <p:nvSpPr>
          <p:cNvPr id="7" name="Oval 6"/>
          <p:cNvSpPr/>
          <p:nvPr/>
        </p:nvSpPr>
        <p:spPr>
          <a:xfrm>
            <a:off x="1885573" y="4498984"/>
            <a:ext cx="1930400" cy="1930400"/>
          </a:xfrm>
          <a:prstGeom prst="ellipse">
            <a:avLst/>
          </a:prstGeom>
          <a:gradFill flip="none" rotWithShape="1">
            <a:gsLst>
              <a:gs pos="67000">
                <a:srgbClr val="FD6445"/>
              </a:gs>
              <a:gs pos="0">
                <a:schemeClr val="bg1">
                  <a:alpha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Book Antiqua" charset="0"/>
              </a:rPr>
              <a:t>Metadata </a:t>
            </a:r>
            <a:r>
              <a:rPr lang="en-US" sz="2400" b="1" dirty="0">
                <a:solidFill>
                  <a:schemeClr val="tx1"/>
                </a:solidFill>
                <a:latin typeface="Book Antiqua" charset="0"/>
              </a:rPr>
              <a:t>Hub</a:t>
            </a:r>
            <a:endParaRPr lang="en-US" sz="2000" b="1" dirty="0">
              <a:solidFill>
                <a:schemeClr val="tx1"/>
              </a:solidFill>
              <a:latin typeface="Book Antiqua" charset="0"/>
            </a:endParaRPr>
          </a:p>
        </p:txBody>
      </p:sp>
      <p:sp>
        <p:nvSpPr>
          <p:cNvPr id="59" name="TextBox 58"/>
          <p:cNvSpPr txBox="1"/>
          <p:nvPr/>
        </p:nvSpPr>
        <p:spPr>
          <a:xfrm>
            <a:off x="3216274" y="2559718"/>
            <a:ext cx="1619392" cy="1569660"/>
          </a:xfrm>
          <a:prstGeom prst="rect">
            <a:avLst/>
          </a:prstGeom>
          <a:noFill/>
        </p:spPr>
        <p:txBody>
          <a:bodyPr wrap="square" rtlCol="0">
            <a:spAutoFit/>
          </a:bodyPr>
          <a:lstStyle/>
          <a:p>
            <a:r>
              <a:rPr lang="en-US" sz="1600" dirty="0">
                <a:solidFill>
                  <a:srgbClr val="FD6445"/>
                </a:solidFill>
                <a:effectLst/>
                <a:latin typeface="Book Antiqua" charset="0"/>
              </a:rPr>
              <a:t>Enrichments, comments and corrections can return to a node as overlay metadata </a:t>
            </a:r>
          </a:p>
        </p:txBody>
      </p:sp>
      <p:sp>
        <p:nvSpPr>
          <p:cNvPr id="60" name="TextBox 59"/>
          <p:cNvSpPr txBox="1"/>
          <p:nvPr/>
        </p:nvSpPr>
        <p:spPr>
          <a:xfrm>
            <a:off x="1808156" y="125234"/>
            <a:ext cx="3086099" cy="738664"/>
          </a:xfrm>
          <a:prstGeom prst="rect">
            <a:avLst/>
          </a:prstGeom>
          <a:noFill/>
        </p:spPr>
        <p:txBody>
          <a:bodyPr wrap="square" rtlCol="0">
            <a:spAutoFit/>
          </a:bodyPr>
          <a:lstStyle/>
          <a:p>
            <a:r>
              <a:rPr lang="en-US" sz="1400" dirty="0">
                <a:solidFill>
                  <a:srgbClr val="FD6445"/>
                </a:solidFill>
                <a:effectLst/>
                <a:latin typeface="Book Antiqua" charset="0"/>
              </a:rPr>
              <a:t>Core and supplementary metadata gathered at nodes. Converted to LOD. Some enrichment.</a:t>
            </a:r>
          </a:p>
        </p:txBody>
      </p:sp>
      <p:cxnSp>
        <p:nvCxnSpPr>
          <p:cNvPr id="62" name="Straight Arrow Connector 61"/>
          <p:cNvCxnSpPr/>
          <p:nvPr/>
        </p:nvCxnSpPr>
        <p:spPr>
          <a:xfrm>
            <a:off x="1121293" y="1032389"/>
            <a:ext cx="956004" cy="379356"/>
          </a:xfrm>
          <a:prstGeom prst="straightConnector1">
            <a:avLst/>
          </a:prstGeom>
          <a:ln w="2540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1021028" y="1983017"/>
            <a:ext cx="1073340" cy="427180"/>
          </a:xfrm>
          <a:prstGeom prst="straightConnector1">
            <a:avLst/>
          </a:prstGeom>
          <a:ln w="2540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2733724" y="2608983"/>
            <a:ext cx="8588" cy="1747001"/>
          </a:xfrm>
          <a:prstGeom prst="straightConnector1">
            <a:avLst/>
          </a:prstGeom>
          <a:ln w="3175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2970677" y="2542329"/>
            <a:ext cx="9103" cy="1813655"/>
          </a:xfrm>
          <a:prstGeom prst="straightConnector1">
            <a:avLst/>
          </a:prstGeom>
          <a:ln w="31750">
            <a:solidFill>
              <a:srgbClr val="FD6445"/>
            </a:solidFill>
            <a:prstDash val="sysDash"/>
            <a:headEnd type="arrow" w="lg" len="med"/>
            <a:tailEnd type="none" w="lg" len="med"/>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1006280" y="2982927"/>
            <a:ext cx="1551546" cy="1077218"/>
          </a:xfrm>
          <a:prstGeom prst="rect">
            <a:avLst/>
          </a:prstGeom>
          <a:noFill/>
        </p:spPr>
        <p:txBody>
          <a:bodyPr wrap="square" rtlCol="0">
            <a:spAutoFit/>
          </a:bodyPr>
          <a:lstStyle/>
          <a:p>
            <a:r>
              <a:rPr lang="en-US" sz="1600" dirty="0">
                <a:solidFill>
                  <a:srgbClr val="FD6445"/>
                </a:solidFill>
                <a:effectLst/>
                <a:latin typeface="Book Antiqua" charset="0"/>
              </a:rPr>
              <a:t>Core metadata with data files as references is sent to a hub.</a:t>
            </a:r>
          </a:p>
        </p:txBody>
      </p:sp>
      <p:sp>
        <p:nvSpPr>
          <p:cNvPr id="72" name="TextBox 71"/>
          <p:cNvSpPr txBox="1"/>
          <p:nvPr/>
        </p:nvSpPr>
        <p:spPr>
          <a:xfrm>
            <a:off x="532282" y="4550227"/>
            <a:ext cx="1494490" cy="1015663"/>
          </a:xfrm>
          <a:prstGeom prst="rect">
            <a:avLst/>
          </a:prstGeom>
          <a:noFill/>
        </p:spPr>
        <p:txBody>
          <a:bodyPr wrap="square" rtlCol="0">
            <a:spAutoFit/>
          </a:bodyPr>
          <a:lstStyle/>
          <a:p>
            <a:r>
              <a:rPr lang="en-US" sz="1600" i="1" dirty="0">
                <a:solidFill>
                  <a:srgbClr val="FFFF99"/>
                </a:solidFill>
                <a:effectLst/>
                <a:latin typeface="Book Antiqua" charset="0"/>
              </a:rPr>
              <a:t>Reconciliation</a:t>
            </a:r>
            <a:endParaRPr lang="en-US" sz="1600" dirty="0">
              <a:solidFill>
                <a:srgbClr val="FFFF99"/>
              </a:solidFill>
              <a:effectLst/>
              <a:latin typeface="Book Antiqua" charset="0"/>
            </a:endParaRPr>
          </a:p>
          <a:p>
            <a:r>
              <a:rPr lang="en-US" sz="1600" i="1" dirty="0">
                <a:solidFill>
                  <a:srgbClr val="FFFF99"/>
                </a:solidFill>
                <a:effectLst/>
                <a:latin typeface="Book Antiqua" charset="0"/>
              </a:rPr>
              <a:t>Deduplication</a:t>
            </a:r>
            <a:endParaRPr lang="en-US" sz="1600" dirty="0">
              <a:solidFill>
                <a:srgbClr val="FFFF99"/>
              </a:solidFill>
              <a:effectLst/>
              <a:latin typeface="Book Antiqua" charset="0"/>
            </a:endParaRPr>
          </a:p>
          <a:p>
            <a:r>
              <a:rPr lang="en-US" sz="1600" i="1" dirty="0">
                <a:solidFill>
                  <a:srgbClr val="FFFF99"/>
                </a:solidFill>
                <a:effectLst/>
                <a:latin typeface="Book Antiqua" charset="0"/>
              </a:rPr>
              <a:t>Enrichment</a:t>
            </a:r>
            <a:endParaRPr lang="en-US" sz="1600" dirty="0">
              <a:solidFill>
                <a:srgbClr val="FFFF99"/>
              </a:solidFill>
              <a:effectLst/>
              <a:latin typeface="Book Antiqua" charset="0"/>
            </a:endParaRPr>
          </a:p>
          <a:p>
            <a:endParaRPr lang="en-US" sz="1200" dirty="0">
              <a:solidFill>
                <a:srgbClr val="FFFF99"/>
              </a:solidFill>
            </a:endParaRPr>
          </a:p>
        </p:txBody>
      </p:sp>
      <p:sp>
        <p:nvSpPr>
          <p:cNvPr id="73" name="TextBox 72"/>
          <p:cNvSpPr txBox="1"/>
          <p:nvPr/>
        </p:nvSpPr>
        <p:spPr>
          <a:xfrm>
            <a:off x="704474" y="5802270"/>
            <a:ext cx="1652588" cy="830997"/>
          </a:xfrm>
          <a:prstGeom prst="rect">
            <a:avLst/>
          </a:prstGeom>
          <a:noFill/>
        </p:spPr>
        <p:txBody>
          <a:bodyPr wrap="square" rtlCol="0">
            <a:spAutoFit/>
          </a:bodyPr>
          <a:lstStyle/>
          <a:p>
            <a:r>
              <a:rPr lang="en-US" sz="1600" i="1" dirty="0">
                <a:solidFill>
                  <a:srgbClr val="FFFF99"/>
                </a:solidFill>
                <a:effectLst/>
                <a:latin typeface="Book Antiqua" charset="0"/>
              </a:rPr>
              <a:t>Comments</a:t>
            </a:r>
          </a:p>
          <a:p>
            <a:r>
              <a:rPr lang="en-US" sz="1600" i="1" dirty="0">
                <a:solidFill>
                  <a:srgbClr val="FFFF99"/>
                </a:solidFill>
                <a:latin typeface="Book Antiqua" charset="0"/>
              </a:rPr>
              <a:t>Annotations</a:t>
            </a:r>
          </a:p>
          <a:p>
            <a:r>
              <a:rPr lang="en-US" sz="1600" i="1" dirty="0">
                <a:solidFill>
                  <a:srgbClr val="FFFF99"/>
                </a:solidFill>
                <a:latin typeface="Book Antiqua" charset="0"/>
              </a:rPr>
              <a:t>Editorial Review</a:t>
            </a:r>
            <a:endParaRPr lang="en-US" sz="1600" dirty="0">
              <a:solidFill>
                <a:srgbClr val="FFFF99"/>
              </a:solidFill>
            </a:endParaRPr>
          </a:p>
        </p:txBody>
      </p:sp>
      <p:sp>
        <p:nvSpPr>
          <p:cNvPr id="74" name="TextBox 73"/>
          <p:cNvSpPr txBox="1"/>
          <p:nvPr/>
        </p:nvSpPr>
        <p:spPr>
          <a:xfrm>
            <a:off x="3745372" y="5812119"/>
            <a:ext cx="1032813" cy="830997"/>
          </a:xfrm>
          <a:prstGeom prst="rect">
            <a:avLst/>
          </a:prstGeom>
          <a:noFill/>
        </p:spPr>
        <p:txBody>
          <a:bodyPr wrap="square" rtlCol="0">
            <a:spAutoFit/>
          </a:bodyPr>
          <a:lstStyle/>
          <a:p>
            <a:pPr algn="r"/>
            <a:r>
              <a:rPr lang="en-US" sz="1600" i="1" dirty="0">
                <a:solidFill>
                  <a:srgbClr val="FFFF99"/>
                </a:solidFill>
                <a:effectLst/>
                <a:latin typeface="Book Antiqua" charset="0"/>
              </a:rPr>
              <a:t>Indexing</a:t>
            </a:r>
          </a:p>
          <a:p>
            <a:pPr algn="r"/>
            <a:r>
              <a:rPr lang="en-US" sz="1600" i="1" dirty="0">
                <a:solidFill>
                  <a:srgbClr val="FFFF99"/>
                </a:solidFill>
                <a:latin typeface="Book Antiqua" charset="0"/>
              </a:rPr>
              <a:t>Search</a:t>
            </a:r>
          </a:p>
          <a:p>
            <a:pPr algn="r"/>
            <a:r>
              <a:rPr lang="en-US" sz="1600" i="1" dirty="0">
                <a:solidFill>
                  <a:srgbClr val="FFFF99"/>
                </a:solidFill>
                <a:latin typeface="Book Antiqua" charset="0"/>
              </a:rPr>
              <a:t>Discovery</a:t>
            </a:r>
            <a:endParaRPr lang="en-US" sz="1600" dirty="0">
              <a:solidFill>
                <a:srgbClr val="FFFF99"/>
              </a:solidFill>
            </a:endParaRPr>
          </a:p>
        </p:txBody>
      </p:sp>
      <p:pic>
        <p:nvPicPr>
          <p:cNvPr id="75" name="Picture 74"/>
          <p:cNvPicPr>
            <a:picLocks noChangeAspect="1"/>
          </p:cNvPicPr>
          <p:nvPr/>
        </p:nvPicPr>
        <p:blipFill>
          <a:blip r:embed="rId3"/>
          <a:stretch>
            <a:fillRect/>
          </a:stretch>
        </p:blipFill>
        <p:spPr>
          <a:xfrm>
            <a:off x="3657945" y="2134707"/>
            <a:ext cx="453121" cy="604161"/>
          </a:xfrm>
          <a:prstGeom prst="rect">
            <a:avLst/>
          </a:prstGeom>
        </p:spPr>
      </p:pic>
      <p:pic>
        <p:nvPicPr>
          <p:cNvPr id="76" name="Picture 75"/>
          <p:cNvPicPr>
            <a:picLocks noChangeAspect="1"/>
          </p:cNvPicPr>
          <p:nvPr/>
        </p:nvPicPr>
        <p:blipFill>
          <a:blip r:embed="rId4"/>
          <a:stretch>
            <a:fillRect/>
          </a:stretch>
        </p:blipFill>
        <p:spPr>
          <a:xfrm>
            <a:off x="1288110" y="197253"/>
            <a:ext cx="545448" cy="727264"/>
          </a:xfrm>
          <a:prstGeom prst="rect">
            <a:avLst/>
          </a:prstGeom>
        </p:spPr>
      </p:pic>
      <p:pic>
        <p:nvPicPr>
          <p:cNvPr id="77" name="Picture 76"/>
          <p:cNvPicPr>
            <a:picLocks noChangeAspect="1"/>
          </p:cNvPicPr>
          <p:nvPr/>
        </p:nvPicPr>
        <p:blipFill>
          <a:blip r:embed="rId5"/>
          <a:stretch>
            <a:fillRect/>
          </a:stretch>
        </p:blipFill>
        <p:spPr>
          <a:xfrm>
            <a:off x="475109" y="3269829"/>
            <a:ext cx="517724" cy="690299"/>
          </a:xfrm>
          <a:prstGeom prst="rect">
            <a:avLst/>
          </a:prstGeom>
        </p:spPr>
      </p:pic>
      <p:sp>
        <p:nvSpPr>
          <p:cNvPr id="42" name="Oval 41"/>
          <p:cNvSpPr/>
          <p:nvPr/>
        </p:nvSpPr>
        <p:spPr>
          <a:xfrm>
            <a:off x="4932362" y="2715784"/>
            <a:ext cx="1600200" cy="1600200"/>
          </a:xfrm>
          <a:prstGeom prst="ellipse">
            <a:avLst/>
          </a:prstGeom>
          <a:gradFill>
            <a:gsLst>
              <a:gs pos="100000">
                <a:srgbClr val="FD6445"/>
              </a:gs>
              <a:gs pos="4000">
                <a:schemeClr val="bg1">
                  <a:alpha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ook Antiqua" charset="0"/>
              </a:rPr>
              <a:t>Regional or National </a:t>
            </a:r>
            <a:r>
              <a:rPr lang="en-US" sz="2400" b="1" dirty="0">
                <a:solidFill>
                  <a:schemeClr val="tx1"/>
                </a:solidFill>
                <a:latin typeface="Book Antiqua" charset="0"/>
              </a:rPr>
              <a:t>Node</a:t>
            </a:r>
            <a:endParaRPr lang="en-US" sz="1400" b="1" dirty="0">
              <a:solidFill>
                <a:schemeClr val="tx1"/>
              </a:solidFill>
              <a:latin typeface="Book Antiqua" charset="0"/>
            </a:endParaRPr>
          </a:p>
        </p:txBody>
      </p:sp>
      <p:cxnSp>
        <p:nvCxnSpPr>
          <p:cNvPr id="43" name="Straight Arrow Connector 42"/>
          <p:cNvCxnSpPr/>
          <p:nvPr/>
        </p:nvCxnSpPr>
        <p:spPr>
          <a:xfrm flipH="1">
            <a:off x="3685002" y="4009863"/>
            <a:ext cx="1136047" cy="778042"/>
          </a:xfrm>
          <a:prstGeom prst="straightConnector1">
            <a:avLst/>
          </a:prstGeom>
          <a:ln w="3175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3875733" y="4148633"/>
            <a:ext cx="1170933" cy="805069"/>
          </a:xfrm>
          <a:prstGeom prst="straightConnector1">
            <a:avLst/>
          </a:prstGeom>
          <a:ln w="31750">
            <a:solidFill>
              <a:srgbClr val="FD6445"/>
            </a:solidFill>
            <a:prstDash val="sysDash"/>
            <a:headEnd type="arrow" w="lg" len="med"/>
            <a:tailEnd type="none" w="lg" len="med"/>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44384" y="1835758"/>
            <a:ext cx="1355731" cy="694464"/>
          </a:xfrm>
          <a:prstGeom prst="rect">
            <a:avLst/>
          </a:prstGeom>
          <a:solidFill>
            <a:schemeClr val="tx2">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B4547"/>
                </a:solidFill>
                <a:latin typeface="Book Antiqua" panose="02040602050305030304" pitchFamily="18" charset="0"/>
              </a:rPr>
              <a:t>Contributing </a:t>
            </a:r>
            <a:r>
              <a:rPr lang="en-GB" b="1" dirty="0">
                <a:solidFill>
                  <a:srgbClr val="3B4547"/>
                </a:solidFill>
                <a:latin typeface="Book Antiqua" panose="02040602050305030304" pitchFamily="18" charset="0"/>
              </a:rPr>
              <a:t>Institution</a:t>
            </a:r>
            <a:endParaRPr lang="en-GB" sz="1600" b="1" dirty="0">
              <a:solidFill>
                <a:srgbClr val="3B4547"/>
              </a:solidFill>
              <a:latin typeface="Book Antiqua" panose="02040602050305030304" pitchFamily="18" charset="0"/>
            </a:endParaRPr>
          </a:p>
        </p:txBody>
      </p:sp>
      <p:sp>
        <p:nvSpPr>
          <p:cNvPr id="44" name="Rectangle 43"/>
          <p:cNvSpPr/>
          <p:nvPr/>
        </p:nvSpPr>
        <p:spPr>
          <a:xfrm>
            <a:off x="249388" y="891744"/>
            <a:ext cx="1355731" cy="731166"/>
          </a:xfrm>
          <a:prstGeom prst="rect">
            <a:avLst/>
          </a:prstGeom>
          <a:solidFill>
            <a:schemeClr val="tx2">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B4547"/>
                </a:solidFill>
                <a:latin typeface="Book Antiqua" panose="02040602050305030304" pitchFamily="18" charset="0"/>
              </a:rPr>
              <a:t>Contributing </a:t>
            </a:r>
            <a:r>
              <a:rPr lang="en-GB" b="1" dirty="0">
                <a:solidFill>
                  <a:srgbClr val="3B4547"/>
                </a:solidFill>
                <a:latin typeface="Book Antiqua" panose="02040602050305030304" pitchFamily="18" charset="0"/>
              </a:rPr>
              <a:t>Project</a:t>
            </a:r>
          </a:p>
        </p:txBody>
      </p:sp>
      <p:cxnSp>
        <p:nvCxnSpPr>
          <p:cNvPr id="50" name="Straight Arrow Connector 49"/>
          <p:cNvCxnSpPr/>
          <p:nvPr/>
        </p:nvCxnSpPr>
        <p:spPr>
          <a:xfrm flipH="1">
            <a:off x="6570697" y="3162319"/>
            <a:ext cx="563376" cy="171024"/>
          </a:xfrm>
          <a:prstGeom prst="straightConnector1">
            <a:avLst/>
          </a:prstGeom>
          <a:ln w="2540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7021272" y="2845437"/>
            <a:ext cx="1355731" cy="640779"/>
          </a:xfrm>
          <a:prstGeom prst="rect">
            <a:avLst/>
          </a:prstGeom>
          <a:solidFill>
            <a:schemeClr val="tx2">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B4547"/>
                </a:solidFill>
                <a:latin typeface="Book Antiqua" panose="02040602050305030304" pitchFamily="18" charset="0"/>
              </a:rPr>
              <a:t>Contributing </a:t>
            </a:r>
            <a:r>
              <a:rPr lang="en-GB" b="1" dirty="0">
                <a:solidFill>
                  <a:srgbClr val="3B4547"/>
                </a:solidFill>
                <a:latin typeface="Book Antiqua" panose="02040602050305030304" pitchFamily="18" charset="0"/>
              </a:rPr>
              <a:t>Project</a:t>
            </a:r>
          </a:p>
        </p:txBody>
      </p:sp>
      <p:sp>
        <p:nvSpPr>
          <p:cNvPr id="49" name="Rectangle 48"/>
          <p:cNvSpPr/>
          <p:nvPr/>
        </p:nvSpPr>
        <p:spPr>
          <a:xfrm>
            <a:off x="7019373" y="3625679"/>
            <a:ext cx="1355731" cy="641817"/>
          </a:xfrm>
          <a:prstGeom prst="rect">
            <a:avLst/>
          </a:prstGeom>
          <a:solidFill>
            <a:schemeClr val="tx2">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B4547"/>
                </a:solidFill>
                <a:latin typeface="Book Antiqua" panose="02040602050305030304" pitchFamily="18" charset="0"/>
              </a:rPr>
              <a:t>Contributing </a:t>
            </a:r>
            <a:r>
              <a:rPr lang="en-GB" b="1" dirty="0">
                <a:solidFill>
                  <a:srgbClr val="3B4547"/>
                </a:solidFill>
                <a:latin typeface="Book Antiqua" panose="02040602050305030304" pitchFamily="18" charset="0"/>
              </a:rPr>
              <a:t>Institution</a:t>
            </a:r>
            <a:endParaRPr lang="en-GB" sz="1600" b="1" dirty="0">
              <a:solidFill>
                <a:srgbClr val="3B4547"/>
              </a:solidFill>
              <a:latin typeface="Book Antiqua" panose="02040602050305030304" pitchFamily="18" charset="0"/>
            </a:endParaRPr>
          </a:p>
        </p:txBody>
      </p:sp>
    </p:spTree>
    <p:extLst>
      <p:ext uri="{BB962C8B-B14F-4D97-AF65-F5344CB8AC3E}">
        <p14:creationId xmlns:p14="http://schemas.microsoft.com/office/powerpoint/2010/main" val="2343747142"/>
      </p:ext>
    </p:extLst>
  </p:cSld>
  <p:clrMapOvr>
    <a:masterClrMapping/>
  </p:clrMapOvr>
  <p:transition spd="med">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Straight Arrow Connector 54"/>
          <p:cNvCxnSpPr/>
          <p:nvPr/>
        </p:nvCxnSpPr>
        <p:spPr>
          <a:xfrm flipH="1" flipV="1">
            <a:off x="6570266" y="3763805"/>
            <a:ext cx="529011" cy="228131"/>
          </a:xfrm>
          <a:prstGeom prst="straightConnector1">
            <a:avLst/>
          </a:prstGeom>
          <a:ln w="2540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2051044" y="891744"/>
            <a:ext cx="1600200" cy="1600200"/>
          </a:xfrm>
          <a:prstGeom prst="ellipse">
            <a:avLst/>
          </a:prstGeom>
          <a:gradFill>
            <a:gsLst>
              <a:gs pos="100000">
                <a:srgbClr val="FD6445"/>
              </a:gs>
              <a:gs pos="4000">
                <a:schemeClr val="bg1">
                  <a:alpha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ook Antiqua" charset="0"/>
              </a:rPr>
              <a:t>Regional or National </a:t>
            </a:r>
            <a:r>
              <a:rPr lang="en-US" sz="2400" b="1" dirty="0">
                <a:solidFill>
                  <a:schemeClr val="tx1"/>
                </a:solidFill>
                <a:latin typeface="Book Antiqua" charset="0"/>
              </a:rPr>
              <a:t>Node</a:t>
            </a:r>
            <a:endParaRPr lang="en-US" sz="1400" b="1" dirty="0">
              <a:solidFill>
                <a:schemeClr val="tx1"/>
              </a:solidFill>
              <a:latin typeface="Book Antiqua" charset="0"/>
            </a:endParaRPr>
          </a:p>
        </p:txBody>
      </p:sp>
      <p:sp>
        <p:nvSpPr>
          <p:cNvPr id="7" name="Oval 6"/>
          <p:cNvSpPr/>
          <p:nvPr/>
        </p:nvSpPr>
        <p:spPr>
          <a:xfrm>
            <a:off x="1885573" y="4498984"/>
            <a:ext cx="1930400" cy="1930400"/>
          </a:xfrm>
          <a:prstGeom prst="ellipse">
            <a:avLst/>
          </a:prstGeom>
          <a:gradFill flip="none" rotWithShape="1">
            <a:gsLst>
              <a:gs pos="67000">
                <a:srgbClr val="FD6445"/>
              </a:gs>
              <a:gs pos="0">
                <a:schemeClr val="bg1">
                  <a:alpha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Book Antiqua" charset="0"/>
              </a:rPr>
              <a:t>Metadata </a:t>
            </a:r>
            <a:r>
              <a:rPr lang="en-US" sz="2400" b="1" dirty="0">
                <a:solidFill>
                  <a:schemeClr val="tx1"/>
                </a:solidFill>
                <a:latin typeface="Book Antiqua" charset="0"/>
              </a:rPr>
              <a:t>Hub</a:t>
            </a:r>
            <a:endParaRPr lang="en-US" sz="2000" b="1" dirty="0">
              <a:solidFill>
                <a:schemeClr val="tx1"/>
              </a:solidFill>
              <a:latin typeface="Book Antiqua" charset="0"/>
            </a:endParaRPr>
          </a:p>
        </p:txBody>
      </p:sp>
      <p:sp>
        <p:nvSpPr>
          <p:cNvPr id="30" name="Oval 29"/>
          <p:cNvSpPr/>
          <p:nvPr/>
        </p:nvSpPr>
        <p:spPr>
          <a:xfrm>
            <a:off x="8602664" y="4498257"/>
            <a:ext cx="1957386" cy="1900680"/>
          </a:xfrm>
          <a:prstGeom prst="ellipse">
            <a:avLst/>
          </a:prstGeom>
          <a:gradFill flip="none" rotWithShape="1">
            <a:gsLst>
              <a:gs pos="0">
                <a:srgbClr val="FFFFFF"/>
              </a:gs>
              <a:gs pos="100000">
                <a:schemeClr val="accent4">
                  <a:lumMod val="10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Book Antiqua" charset="0"/>
              </a:rPr>
              <a:t>Aggregation Partners</a:t>
            </a:r>
            <a:r>
              <a:rPr lang="en-US" dirty="0">
                <a:solidFill>
                  <a:schemeClr val="tx1"/>
                </a:solidFill>
                <a:latin typeface="Book Antiqua" charset="0"/>
              </a:rPr>
              <a:t> </a:t>
            </a:r>
            <a:r>
              <a:rPr lang="en-US" sz="1400" dirty="0">
                <a:solidFill>
                  <a:schemeClr val="tx1"/>
                </a:solidFill>
                <a:latin typeface="Book Antiqua" charset="0"/>
              </a:rPr>
              <a:t>(e.g. Google or </a:t>
            </a:r>
            <a:r>
              <a:rPr lang="en-US" sz="1400" dirty="0" err="1">
                <a:solidFill>
                  <a:schemeClr val="tx1"/>
                </a:solidFill>
                <a:latin typeface="Book Antiqua" charset="0"/>
              </a:rPr>
              <a:t>Europeana</a:t>
            </a:r>
            <a:r>
              <a:rPr lang="en-US" sz="1400" dirty="0">
                <a:solidFill>
                  <a:schemeClr val="tx1"/>
                </a:solidFill>
                <a:latin typeface="Book Antiqua" charset="0"/>
              </a:rPr>
              <a:t>)</a:t>
            </a:r>
          </a:p>
        </p:txBody>
      </p:sp>
      <p:cxnSp>
        <p:nvCxnSpPr>
          <p:cNvPr id="31" name="Curved Connector 30"/>
          <p:cNvCxnSpPr/>
          <p:nvPr/>
        </p:nvCxnSpPr>
        <p:spPr>
          <a:xfrm>
            <a:off x="3981450" y="5364628"/>
            <a:ext cx="4436409" cy="9622"/>
          </a:xfrm>
          <a:prstGeom prst="straightConnector1">
            <a:avLst/>
          </a:prstGeom>
          <a:ln w="31750">
            <a:solidFill>
              <a:srgbClr val="FFCD44"/>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37" name="Curved Connector 36"/>
          <p:cNvCxnSpPr/>
          <p:nvPr/>
        </p:nvCxnSpPr>
        <p:spPr>
          <a:xfrm>
            <a:off x="3981450" y="5587452"/>
            <a:ext cx="4436409" cy="7014"/>
          </a:xfrm>
          <a:prstGeom prst="straightConnector1">
            <a:avLst/>
          </a:prstGeom>
          <a:ln w="31750">
            <a:solidFill>
              <a:srgbClr val="FFCD44"/>
            </a:solidFill>
            <a:prstDash val="dash"/>
            <a:headEnd type="arrow"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079964" y="4429724"/>
            <a:ext cx="2503302" cy="830997"/>
          </a:xfrm>
          <a:prstGeom prst="rect">
            <a:avLst/>
          </a:prstGeom>
          <a:noFill/>
        </p:spPr>
        <p:txBody>
          <a:bodyPr wrap="square" rtlCol="0">
            <a:spAutoFit/>
          </a:bodyPr>
          <a:lstStyle/>
          <a:p>
            <a:r>
              <a:rPr lang="en-US" sz="1600" dirty="0">
                <a:solidFill>
                  <a:schemeClr val="bg1"/>
                </a:solidFill>
                <a:latin typeface="Book Antiqua" charset="0"/>
              </a:rPr>
              <a:t>Core metadata with data files as references sent to aggregation partners </a:t>
            </a:r>
          </a:p>
        </p:txBody>
      </p:sp>
      <p:sp>
        <p:nvSpPr>
          <p:cNvPr id="41" name="TextBox 40"/>
          <p:cNvSpPr txBox="1"/>
          <p:nvPr/>
        </p:nvSpPr>
        <p:spPr>
          <a:xfrm>
            <a:off x="6148490" y="5733289"/>
            <a:ext cx="1960564" cy="338554"/>
          </a:xfrm>
          <a:prstGeom prst="rect">
            <a:avLst/>
          </a:prstGeom>
          <a:noFill/>
        </p:spPr>
        <p:txBody>
          <a:bodyPr wrap="square" rtlCol="0">
            <a:spAutoFit/>
          </a:bodyPr>
          <a:lstStyle/>
          <a:p>
            <a:r>
              <a:rPr lang="en-US" sz="1600" dirty="0">
                <a:solidFill>
                  <a:schemeClr val="bg1"/>
                </a:solidFill>
                <a:latin typeface="Book Antiqua" charset="0"/>
              </a:rPr>
              <a:t>Discovery by users</a:t>
            </a:r>
          </a:p>
        </p:txBody>
      </p:sp>
      <p:sp>
        <p:nvSpPr>
          <p:cNvPr id="54" name="TextBox 53"/>
          <p:cNvSpPr txBox="1"/>
          <p:nvPr/>
        </p:nvSpPr>
        <p:spPr>
          <a:xfrm>
            <a:off x="10681073" y="5043362"/>
            <a:ext cx="1282700" cy="830997"/>
          </a:xfrm>
          <a:prstGeom prst="rect">
            <a:avLst/>
          </a:prstGeom>
          <a:noFill/>
        </p:spPr>
        <p:txBody>
          <a:bodyPr wrap="square" rtlCol="0">
            <a:spAutoFit/>
          </a:bodyPr>
          <a:lstStyle/>
          <a:p>
            <a:r>
              <a:rPr lang="en-US" sz="1600" i="1" dirty="0">
                <a:solidFill>
                  <a:srgbClr val="FFFFFF"/>
                </a:solidFill>
                <a:effectLst/>
                <a:latin typeface="Book Antiqua" charset="0"/>
              </a:rPr>
              <a:t>Index</a:t>
            </a:r>
          </a:p>
          <a:p>
            <a:r>
              <a:rPr lang="en-US" sz="1600" i="1" dirty="0">
                <a:solidFill>
                  <a:srgbClr val="FFFFFF"/>
                </a:solidFill>
                <a:latin typeface="Book Antiqua" charset="0"/>
              </a:rPr>
              <a:t>Search</a:t>
            </a:r>
          </a:p>
          <a:p>
            <a:r>
              <a:rPr lang="en-US" sz="1600" i="1" dirty="0">
                <a:solidFill>
                  <a:srgbClr val="FFFFFF"/>
                </a:solidFill>
                <a:effectLst/>
                <a:latin typeface="Book Antiqua" charset="0"/>
              </a:rPr>
              <a:t>Discovery</a:t>
            </a:r>
            <a:endParaRPr lang="en-US" sz="1600" dirty="0">
              <a:solidFill>
                <a:srgbClr val="FFFFFF"/>
              </a:solidFill>
              <a:effectLst/>
              <a:latin typeface="Book Antiqua" charset="0"/>
            </a:endParaRPr>
          </a:p>
        </p:txBody>
      </p:sp>
      <p:sp>
        <p:nvSpPr>
          <p:cNvPr id="59" name="TextBox 58"/>
          <p:cNvSpPr txBox="1"/>
          <p:nvPr/>
        </p:nvSpPr>
        <p:spPr>
          <a:xfrm>
            <a:off x="3216274" y="2559718"/>
            <a:ext cx="1619392" cy="1569660"/>
          </a:xfrm>
          <a:prstGeom prst="rect">
            <a:avLst/>
          </a:prstGeom>
          <a:noFill/>
        </p:spPr>
        <p:txBody>
          <a:bodyPr wrap="square" rtlCol="0">
            <a:spAutoFit/>
          </a:bodyPr>
          <a:lstStyle/>
          <a:p>
            <a:r>
              <a:rPr lang="en-US" sz="1600" dirty="0">
                <a:solidFill>
                  <a:srgbClr val="FD6445"/>
                </a:solidFill>
                <a:effectLst/>
                <a:latin typeface="Book Antiqua" charset="0"/>
              </a:rPr>
              <a:t>Enrichments, comments and corrections can return to a node as overlay metadata </a:t>
            </a:r>
          </a:p>
        </p:txBody>
      </p:sp>
      <p:sp>
        <p:nvSpPr>
          <p:cNvPr id="60" name="TextBox 59"/>
          <p:cNvSpPr txBox="1"/>
          <p:nvPr/>
        </p:nvSpPr>
        <p:spPr>
          <a:xfrm>
            <a:off x="1808156" y="125234"/>
            <a:ext cx="3086099" cy="738664"/>
          </a:xfrm>
          <a:prstGeom prst="rect">
            <a:avLst/>
          </a:prstGeom>
          <a:noFill/>
        </p:spPr>
        <p:txBody>
          <a:bodyPr wrap="square" rtlCol="0">
            <a:spAutoFit/>
          </a:bodyPr>
          <a:lstStyle/>
          <a:p>
            <a:r>
              <a:rPr lang="en-US" sz="1400" dirty="0">
                <a:solidFill>
                  <a:srgbClr val="FD6445"/>
                </a:solidFill>
                <a:effectLst/>
                <a:latin typeface="Book Antiqua" charset="0"/>
              </a:rPr>
              <a:t>Core and supplementary metadata gathered at nodes. Converted to LOD. Some enrichment.</a:t>
            </a:r>
          </a:p>
        </p:txBody>
      </p:sp>
      <p:cxnSp>
        <p:nvCxnSpPr>
          <p:cNvPr id="62" name="Straight Arrow Connector 61"/>
          <p:cNvCxnSpPr/>
          <p:nvPr/>
        </p:nvCxnSpPr>
        <p:spPr>
          <a:xfrm>
            <a:off x="1121293" y="1032389"/>
            <a:ext cx="956004" cy="379356"/>
          </a:xfrm>
          <a:prstGeom prst="straightConnector1">
            <a:avLst/>
          </a:prstGeom>
          <a:ln w="2540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1021028" y="1983017"/>
            <a:ext cx="1073340" cy="427180"/>
          </a:xfrm>
          <a:prstGeom prst="straightConnector1">
            <a:avLst/>
          </a:prstGeom>
          <a:ln w="2540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2733724" y="2608983"/>
            <a:ext cx="8588" cy="1747001"/>
          </a:xfrm>
          <a:prstGeom prst="straightConnector1">
            <a:avLst/>
          </a:prstGeom>
          <a:ln w="3175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2970677" y="2542329"/>
            <a:ext cx="9103" cy="1813655"/>
          </a:xfrm>
          <a:prstGeom prst="straightConnector1">
            <a:avLst/>
          </a:prstGeom>
          <a:ln w="31750">
            <a:solidFill>
              <a:srgbClr val="FD6445"/>
            </a:solidFill>
            <a:prstDash val="sysDash"/>
            <a:headEnd type="arrow" w="lg" len="med"/>
            <a:tailEnd type="none" w="lg" len="med"/>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1006280" y="2982927"/>
            <a:ext cx="1551546" cy="1077218"/>
          </a:xfrm>
          <a:prstGeom prst="rect">
            <a:avLst/>
          </a:prstGeom>
          <a:noFill/>
        </p:spPr>
        <p:txBody>
          <a:bodyPr wrap="square" rtlCol="0">
            <a:spAutoFit/>
          </a:bodyPr>
          <a:lstStyle/>
          <a:p>
            <a:r>
              <a:rPr lang="en-US" sz="1600" dirty="0">
                <a:solidFill>
                  <a:srgbClr val="FD6445"/>
                </a:solidFill>
                <a:effectLst/>
                <a:latin typeface="Book Antiqua" charset="0"/>
              </a:rPr>
              <a:t>Core metadata with data files as references is sent to a hub.</a:t>
            </a:r>
          </a:p>
        </p:txBody>
      </p:sp>
      <p:sp>
        <p:nvSpPr>
          <p:cNvPr id="72" name="TextBox 71"/>
          <p:cNvSpPr txBox="1"/>
          <p:nvPr/>
        </p:nvSpPr>
        <p:spPr>
          <a:xfrm>
            <a:off x="532282" y="4550227"/>
            <a:ext cx="1494490" cy="1015663"/>
          </a:xfrm>
          <a:prstGeom prst="rect">
            <a:avLst/>
          </a:prstGeom>
          <a:noFill/>
        </p:spPr>
        <p:txBody>
          <a:bodyPr wrap="square" rtlCol="0">
            <a:spAutoFit/>
          </a:bodyPr>
          <a:lstStyle/>
          <a:p>
            <a:r>
              <a:rPr lang="en-US" sz="1600" i="1" dirty="0">
                <a:solidFill>
                  <a:srgbClr val="FFFF99"/>
                </a:solidFill>
                <a:effectLst/>
                <a:latin typeface="Book Antiqua" charset="0"/>
              </a:rPr>
              <a:t>Reconciliation</a:t>
            </a:r>
            <a:endParaRPr lang="en-US" sz="1600" dirty="0">
              <a:solidFill>
                <a:srgbClr val="FFFF99"/>
              </a:solidFill>
              <a:effectLst/>
              <a:latin typeface="Book Antiqua" charset="0"/>
            </a:endParaRPr>
          </a:p>
          <a:p>
            <a:r>
              <a:rPr lang="en-US" sz="1600" i="1" dirty="0">
                <a:solidFill>
                  <a:srgbClr val="FFFF99"/>
                </a:solidFill>
                <a:effectLst/>
                <a:latin typeface="Book Antiqua" charset="0"/>
              </a:rPr>
              <a:t>Deduplication</a:t>
            </a:r>
            <a:endParaRPr lang="en-US" sz="1600" dirty="0">
              <a:solidFill>
                <a:srgbClr val="FFFF99"/>
              </a:solidFill>
              <a:effectLst/>
              <a:latin typeface="Book Antiqua" charset="0"/>
            </a:endParaRPr>
          </a:p>
          <a:p>
            <a:r>
              <a:rPr lang="en-US" sz="1600" i="1" dirty="0">
                <a:solidFill>
                  <a:srgbClr val="FFFF99"/>
                </a:solidFill>
                <a:effectLst/>
                <a:latin typeface="Book Antiqua" charset="0"/>
              </a:rPr>
              <a:t>Enrichment</a:t>
            </a:r>
            <a:endParaRPr lang="en-US" sz="1600" dirty="0">
              <a:solidFill>
                <a:srgbClr val="FFFF99"/>
              </a:solidFill>
              <a:effectLst/>
              <a:latin typeface="Book Antiqua" charset="0"/>
            </a:endParaRPr>
          </a:p>
          <a:p>
            <a:endParaRPr lang="en-US" sz="1200" dirty="0">
              <a:solidFill>
                <a:srgbClr val="FFFF99"/>
              </a:solidFill>
            </a:endParaRPr>
          </a:p>
        </p:txBody>
      </p:sp>
      <p:sp>
        <p:nvSpPr>
          <p:cNvPr id="73" name="TextBox 72"/>
          <p:cNvSpPr txBox="1"/>
          <p:nvPr/>
        </p:nvSpPr>
        <p:spPr>
          <a:xfrm>
            <a:off x="704474" y="5802270"/>
            <a:ext cx="1652588" cy="830997"/>
          </a:xfrm>
          <a:prstGeom prst="rect">
            <a:avLst/>
          </a:prstGeom>
          <a:noFill/>
        </p:spPr>
        <p:txBody>
          <a:bodyPr wrap="square" rtlCol="0">
            <a:spAutoFit/>
          </a:bodyPr>
          <a:lstStyle/>
          <a:p>
            <a:r>
              <a:rPr lang="en-US" sz="1600" i="1" dirty="0">
                <a:solidFill>
                  <a:srgbClr val="FFFF99"/>
                </a:solidFill>
                <a:effectLst/>
                <a:latin typeface="Book Antiqua" charset="0"/>
              </a:rPr>
              <a:t>Comments</a:t>
            </a:r>
          </a:p>
          <a:p>
            <a:r>
              <a:rPr lang="en-US" sz="1600" i="1" dirty="0">
                <a:solidFill>
                  <a:srgbClr val="FFFF99"/>
                </a:solidFill>
                <a:latin typeface="Book Antiqua" charset="0"/>
              </a:rPr>
              <a:t>Annotations</a:t>
            </a:r>
          </a:p>
          <a:p>
            <a:r>
              <a:rPr lang="en-US" sz="1600" i="1" dirty="0">
                <a:solidFill>
                  <a:srgbClr val="FFFF99"/>
                </a:solidFill>
                <a:latin typeface="Book Antiqua" charset="0"/>
              </a:rPr>
              <a:t>Editorial Review</a:t>
            </a:r>
            <a:endParaRPr lang="en-US" sz="1600" dirty="0">
              <a:solidFill>
                <a:srgbClr val="FFFF99"/>
              </a:solidFill>
            </a:endParaRPr>
          </a:p>
        </p:txBody>
      </p:sp>
      <p:sp>
        <p:nvSpPr>
          <p:cNvPr id="74" name="TextBox 73"/>
          <p:cNvSpPr txBox="1"/>
          <p:nvPr/>
        </p:nvSpPr>
        <p:spPr>
          <a:xfrm>
            <a:off x="3745372" y="5812119"/>
            <a:ext cx="1032813" cy="830997"/>
          </a:xfrm>
          <a:prstGeom prst="rect">
            <a:avLst/>
          </a:prstGeom>
          <a:noFill/>
        </p:spPr>
        <p:txBody>
          <a:bodyPr wrap="square" rtlCol="0">
            <a:spAutoFit/>
          </a:bodyPr>
          <a:lstStyle/>
          <a:p>
            <a:pPr algn="r"/>
            <a:r>
              <a:rPr lang="en-US" sz="1600" i="1" dirty="0">
                <a:solidFill>
                  <a:srgbClr val="FFFF99"/>
                </a:solidFill>
                <a:effectLst/>
                <a:latin typeface="Book Antiqua" charset="0"/>
              </a:rPr>
              <a:t>Indexing</a:t>
            </a:r>
          </a:p>
          <a:p>
            <a:pPr algn="r"/>
            <a:r>
              <a:rPr lang="en-US" sz="1600" i="1" dirty="0">
                <a:solidFill>
                  <a:srgbClr val="FFFF99"/>
                </a:solidFill>
                <a:latin typeface="Book Antiqua" charset="0"/>
              </a:rPr>
              <a:t>Search</a:t>
            </a:r>
          </a:p>
          <a:p>
            <a:pPr algn="r"/>
            <a:r>
              <a:rPr lang="en-US" sz="1600" i="1" dirty="0">
                <a:solidFill>
                  <a:srgbClr val="FFFF99"/>
                </a:solidFill>
                <a:latin typeface="Book Antiqua" charset="0"/>
              </a:rPr>
              <a:t>Discovery</a:t>
            </a:r>
            <a:endParaRPr lang="en-US" sz="1600" dirty="0">
              <a:solidFill>
                <a:srgbClr val="FFFF99"/>
              </a:solidFill>
            </a:endParaRPr>
          </a:p>
        </p:txBody>
      </p:sp>
      <p:pic>
        <p:nvPicPr>
          <p:cNvPr id="75" name="Picture 74"/>
          <p:cNvPicPr>
            <a:picLocks noChangeAspect="1"/>
          </p:cNvPicPr>
          <p:nvPr/>
        </p:nvPicPr>
        <p:blipFill>
          <a:blip r:embed="rId3"/>
          <a:stretch>
            <a:fillRect/>
          </a:stretch>
        </p:blipFill>
        <p:spPr>
          <a:xfrm>
            <a:off x="3657945" y="2134707"/>
            <a:ext cx="453121" cy="604161"/>
          </a:xfrm>
          <a:prstGeom prst="rect">
            <a:avLst/>
          </a:prstGeom>
        </p:spPr>
      </p:pic>
      <p:pic>
        <p:nvPicPr>
          <p:cNvPr id="76" name="Picture 75"/>
          <p:cNvPicPr>
            <a:picLocks noChangeAspect="1"/>
          </p:cNvPicPr>
          <p:nvPr/>
        </p:nvPicPr>
        <p:blipFill>
          <a:blip r:embed="rId4"/>
          <a:stretch>
            <a:fillRect/>
          </a:stretch>
        </p:blipFill>
        <p:spPr>
          <a:xfrm>
            <a:off x="1288110" y="197253"/>
            <a:ext cx="545448" cy="727264"/>
          </a:xfrm>
          <a:prstGeom prst="rect">
            <a:avLst/>
          </a:prstGeom>
        </p:spPr>
      </p:pic>
      <p:pic>
        <p:nvPicPr>
          <p:cNvPr id="77" name="Picture 76"/>
          <p:cNvPicPr>
            <a:picLocks noChangeAspect="1"/>
          </p:cNvPicPr>
          <p:nvPr/>
        </p:nvPicPr>
        <p:blipFill>
          <a:blip r:embed="rId5"/>
          <a:stretch>
            <a:fillRect/>
          </a:stretch>
        </p:blipFill>
        <p:spPr>
          <a:xfrm>
            <a:off x="475109" y="3269829"/>
            <a:ext cx="517724" cy="690299"/>
          </a:xfrm>
          <a:prstGeom prst="rect">
            <a:avLst/>
          </a:prstGeom>
        </p:spPr>
      </p:pic>
      <p:pic>
        <p:nvPicPr>
          <p:cNvPr id="85" name="Picture 84"/>
          <p:cNvPicPr>
            <a:picLocks noChangeAspect="1"/>
          </p:cNvPicPr>
          <p:nvPr/>
        </p:nvPicPr>
        <p:blipFill>
          <a:blip r:embed="rId6"/>
          <a:stretch>
            <a:fillRect/>
          </a:stretch>
        </p:blipFill>
        <p:spPr>
          <a:xfrm>
            <a:off x="5509683" y="4575231"/>
            <a:ext cx="550346" cy="733795"/>
          </a:xfrm>
          <a:prstGeom prst="rect">
            <a:avLst/>
          </a:prstGeom>
        </p:spPr>
      </p:pic>
      <p:pic>
        <p:nvPicPr>
          <p:cNvPr id="86" name="Picture 85"/>
          <p:cNvPicPr>
            <a:picLocks noChangeAspect="1"/>
          </p:cNvPicPr>
          <p:nvPr/>
        </p:nvPicPr>
        <p:blipFill>
          <a:blip r:embed="rId7"/>
          <a:stretch>
            <a:fillRect/>
          </a:stretch>
        </p:blipFill>
        <p:spPr>
          <a:xfrm>
            <a:off x="5570017" y="5660294"/>
            <a:ext cx="543635" cy="724846"/>
          </a:xfrm>
          <a:prstGeom prst="rect">
            <a:avLst/>
          </a:prstGeom>
        </p:spPr>
      </p:pic>
      <p:sp>
        <p:nvSpPr>
          <p:cNvPr id="42" name="Oval 41"/>
          <p:cNvSpPr/>
          <p:nvPr/>
        </p:nvSpPr>
        <p:spPr>
          <a:xfrm>
            <a:off x="4932362" y="2715784"/>
            <a:ext cx="1600200" cy="1600200"/>
          </a:xfrm>
          <a:prstGeom prst="ellipse">
            <a:avLst/>
          </a:prstGeom>
          <a:gradFill>
            <a:gsLst>
              <a:gs pos="100000">
                <a:srgbClr val="FD6445"/>
              </a:gs>
              <a:gs pos="4000">
                <a:schemeClr val="bg1">
                  <a:alpha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ook Antiqua" charset="0"/>
              </a:rPr>
              <a:t>Regional or National </a:t>
            </a:r>
            <a:r>
              <a:rPr lang="en-US" sz="2400" b="1" dirty="0">
                <a:solidFill>
                  <a:schemeClr val="tx1"/>
                </a:solidFill>
                <a:latin typeface="Book Antiqua" charset="0"/>
              </a:rPr>
              <a:t>Node</a:t>
            </a:r>
            <a:endParaRPr lang="en-US" sz="1400" b="1" dirty="0">
              <a:solidFill>
                <a:schemeClr val="tx1"/>
              </a:solidFill>
              <a:latin typeface="Book Antiqua" charset="0"/>
            </a:endParaRPr>
          </a:p>
        </p:txBody>
      </p:sp>
      <p:cxnSp>
        <p:nvCxnSpPr>
          <p:cNvPr id="43" name="Straight Arrow Connector 42"/>
          <p:cNvCxnSpPr/>
          <p:nvPr/>
        </p:nvCxnSpPr>
        <p:spPr>
          <a:xfrm flipH="1">
            <a:off x="3685002" y="4009863"/>
            <a:ext cx="1136047" cy="778042"/>
          </a:xfrm>
          <a:prstGeom prst="straightConnector1">
            <a:avLst/>
          </a:prstGeom>
          <a:ln w="3175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3875733" y="4148633"/>
            <a:ext cx="1170933" cy="805069"/>
          </a:xfrm>
          <a:prstGeom prst="straightConnector1">
            <a:avLst/>
          </a:prstGeom>
          <a:ln w="31750">
            <a:solidFill>
              <a:srgbClr val="FD6445"/>
            </a:solidFill>
            <a:prstDash val="sysDash"/>
            <a:headEnd type="arrow" w="lg" len="med"/>
            <a:tailEnd type="none" w="lg" len="med"/>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44384" y="1835758"/>
            <a:ext cx="1355731" cy="694464"/>
          </a:xfrm>
          <a:prstGeom prst="rect">
            <a:avLst/>
          </a:prstGeom>
          <a:solidFill>
            <a:schemeClr val="tx2">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B4547"/>
                </a:solidFill>
                <a:latin typeface="Book Antiqua" panose="02040602050305030304" pitchFamily="18" charset="0"/>
              </a:rPr>
              <a:t>Contributing </a:t>
            </a:r>
            <a:r>
              <a:rPr lang="en-GB" b="1" dirty="0">
                <a:solidFill>
                  <a:srgbClr val="3B4547"/>
                </a:solidFill>
                <a:latin typeface="Book Antiqua" panose="02040602050305030304" pitchFamily="18" charset="0"/>
              </a:rPr>
              <a:t>Institution</a:t>
            </a:r>
            <a:endParaRPr lang="en-GB" sz="1600" b="1" dirty="0">
              <a:solidFill>
                <a:srgbClr val="3B4547"/>
              </a:solidFill>
              <a:latin typeface="Book Antiqua" panose="02040602050305030304" pitchFamily="18" charset="0"/>
            </a:endParaRPr>
          </a:p>
        </p:txBody>
      </p:sp>
      <p:sp>
        <p:nvSpPr>
          <p:cNvPr id="44" name="Rectangle 43"/>
          <p:cNvSpPr/>
          <p:nvPr/>
        </p:nvSpPr>
        <p:spPr>
          <a:xfrm>
            <a:off x="249388" y="891744"/>
            <a:ext cx="1355731" cy="731166"/>
          </a:xfrm>
          <a:prstGeom prst="rect">
            <a:avLst/>
          </a:prstGeom>
          <a:solidFill>
            <a:schemeClr val="tx2">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B4547"/>
                </a:solidFill>
                <a:latin typeface="Book Antiqua" panose="02040602050305030304" pitchFamily="18" charset="0"/>
              </a:rPr>
              <a:t>Contributing </a:t>
            </a:r>
            <a:r>
              <a:rPr lang="en-GB" b="1" dirty="0">
                <a:solidFill>
                  <a:srgbClr val="3B4547"/>
                </a:solidFill>
                <a:latin typeface="Book Antiqua" panose="02040602050305030304" pitchFamily="18" charset="0"/>
              </a:rPr>
              <a:t>Project</a:t>
            </a:r>
          </a:p>
        </p:txBody>
      </p:sp>
      <p:cxnSp>
        <p:nvCxnSpPr>
          <p:cNvPr id="50" name="Straight Arrow Connector 49"/>
          <p:cNvCxnSpPr/>
          <p:nvPr/>
        </p:nvCxnSpPr>
        <p:spPr>
          <a:xfrm flipH="1">
            <a:off x="6570697" y="3162319"/>
            <a:ext cx="563376" cy="171024"/>
          </a:xfrm>
          <a:prstGeom prst="straightConnector1">
            <a:avLst/>
          </a:prstGeom>
          <a:ln w="2540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7021272" y="2845437"/>
            <a:ext cx="1355731" cy="640779"/>
          </a:xfrm>
          <a:prstGeom prst="rect">
            <a:avLst/>
          </a:prstGeom>
          <a:solidFill>
            <a:schemeClr val="tx2">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B4547"/>
                </a:solidFill>
                <a:latin typeface="Book Antiqua" panose="02040602050305030304" pitchFamily="18" charset="0"/>
              </a:rPr>
              <a:t>Contributing </a:t>
            </a:r>
            <a:r>
              <a:rPr lang="en-GB" b="1" dirty="0">
                <a:solidFill>
                  <a:srgbClr val="3B4547"/>
                </a:solidFill>
                <a:latin typeface="Book Antiqua" panose="02040602050305030304" pitchFamily="18" charset="0"/>
              </a:rPr>
              <a:t>Project</a:t>
            </a:r>
          </a:p>
        </p:txBody>
      </p:sp>
      <p:sp>
        <p:nvSpPr>
          <p:cNvPr id="49" name="Rectangle 48"/>
          <p:cNvSpPr/>
          <p:nvPr/>
        </p:nvSpPr>
        <p:spPr>
          <a:xfrm>
            <a:off x="7019373" y="3625679"/>
            <a:ext cx="1355731" cy="641817"/>
          </a:xfrm>
          <a:prstGeom prst="rect">
            <a:avLst/>
          </a:prstGeom>
          <a:solidFill>
            <a:schemeClr val="tx2">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B4547"/>
                </a:solidFill>
                <a:latin typeface="Book Antiqua" panose="02040602050305030304" pitchFamily="18" charset="0"/>
              </a:rPr>
              <a:t>Contributing </a:t>
            </a:r>
            <a:r>
              <a:rPr lang="en-GB" b="1" dirty="0">
                <a:solidFill>
                  <a:srgbClr val="3B4547"/>
                </a:solidFill>
                <a:latin typeface="Book Antiqua" panose="02040602050305030304" pitchFamily="18" charset="0"/>
              </a:rPr>
              <a:t>Institution</a:t>
            </a:r>
            <a:endParaRPr lang="en-GB" sz="1600" b="1" dirty="0">
              <a:solidFill>
                <a:srgbClr val="3B4547"/>
              </a:solidFill>
              <a:latin typeface="Book Antiqua" panose="02040602050305030304" pitchFamily="18" charset="0"/>
            </a:endParaRPr>
          </a:p>
        </p:txBody>
      </p:sp>
    </p:spTree>
    <p:extLst>
      <p:ext uri="{BB962C8B-B14F-4D97-AF65-F5344CB8AC3E}">
        <p14:creationId xmlns:p14="http://schemas.microsoft.com/office/powerpoint/2010/main" val="2831833354"/>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Straight Arrow Connector 54"/>
          <p:cNvCxnSpPr/>
          <p:nvPr/>
        </p:nvCxnSpPr>
        <p:spPr>
          <a:xfrm flipH="1" flipV="1">
            <a:off x="6570266" y="3763805"/>
            <a:ext cx="529011" cy="228131"/>
          </a:xfrm>
          <a:prstGeom prst="straightConnector1">
            <a:avLst/>
          </a:prstGeom>
          <a:ln w="2540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2051044" y="891744"/>
            <a:ext cx="1600200" cy="1600200"/>
          </a:xfrm>
          <a:prstGeom prst="ellipse">
            <a:avLst/>
          </a:prstGeom>
          <a:gradFill>
            <a:gsLst>
              <a:gs pos="100000">
                <a:srgbClr val="FD6445"/>
              </a:gs>
              <a:gs pos="4000">
                <a:schemeClr val="bg1">
                  <a:alpha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ook Antiqua" charset="0"/>
              </a:rPr>
              <a:t>Regional or National </a:t>
            </a:r>
            <a:r>
              <a:rPr lang="en-US" sz="2400" b="1" dirty="0">
                <a:solidFill>
                  <a:schemeClr val="tx1"/>
                </a:solidFill>
                <a:latin typeface="Book Antiqua" charset="0"/>
              </a:rPr>
              <a:t>Node</a:t>
            </a:r>
            <a:endParaRPr lang="en-US" sz="1400" b="1" dirty="0">
              <a:solidFill>
                <a:schemeClr val="tx1"/>
              </a:solidFill>
              <a:latin typeface="Book Antiqua" charset="0"/>
            </a:endParaRPr>
          </a:p>
        </p:txBody>
      </p:sp>
      <p:sp>
        <p:nvSpPr>
          <p:cNvPr id="7" name="Oval 6"/>
          <p:cNvSpPr/>
          <p:nvPr/>
        </p:nvSpPr>
        <p:spPr>
          <a:xfrm>
            <a:off x="1885573" y="4498984"/>
            <a:ext cx="1930400" cy="1930400"/>
          </a:xfrm>
          <a:prstGeom prst="ellipse">
            <a:avLst/>
          </a:prstGeom>
          <a:gradFill flip="none" rotWithShape="1">
            <a:gsLst>
              <a:gs pos="67000">
                <a:srgbClr val="FD6445"/>
              </a:gs>
              <a:gs pos="0">
                <a:schemeClr val="bg1">
                  <a:alpha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Book Antiqua" charset="0"/>
              </a:rPr>
              <a:t>Metadata </a:t>
            </a:r>
            <a:r>
              <a:rPr lang="en-US" sz="2400" b="1" dirty="0">
                <a:solidFill>
                  <a:schemeClr val="tx1"/>
                </a:solidFill>
                <a:latin typeface="Book Antiqua" charset="0"/>
              </a:rPr>
              <a:t>Hub</a:t>
            </a:r>
            <a:endParaRPr lang="en-US" sz="2000" b="1" dirty="0">
              <a:solidFill>
                <a:schemeClr val="tx1"/>
              </a:solidFill>
              <a:latin typeface="Book Antiqua" charset="0"/>
            </a:endParaRPr>
          </a:p>
        </p:txBody>
      </p:sp>
      <p:sp>
        <p:nvSpPr>
          <p:cNvPr id="8" name="Oval 7"/>
          <p:cNvSpPr/>
          <p:nvPr/>
        </p:nvSpPr>
        <p:spPr>
          <a:xfrm>
            <a:off x="8856664" y="782690"/>
            <a:ext cx="1501775" cy="1467989"/>
          </a:xfrm>
          <a:prstGeom prst="ellipse">
            <a:avLst/>
          </a:prstGeom>
          <a:gradFill flip="none" rotWithShape="1">
            <a:gsLst>
              <a:gs pos="0">
                <a:srgbClr val="FFFFFF"/>
              </a:gs>
              <a:gs pos="100000">
                <a:schemeClr val="accent4">
                  <a:lumMod val="10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Book Antiqua" charset="0"/>
              </a:rPr>
              <a:t>Tool &amp; Service Partners</a:t>
            </a:r>
          </a:p>
        </p:txBody>
      </p:sp>
      <p:cxnSp>
        <p:nvCxnSpPr>
          <p:cNvPr id="18" name="Curved Connector 17"/>
          <p:cNvCxnSpPr/>
          <p:nvPr/>
        </p:nvCxnSpPr>
        <p:spPr>
          <a:xfrm>
            <a:off x="3815973" y="1514981"/>
            <a:ext cx="4938062" cy="4261"/>
          </a:xfrm>
          <a:prstGeom prst="straightConnector1">
            <a:avLst/>
          </a:prstGeom>
          <a:ln w="31750">
            <a:solidFill>
              <a:srgbClr val="FFCD44"/>
            </a:solidFill>
            <a:tailEnd type="arrow" w="lg" len="med"/>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8602664" y="4498257"/>
            <a:ext cx="1957386" cy="1900680"/>
          </a:xfrm>
          <a:prstGeom prst="ellipse">
            <a:avLst/>
          </a:prstGeom>
          <a:gradFill flip="none" rotWithShape="1">
            <a:gsLst>
              <a:gs pos="0">
                <a:srgbClr val="FFFFFF"/>
              </a:gs>
              <a:gs pos="100000">
                <a:schemeClr val="accent4">
                  <a:lumMod val="10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Book Antiqua" charset="0"/>
              </a:rPr>
              <a:t>Aggregation Partners</a:t>
            </a:r>
            <a:r>
              <a:rPr lang="en-US" dirty="0">
                <a:solidFill>
                  <a:schemeClr val="tx1"/>
                </a:solidFill>
                <a:latin typeface="Book Antiqua" charset="0"/>
              </a:rPr>
              <a:t> </a:t>
            </a:r>
            <a:r>
              <a:rPr lang="en-US" sz="1400" dirty="0">
                <a:solidFill>
                  <a:schemeClr val="tx1"/>
                </a:solidFill>
                <a:latin typeface="Book Antiqua" charset="0"/>
              </a:rPr>
              <a:t>(e.g. Google or </a:t>
            </a:r>
            <a:r>
              <a:rPr lang="en-US" sz="1400" dirty="0" err="1">
                <a:solidFill>
                  <a:schemeClr val="tx1"/>
                </a:solidFill>
                <a:latin typeface="Book Antiqua" charset="0"/>
              </a:rPr>
              <a:t>Europeana</a:t>
            </a:r>
            <a:r>
              <a:rPr lang="en-US" sz="1400" dirty="0">
                <a:solidFill>
                  <a:schemeClr val="tx1"/>
                </a:solidFill>
                <a:latin typeface="Book Antiqua" charset="0"/>
              </a:rPr>
              <a:t>)</a:t>
            </a:r>
          </a:p>
        </p:txBody>
      </p:sp>
      <p:cxnSp>
        <p:nvCxnSpPr>
          <p:cNvPr id="31" name="Curved Connector 30"/>
          <p:cNvCxnSpPr/>
          <p:nvPr/>
        </p:nvCxnSpPr>
        <p:spPr>
          <a:xfrm>
            <a:off x="3981450" y="5364628"/>
            <a:ext cx="4436409" cy="9622"/>
          </a:xfrm>
          <a:prstGeom prst="straightConnector1">
            <a:avLst/>
          </a:prstGeom>
          <a:ln w="31750">
            <a:solidFill>
              <a:srgbClr val="FFCD44"/>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37" name="Curved Connector 36"/>
          <p:cNvCxnSpPr/>
          <p:nvPr/>
        </p:nvCxnSpPr>
        <p:spPr>
          <a:xfrm>
            <a:off x="3981450" y="5587452"/>
            <a:ext cx="4436409" cy="7014"/>
          </a:xfrm>
          <a:prstGeom prst="straightConnector1">
            <a:avLst/>
          </a:prstGeom>
          <a:ln w="31750">
            <a:solidFill>
              <a:srgbClr val="FFCD44"/>
            </a:solidFill>
            <a:prstDash val="dash"/>
            <a:headEnd type="arrow"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079964" y="4429724"/>
            <a:ext cx="2503302" cy="830997"/>
          </a:xfrm>
          <a:prstGeom prst="rect">
            <a:avLst/>
          </a:prstGeom>
          <a:noFill/>
        </p:spPr>
        <p:txBody>
          <a:bodyPr wrap="square" rtlCol="0">
            <a:spAutoFit/>
          </a:bodyPr>
          <a:lstStyle/>
          <a:p>
            <a:r>
              <a:rPr lang="en-US" sz="1600" dirty="0">
                <a:solidFill>
                  <a:srgbClr val="FFCD44"/>
                </a:solidFill>
                <a:latin typeface="Book Antiqua" charset="0"/>
              </a:rPr>
              <a:t>Core metadata with data files as references sent to aggregation partners </a:t>
            </a:r>
          </a:p>
        </p:txBody>
      </p:sp>
      <p:sp>
        <p:nvSpPr>
          <p:cNvPr id="41" name="TextBox 40"/>
          <p:cNvSpPr txBox="1"/>
          <p:nvPr/>
        </p:nvSpPr>
        <p:spPr>
          <a:xfrm>
            <a:off x="6148490" y="5733289"/>
            <a:ext cx="1960564" cy="338554"/>
          </a:xfrm>
          <a:prstGeom prst="rect">
            <a:avLst/>
          </a:prstGeom>
          <a:noFill/>
        </p:spPr>
        <p:txBody>
          <a:bodyPr wrap="square" rtlCol="0">
            <a:spAutoFit/>
          </a:bodyPr>
          <a:lstStyle/>
          <a:p>
            <a:r>
              <a:rPr lang="en-US" sz="1600" dirty="0">
                <a:solidFill>
                  <a:srgbClr val="FFCD44"/>
                </a:solidFill>
                <a:latin typeface="Book Antiqua" charset="0"/>
              </a:rPr>
              <a:t>Discovery by users</a:t>
            </a:r>
          </a:p>
        </p:txBody>
      </p:sp>
      <p:cxnSp>
        <p:nvCxnSpPr>
          <p:cNvPr id="46" name="Curved Connector 45"/>
          <p:cNvCxnSpPr/>
          <p:nvPr/>
        </p:nvCxnSpPr>
        <p:spPr>
          <a:xfrm>
            <a:off x="3801225" y="1741631"/>
            <a:ext cx="4938062" cy="14741"/>
          </a:xfrm>
          <a:prstGeom prst="straightConnector1">
            <a:avLst/>
          </a:prstGeom>
          <a:ln w="31750">
            <a:solidFill>
              <a:srgbClr val="FFCD44"/>
            </a:solidFill>
            <a:prstDash val="dash"/>
            <a:headEnd type="arrow" w="lg" len="med"/>
            <a:tailEnd type="non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171534" y="1866290"/>
            <a:ext cx="2371725" cy="830997"/>
          </a:xfrm>
          <a:prstGeom prst="rect">
            <a:avLst/>
          </a:prstGeom>
          <a:noFill/>
        </p:spPr>
        <p:txBody>
          <a:bodyPr wrap="square" rtlCol="0">
            <a:spAutoFit/>
          </a:bodyPr>
          <a:lstStyle/>
          <a:p>
            <a:r>
              <a:rPr lang="en-US" sz="1600" dirty="0">
                <a:solidFill>
                  <a:schemeClr val="bg1"/>
                </a:solidFill>
                <a:effectLst/>
                <a:latin typeface="Book Antiqua" charset="0"/>
              </a:rPr>
              <a:t>Enhanced page images, full-text can return to data provider</a:t>
            </a:r>
          </a:p>
        </p:txBody>
      </p:sp>
      <p:sp>
        <p:nvSpPr>
          <p:cNvPr id="52" name="TextBox 51"/>
          <p:cNvSpPr txBox="1"/>
          <p:nvPr/>
        </p:nvSpPr>
        <p:spPr>
          <a:xfrm>
            <a:off x="6192012" y="570524"/>
            <a:ext cx="2005014" cy="830997"/>
          </a:xfrm>
          <a:prstGeom prst="rect">
            <a:avLst/>
          </a:prstGeom>
          <a:noFill/>
        </p:spPr>
        <p:txBody>
          <a:bodyPr wrap="square" rtlCol="0">
            <a:spAutoFit/>
          </a:bodyPr>
          <a:lstStyle/>
          <a:p>
            <a:r>
              <a:rPr lang="en-US" sz="1600" dirty="0">
                <a:solidFill>
                  <a:schemeClr val="bg1"/>
                </a:solidFill>
                <a:effectLst/>
                <a:latin typeface="Book Antiqua" charset="0"/>
              </a:rPr>
              <a:t>Page images, full-text is sent to tools &amp; service node</a:t>
            </a:r>
          </a:p>
        </p:txBody>
      </p:sp>
      <p:sp>
        <p:nvSpPr>
          <p:cNvPr id="53" name="TextBox 52"/>
          <p:cNvSpPr txBox="1"/>
          <p:nvPr/>
        </p:nvSpPr>
        <p:spPr>
          <a:xfrm>
            <a:off x="10502938" y="954754"/>
            <a:ext cx="1358900" cy="1077218"/>
          </a:xfrm>
          <a:prstGeom prst="rect">
            <a:avLst/>
          </a:prstGeom>
          <a:noFill/>
        </p:spPr>
        <p:txBody>
          <a:bodyPr wrap="square" rtlCol="0">
            <a:spAutoFit/>
          </a:bodyPr>
          <a:lstStyle/>
          <a:p>
            <a:r>
              <a:rPr lang="en-US" sz="1600" i="1" dirty="0">
                <a:solidFill>
                  <a:srgbClr val="FFFFFF"/>
                </a:solidFill>
                <a:effectLst/>
                <a:latin typeface="Book Antiqua" charset="0"/>
              </a:rPr>
              <a:t>Analysis, visualization, transcription,</a:t>
            </a:r>
            <a:endParaRPr lang="en-US" sz="1600" dirty="0">
              <a:solidFill>
                <a:srgbClr val="FFFFFF"/>
              </a:solidFill>
              <a:effectLst/>
              <a:latin typeface="Book Antiqua" charset="0"/>
            </a:endParaRPr>
          </a:p>
          <a:p>
            <a:r>
              <a:rPr lang="en-US" sz="1600" i="1" dirty="0">
                <a:solidFill>
                  <a:srgbClr val="FFFFFF"/>
                </a:solidFill>
                <a:effectLst/>
                <a:latin typeface="Book Antiqua" charset="0"/>
              </a:rPr>
              <a:t>OCR, etc.</a:t>
            </a:r>
            <a:endParaRPr lang="en-US" sz="1600" dirty="0">
              <a:solidFill>
                <a:srgbClr val="FFFFFF"/>
              </a:solidFill>
              <a:effectLst/>
              <a:latin typeface="Book Antiqua" charset="0"/>
            </a:endParaRPr>
          </a:p>
        </p:txBody>
      </p:sp>
      <p:sp>
        <p:nvSpPr>
          <p:cNvPr id="54" name="TextBox 53"/>
          <p:cNvSpPr txBox="1"/>
          <p:nvPr/>
        </p:nvSpPr>
        <p:spPr>
          <a:xfrm>
            <a:off x="10681073" y="5043362"/>
            <a:ext cx="1282700" cy="830997"/>
          </a:xfrm>
          <a:prstGeom prst="rect">
            <a:avLst/>
          </a:prstGeom>
          <a:noFill/>
        </p:spPr>
        <p:txBody>
          <a:bodyPr wrap="square" rtlCol="0">
            <a:spAutoFit/>
          </a:bodyPr>
          <a:lstStyle/>
          <a:p>
            <a:r>
              <a:rPr lang="en-US" sz="1600" i="1" dirty="0">
                <a:solidFill>
                  <a:srgbClr val="FFFF99"/>
                </a:solidFill>
                <a:effectLst/>
                <a:latin typeface="Book Antiqua" charset="0"/>
              </a:rPr>
              <a:t>Index</a:t>
            </a:r>
          </a:p>
          <a:p>
            <a:r>
              <a:rPr lang="en-US" sz="1600" i="1" dirty="0">
                <a:solidFill>
                  <a:srgbClr val="FFFF99"/>
                </a:solidFill>
                <a:latin typeface="Book Antiqua" charset="0"/>
              </a:rPr>
              <a:t>Search</a:t>
            </a:r>
          </a:p>
          <a:p>
            <a:r>
              <a:rPr lang="en-US" sz="1600" i="1" dirty="0">
                <a:solidFill>
                  <a:srgbClr val="FFFF99"/>
                </a:solidFill>
                <a:effectLst/>
                <a:latin typeface="Book Antiqua" charset="0"/>
              </a:rPr>
              <a:t>Discovery</a:t>
            </a:r>
            <a:endParaRPr lang="en-US" sz="1600" dirty="0">
              <a:solidFill>
                <a:srgbClr val="FFFF99"/>
              </a:solidFill>
              <a:effectLst/>
              <a:latin typeface="Book Antiqua" charset="0"/>
            </a:endParaRPr>
          </a:p>
        </p:txBody>
      </p:sp>
      <p:sp>
        <p:nvSpPr>
          <p:cNvPr id="59" name="TextBox 58"/>
          <p:cNvSpPr txBox="1"/>
          <p:nvPr/>
        </p:nvSpPr>
        <p:spPr>
          <a:xfrm>
            <a:off x="3216274" y="2559718"/>
            <a:ext cx="1619392" cy="1569660"/>
          </a:xfrm>
          <a:prstGeom prst="rect">
            <a:avLst/>
          </a:prstGeom>
          <a:noFill/>
        </p:spPr>
        <p:txBody>
          <a:bodyPr wrap="square" rtlCol="0">
            <a:spAutoFit/>
          </a:bodyPr>
          <a:lstStyle/>
          <a:p>
            <a:r>
              <a:rPr lang="en-US" sz="1600" dirty="0">
                <a:solidFill>
                  <a:srgbClr val="FD6445"/>
                </a:solidFill>
                <a:effectLst/>
                <a:latin typeface="Book Antiqua" charset="0"/>
              </a:rPr>
              <a:t>Enrichments, comments and corrections can return to a node as overlay metadata </a:t>
            </a:r>
          </a:p>
        </p:txBody>
      </p:sp>
      <p:sp>
        <p:nvSpPr>
          <p:cNvPr id="60" name="TextBox 59"/>
          <p:cNvSpPr txBox="1"/>
          <p:nvPr/>
        </p:nvSpPr>
        <p:spPr>
          <a:xfrm>
            <a:off x="1808156" y="125234"/>
            <a:ext cx="3086099" cy="738664"/>
          </a:xfrm>
          <a:prstGeom prst="rect">
            <a:avLst/>
          </a:prstGeom>
          <a:noFill/>
        </p:spPr>
        <p:txBody>
          <a:bodyPr wrap="square" rtlCol="0">
            <a:spAutoFit/>
          </a:bodyPr>
          <a:lstStyle/>
          <a:p>
            <a:r>
              <a:rPr lang="en-US" sz="1400" dirty="0">
                <a:solidFill>
                  <a:srgbClr val="FD6445"/>
                </a:solidFill>
                <a:effectLst/>
                <a:latin typeface="Book Antiqua" charset="0"/>
              </a:rPr>
              <a:t>Core and supplementary metadata gathered at nodes. Converted to LOD. Some enrichment.</a:t>
            </a:r>
          </a:p>
        </p:txBody>
      </p:sp>
      <p:cxnSp>
        <p:nvCxnSpPr>
          <p:cNvPr id="62" name="Straight Arrow Connector 61"/>
          <p:cNvCxnSpPr/>
          <p:nvPr/>
        </p:nvCxnSpPr>
        <p:spPr>
          <a:xfrm>
            <a:off x="1121293" y="1032389"/>
            <a:ext cx="956004" cy="379356"/>
          </a:xfrm>
          <a:prstGeom prst="straightConnector1">
            <a:avLst/>
          </a:prstGeom>
          <a:ln w="2540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1021028" y="1983017"/>
            <a:ext cx="1073340" cy="427180"/>
          </a:xfrm>
          <a:prstGeom prst="straightConnector1">
            <a:avLst/>
          </a:prstGeom>
          <a:ln w="2540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2733724" y="2608983"/>
            <a:ext cx="8588" cy="1747001"/>
          </a:xfrm>
          <a:prstGeom prst="straightConnector1">
            <a:avLst/>
          </a:prstGeom>
          <a:ln w="3175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2970677" y="2542329"/>
            <a:ext cx="9103" cy="1813655"/>
          </a:xfrm>
          <a:prstGeom prst="straightConnector1">
            <a:avLst/>
          </a:prstGeom>
          <a:ln w="31750">
            <a:solidFill>
              <a:srgbClr val="FD6445"/>
            </a:solidFill>
            <a:prstDash val="sysDash"/>
            <a:headEnd type="arrow" w="lg" len="med"/>
            <a:tailEnd type="none" w="lg" len="med"/>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1006280" y="2982927"/>
            <a:ext cx="1551546" cy="1077218"/>
          </a:xfrm>
          <a:prstGeom prst="rect">
            <a:avLst/>
          </a:prstGeom>
          <a:noFill/>
        </p:spPr>
        <p:txBody>
          <a:bodyPr wrap="square" rtlCol="0">
            <a:spAutoFit/>
          </a:bodyPr>
          <a:lstStyle/>
          <a:p>
            <a:r>
              <a:rPr lang="en-US" sz="1600" dirty="0">
                <a:solidFill>
                  <a:srgbClr val="FD6445"/>
                </a:solidFill>
                <a:effectLst/>
                <a:latin typeface="Book Antiqua" charset="0"/>
              </a:rPr>
              <a:t>Core metadata with data files as references is sent to a hub.</a:t>
            </a:r>
          </a:p>
        </p:txBody>
      </p:sp>
      <p:sp>
        <p:nvSpPr>
          <p:cNvPr id="72" name="TextBox 71"/>
          <p:cNvSpPr txBox="1"/>
          <p:nvPr/>
        </p:nvSpPr>
        <p:spPr>
          <a:xfrm>
            <a:off x="532282" y="4550227"/>
            <a:ext cx="1494490" cy="1015663"/>
          </a:xfrm>
          <a:prstGeom prst="rect">
            <a:avLst/>
          </a:prstGeom>
          <a:noFill/>
        </p:spPr>
        <p:txBody>
          <a:bodyPr wrap="square" rtlCol="0">
            <a:spAutoFit/>
          </a:bodyPr>
          <a:lstStyle/>
          <a:p>
            <a:r>
              <a:rPr lang="en-US" sz="1600" i="1" dirty="0">
                <a:solidFill>
                  <a:srgbClr val="FFFF99"/>
                </a:solidFill>
                <a:effectLst/>
                <a:latin typeface="Book Antiqua" charset="0"/>
              </a:rPr>
              <a:t>Reconciliation</a:t>
            </a:r>
            <a:endParaRPr lang="en-US" sz="1600" dirty="0">
              <a:solidFill>
                <a:srgbClr val="FFFF99"/>
              </a:solidFill>
              <a:effectLst/>
              <a:latin typeface="Book Antiqua" charset="0"/>
            </a:endParaRPr>
          </a:p>
          <a:p>
            <a:r>
              <a:rPr lang="en-US" sz="1600" i="1" dirty="0">
                <a:solidFill>
                  <a:srgbClr val="FFFF99"/>
                </a:solidFill>
                <a:effectLst/>
                <a:latin typeface="Book Antiqua" charset="0"/>
              </a:rPr>
              <a:t>Deduplication</a:t>
            </a:r>
            <a:endParaRPr lang="en-US" sz="1600" dirty="0">
              <a:solidFill>
                <a:srgbClr val="FFFF99"/>
              </a:solidFill>
              <a:effectLst/>
              <a:latin typeface="Book Antiqua" charset="0"/>
            </a:endParaRPr>
          </a:p>
          <a:p>
            <a:r>
              <a:rPr lang="en-US" sz="1600" i="1" dirty="0">
                <a:solidFill>
                  <a:srgbClr val="FFFF99"/>
                </a:solidFill>
                <a:effectLst/>
                <a:latin typeface="Book Antiqua" charset="0"/>
              </a:rPr>
              <a:t>Enrichment</a:t>
            </a:r>
            <a:endParaRPr lang="en-US" sz="1600" dirty="0">
              <a:solidFill>
                <a:srgbClr val="FFFF99"/>
              </a:solidFill>
              <a:effectLst/>
              <a:latin typeface="Book Antiqua" charset="0"/>
            </a:endParaRPr>
          </a:p>
          <a:p>
            <a:endParaRPr lang="en-US" sz="1200" dirty="0">
              <a:solidFill>
                <a:srgbClr val="FFFF99"/>
              </a:solidFill>
            </a:endParaRPr>
          </a:p>
        </p:txBody>
      </p:sp>
      <p:sp>
        <p:nvSpPr>
          <p:cNvPr id="73" name="TextBox 72"/>
          <p:cNvSpPr txBox="1"/>
          <p:nvPr/>
        </p:nvSpPr>
        <p:spPr>
          <a:xfrm>
            <a:off x="704474" y="5802270"/>
            <a:ext cx="1652588" cy="830997"/>
          </a:xfrm>
          <a:prstGeom prst="rect">
            <a:avLst/>
          </a:prstGeom>
          <a:noFill/>
        </p:spPr>
        <p:txBody>
          <a:bodyPr wrap="square" rtlCol="0">
            <a:spAutoFit/>
          </a:bodyPr>
          <a:lstStyle/>
          <a:p>
            <a:r>
              <a:rPr lang="en-US" sz="1600" i="1" dirty="0">
                <a:solidFill>
                  <a:srgbClr val="FFFF99"/>
                </a:solidFill>
                <a:effectLst/>
                <a:latin typeface="Book Antiqua" charset="0"/>
              </a:rPr>
              <a:t>Comments</a:t>
            </a:r>
          </a:p>
          <a:p>
            <a:r>
              <a:rPr lang="en-US" sz="1600" i="1" dirty="0">
                <a:solidFill>
                  <a:srgbClr val="FFFF99"/>
                </a:solidFill>
                <a:latin typeface="Book Antiqua" charset="0"/>
              </a:rPr>
              <a:t>Annotations</a:t>
            </a:r>
          </a:p>
          <a:p>
            <a:r>
              <a:rPr lang="en-US" sz="1600" i="1" dirty="0">
                <a:solidFill>
                  <a:srgbClr val="FFFF99"/>
                </a:solidFill>
                <a:latin typeface="Book Antiqua" charset="0"/>
              </a:rPr>
              <a:t>Editorial Review</a:t>
            </a:r>
            <a:endParaRPr lang="en-US" sz="1600" dirty="0">
              <a:solidFill>
                <a:srgbClr val="FFFF99"/>
              </a:solidFill>
            </a:endParaRPr>
          </a:p>
        </p:txBody>
      </p:sp>
      <p:sp>
        <p:nvSpPr>
          <p:cNvPr id="74" name="TextBox 73"/>
          <p:cNvSpPr txBox="1"/>
          <p:nvPr/>
        </p:nvSpPr>
        <p:spPr>
          <a:xfrm>
            <a:off x="3745372" y="5812119"/>
            <a:ext cx="1032813" cy="830997"/>
          </a:xfrm>
          <a:prstGeom prst="rect">
            <a:avLst/>
          </a:prstGeom>
          <a:noFill/>
        </p:spPr>
        <p:txBody>
          <a:bodyPr wrap="square" rtlCol="0">
            <a:spAutoFit/>
          </a:bodyPr>
          <a:lstStyle/>
          <a:p>
            <a:pPr algn="r"/>
            <a:r>
              <a:rPr lang="en-US" sz="1600" i="1" dirty="0">
                <a:solidFill>
                  <a:srgbClr val="FFFF99"/>
                </a:solidFill>
                <a:effectLst/>
                <a:latin typeface="Book Antiqua" charset="0"/>
              </a:rPr>
              <a:t>Indexing</a:t>
            </a:r>
          </a:p>
          <a:p>
            <a:pPr algn="r"/>
            <a:r>
              <a:rPr lang="en-US" sz="1600" i="1" dirty="0">
                <a:solidFill>
                  <a:srgbClr val="FFFF99"/>
                </a:solidFill>
                <a:latin typeface="Book Antiqua" charset="0"/>
              </a:rPr>
              <a:t>Search</a:t>
            </a:r>
          </a:p>
          <a:p>
            <a:pPr algn="r"/>
            <a:r>
              <a:rPr lang="en-US" sz="1600" i="1" dirty="0">
                <a:solidFill>
                  <a:srgbClr val="FFFF99"/>
                </a:solidFill>
                <a:latin typeface="Book Antiqua" charset="0"/>
              </a:rPr>
              <a:t>Discovery</a:t>
            </a:r>
            <a:endParaRPr lang="en-US" sz="1600" dirty="0">
              <a:solidFill>
                <a:srgbClr val="FFFF99"/>
              </a:solidFill>
            </a:endParaRPr>
          </a:p>
        </p:txBody>
      </p:sp>
      <p:pic>
        <p:nvPicPr>
          <p:cNvPr id="75" name="Picture 74"/>
          <p:cNvPicPr>
            <a:picLocks noChangeAspect="1"/>
          </p:cNvPicPr>
          <p:nvPr/>
        </p:nvPicPr>
        <p:blipFill>
          <a:blip r:embed="rId3"/>
          <a:stretch>
            <a:fillRect/>
          </a:stretch>
        </p:blipFill>
        <p:spPr>
          <a:xfrm>
            <a:off x="3657945" y="2134707"/>
            <a:ext cx="453121" cy="604161"/>
          </a:xfrm>
          <a:prstGeom prst="rect">
            <a:avLst/>
          </a:prstGeom>
        </p:spPr>
      </p:pic>
      <p:pic>
        <p:nvPicPr>
          <p:cNvPr id="76" name="Picture 75"/>
          <p:cNvPicPr>
            <a:picLocks noChangeAspect="1"/>
          </p:cNvPicPr>
          <p:nvPr/>
        </p:nvPicPr>
        <p:blipFill>
          <a:blip r:embed="rId4"/>
          <a:stretch>
            <a:fillRect/>
          </a:stretch>
        </p:blipFill>
        <p:spPr>
          <a:xfrm>
            <a:off x="1288110" y="197253"/>
            <a:ext cx="545448" cy="727264"/>
          </a:xfrm>
          <a:prstGeom prst="rect">
            <a:avLst/>
          </a:prstGeom>
        </p:spPr>
      </p:pic>
      <p:pic>
        <p:nvPicPr>
          <p:cNvPr id="77" name="Picture 76"/>
          <p:cNvPicPr>
            <a:picLocks noChangeAspect="1"/>
          </p:cNvPicPr>
          <p:nvPr/>
        </p:nvPicPr>
        <p:blipFill>
          <a:blip r:embed="rId5"/>
          <a:stretch>
            <a:fillRect/>
          </a:stretch>
        </p:blipFill>
        <p:spPr>
          <a:xfrm>
            <a:off x="475109" y="3269829"/>
            <a:ext cx="517724" cy="690299"/>
          </a:xfrm>
          <a:prstGeom prst="rect">
            <a:avLst/>
          </a:prstGeom>
        </p:spPr>
      </p:pic>
      <p:pic>
        <p:nvPicPr>
          <p:cNvPr id="78" name="Picture 77"/>
          <p:cNvPicPr>
            <a:picLocks noChangeAspect="1"/>
          </p:cNvPicPr>
          <p:nvPr/>
        </p:nvPicPr>
        <p:blipFill>
          <a:blip r:embed="rId6"/>
          <a:stretch>
            <a:fillRect/>
          </a:stretch>
        </p:blipFill>
        <p:spPr>
          <a:xfrm>
            <a:off x="5612104" y="693397"/>
            <a:ext cx="520376" cy="693835"/>
          </a:xfrm>
          <a:prstGeom prst="rect">
            <a:avLst/>
          </a:prstGeom>
        </p:spPr>
      </p:pic>
      <p:pic>
        <p:nvPicPr>
          <p:cNvPr id="79" name="Picture 78"/>
          <p:cNvPicPr>
            <a:picLocks noChangeAspect="1"/>
          </p:cNvPicPr>
          <p:nvPr/>
        </p:nvPicPr>
        <p:blipFill>
          <a:blip r:embed="rId7"/>
          <a:stretch>
            <a:fillRect/>
          </a:stretch>
        </p:blipFill>
        <p:spPr>
          <a:xfrm>
            <a:off x="5617695" y="2019970"/>
            <a:ext cx="512751" cy="683668"/>
          </a:xfrm>
          <a:prstGeom prst="rect">
            <a:avLst/>
          </a:prstGeom>
        </p:spPr>
      </p:pic>
      <p:cxnSp>
        <p:nvCxnSpPr>
          <p:cNvPr id="80" name="Straight Arrow Connector 79"/>
          <p:cNvCxnSpPr/>
          <p:nvPr/>
        </p:nvCxnSpPr>
        <p:spPr>
          <a:xfrm>
            <a:off x="10182225" y="2075794"/>
            <a:ext cx="377825" cy="351239"/>
          </a:xfrm>
          <a:prstGeom prst="straightConnector1">
            <a:avLst/>
          </a:prstGeom>
          <a:ln w="25400">
            <a:solidFill>
              <a:srgbClr val="FFCD44"/>
            </a:solidFill>
            <a:tailEnd type="arrow" w="lg" len="med"/>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10044953" y="2495516"/>
            <a:ext cx="1724772" cy="338554"/>
          </a:xfrm>
          <a:prstGeom prst="rect">
            <a:avLst/>
          </a:prstGeom>
          <a:noFill/>
        </p:spPr>
        <p:txBody>
          <a:bodyPr wrap="square" rtlCol="0">
            <a:spAutoFit/>
          </a:bodyPr>
          <a:lstStyle/>
          <a:p>
            <a:r>
              <a:rPr lang="en-US" sz="1600" dirty="0">
                <a:solidFill>
                  <a:schemeClr val="bg1"/>
                </a:solidFill>
                <a:latin typeface="Book Antiqua" charset="0"/>
              </a:rPr>
              <a:t>Export &amp; Reuse</a:t>
            </a:r>
          </a:p>
        </p:txBody>
      </p:sp>
      <p:pic>
        <p:nvPicPr>
          <p:cNvPr id="84" name="Picture 83"/>
          <p:cNvPicPr>
            <a:picLocks noChangeAspect="1"/>
          </p:cNvPicPr>
          <p:nvPr/>
        </p:nvPicPr>
        <p:blipFill>
          <a:blip r:embed="rId8"/>
          <a:stretch>
            <a:fillRect/>
          </a:stretch>
        </p:blipFill>
        <p:spPr>
          <a:xfrm>
            <a:off x="9586913" y="2410197"/>
            <a:ext cx="493705" cy="658273"/>
          </a:xfrm>
          <a:prstGeom prst="rect">
            <a:avLst/>
          </a:prstGeom>
        </p:spPr>
      </p:pic>
      <p:pic>
        <p:nvPicPr>
          <p:cNvPr id="85" name="Picture 84"/>
          <p:cNvPicPr>
            <a:picLocks noChangeAspect="1"/>
          </p:cNvPicPr>
          <p:nvPr/>
        </p:nvPicPr>
        <p:blipFill>
          <a:blip r:embed="rId6"/>
          <a:stretch>
            <a:fillRect/>
          </a:stretch>
        </p:blipFill>
        <p:spPr>
          <a:xfrm>
            <a:off x="5509683" y="4575231"/>
            <a:ext cx="550346" cy="733795"/>
          </a:xfrm>
          <a:prstGeom prst="rect">
            <a:avLst/>
          </a:prstGeom>
        </p:spPr>
      </p:pic>
      <p:pic>
        <p:nvPicPr>
          <p:cNvPr id="86" name="Picture 85"/>
          <p:cNvPicPr>
            <a:picLocks noChangeAspect="1"/>
          </p:cNvPicPr>
          <p:nvPr/>
        </p:nvPicPr>
        <p:blipFill>
          <a:blip r:embed="rId8"/>
          <a:stretch>
            <a:fillRect/>
          </a:stretch>
        </p:blipFill>
        <p:spPr>
          <a:xfrm>
            <a:off x="5570017" y="5660294"/>
            <a:ext cx="543635" cy="724846"/>
          </a:xfrm>
          <a:prstGeom prst="rect">
            <a:avLst/>
          </a:prstGeom>
        </p:spPr>
      </p:pic>
      <p:sp>
        <p:nvSpPr>
          <p:cNvPr id="42" name="Oval 41"/>
          <p:cNvSpPr/>
          <p:nvPr/>
        </p:nvSpPr>
        <p:spPr>
          <a:xfrm>
            <a:off x="4932362" y="2715784"/>
            <a:ext cx="1600200" cy="1600200"/>
          </a:xfrm>
          <a:prstGeom prst="ellipse">
            <a:avLst/>
          </a:prstGeom>
          <a:gradFill>
            <a:gsLst>
              <a:gs pos="100000">
                <a:srgbClr val="FD6445"/>
              </a:gs>
              <a:gs pos="4000">
                <a:schemeClr val="bg1">
                  <a:alpha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ook Antiqua" charset="0"/>
              </a:rPr>
              <a:t>Regional or National </a:t>
            </a:r>
            <a:r>
              <a:rPr lang="en-US" sz="2400" b="1" dirty="0">
                <a:solidFill>
                  <a:schemeClr val="tx1"/>
                </a:solidFill>
                <a:latin typeface="Book Antiqua" charset="0"/>
              </a:rPr>
              <a:t>Node</a:t>
            </a:r>
            <a:endParaRPr lang="en-US" sz="1400" b="1" dirty="0">
              <a:solidFill>
                <a:schemeClr val="tx1"/>
              </a:solidFill>
              <a:latin typeface="Book Antiqua" charset="0"/>
            </a:endParaRPr>
          </a:p>
        </p:txBody>
      </p:sp>
      <p:cxnSp>
        <p:nvCxnSpPr>
          <p:cNvPr id="43" name="Straight Arrow Connector 42"/>
          <p:cNvCxnSpPr/>
          <p:nvPr/>
        </p:nvCxnSpPr>
        <p:spPr>
          <a:xfrm flipH="1">
            <a:off x="3685002" y="4009863"/>
            <a:ext cx="1136047" cy="778042"/>
          </a:xfrm>
          <a:prstGeom prst="straightConnector1">
            <a:avLst/>
          </a:prstGeom>
          <a:ln w="3175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3875733" y="4148633"/>
            <a:ext cx="1170933" cy="805069"/>
          </a:xfrm>
          <a:prstGeom prst="straightConnector1">
            <a:avLst/>
          </a:prstGeom>
          <a:ln w="31750">
            <a:solidFill>
              <a:srgbClr val="FD6445"/>
            </a:solidFill>
            <a:prstDash val="sysDash"/>
            <a:headEnd type="arrow" w="lg" len="med"/>
            <a:tailEnd type="none" w="lg" len="med"/>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44384" y="1835758"/>
            <a:ext cx="1355731" cy="694464"/>
          </a:xfrm>
          <a:prstGeom prst="rect">
            <a:avLst/>
          </a:prstGeom>
          <a:solidFill>
            <a:schemeClr val="tx2">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B4547"/>
                </a:solidFill>
                <a:latin typeface="Book Antiqua" panose="02040602050305030304" pitchFamily="18" charset="0"/>
              </a:rPr>
              <a:t>Contributing </a:t>
            </a:r>
            <a:r>
              <a:rPr lang="en-GB" b="1" dirty="0">
                <a:solidFill>
                  <a:srgbClr val="3B4547"/>
                </a:solidFill>
                <a:latin typeface="Book Antiqua" panose="02040602050305030304" pitchFamily="18" charset="0"/>
              </a:rPr>
              <a:t>Institution</a:t>
            </a:r>
            <a:endParaRPr lang="en-GB" sz="1600" b="1" dirty="0">
              <a:solidFill>
                <a:srgbClr val="3B4547"/>
              </a:solidFill>
              <a:latin typeface="Book Antiqua" panose="02040602050305030304" pitchFamily="18" charset="0"/>
            </a:endParaRPr>
          </a:p>
        </p:txBody>
      </p:sp>
      <p:sp>
        <p:nvSpPr>
          <p:cNvPr id="44" name="Rectangle 43"/>
          <p:cNvSpPr/>
          <p:nvPr/>
        </p:nvSpPr>
        <p:spPr>
          <a:xfrm>
            <a:off x="249388" y="891744"/>
            <a:ext cx="1355731" cy="731166"/>
          </a:xfrm>
          <a:prstGeom prst="rect">
            <a:avLst/>
          </a:prstGeom>
          <a:solidFill>
            <a:schemeClr val="tx2">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B4547"/>
                </a:solidFill>
                <a:latin typeface="Book Antiqua" panose="02040602050305030304" pitchFamily="18" charset="0"/>
              </a:rPr>
              <a:t>Contributing </a:t>
            </a:r>
            <a:r>
              <a:rPr lang="en-GB" b="1" dirty="0">
                <a:solidFill>
                  <a:srgbClr val="3B4547"/>
                </a:solidFill>
                <a:latin typeface="Book Antiqua" panose="02040602050305030304" pitchFamily="18" charset="0"/>
              </a:rPr>
              <a:t>Project</a:t>
            </a:r>
          </a:p>
        </p:txBody>
      </p:sp>
      <p:cxnSp>
        <p:nvCxnSpPr>
          <p:cNvPr id="50" name="Straight Arrow Connector 49"/>
          <p:cNvCxnSpPr/>
          <p:nvPr/>
        </p:nvCxnSpPr>
        <p:spPr>
          <a:xfrm flipH="1">
            <a:off x="6570697" y="3162319"/>
            <a:ext cx="563376" cy="171024"/>
          </a:xfrm>
          <a:prstGeom prst="straightConnector1">
            <a:avLst/>
          </a:prstGeom>
          <a:ln w="2540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7021272" y="2845437"/>
            <a:ext cx="1355731" cy="640779"/>
          </a:xfrm>
          <a:prstGeom prst="rect">
            <a:avLst/>
          </a:prstGeom>
          <a:solidFill>
            <a:schemeClr val="tx2">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B4547"/>
                </a:solidFill>
                <a:latin typeface="Book Antiqua" panose="02040602050305030304" pitchFamily="18" charset="0"/>
              </a:rPr>
              <a:t>Contributing </a:t>
            </a:r>
            <a:r>
              <a:rPr lang="en-GB" b="1" dirty="0">
                <a:solidFill>
                  <a:srgbClr val="3B4547"/>
                </a:solidFill>
                <a:latin typeface="Book Antiqua" panose="02040602050305030304" pitchFamily="18" charset="0"/>
              </a:rPr>
              <a:t>Project</a:t>
            </a:r>
          </a:p>
        </p:txBody>
      </p:sp>
      <p:sp>
        <p:nvSpPr>
          <p:cNvPr id="49" name="Rectangle 48"/>
          <p:cNvSpPr/>
          <p:nvPr/>
        </p:nvSpPr>
        <p:spPr>
          <a:xfrm>
            <a:off x="7019373" y="3625679"/>
            <a:ext cx="1355731" cy="641817"/>
          </a:xfrm>
          <a:prstGeom prst="rect">
            <a:avLst/>
          </a:prstGeom>
          <a:solidFill>
            <a:schemeClr val="tx2">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B4547"/>
                </a:solidFill>
                <a:latin typeface="Book Antiqua" panose="02040602050305030304" pitchFamily="18" charset="0"/>
              </a:rPr>
              <a:t>Contributing </a:t>
            </a:r>
            <a:r>
              <a:rPr lang="en-GB" b="1" dirty="0">
                <a:solidFill>
                  <a:srgbClr val="3B4547"/>
                </a:solidFill>
                <a:latin typeface="Book Antiqua" panose="02040602050305030304" pitchFamily="18" charset="0"/>
              </a:rPr>
              <a:t>Institution</a:t>
            </a:r>
            <a:endParaRPr lang="en-GB" sz="1600" b="1" dirty="0">
              <a:solidFill>
                <a:srgbClr val="3B4547"/>
              </a:solidFill>
              <a:latin typeface="Book Antiqua" panose="02040602050305030304" pitchFamily="18" charset="0"/>
            </a:endParaRPr>
          </a:p>
        </p:txBody>
      </p:sp>
    </p:spTree>
    <p:extLst>
      <p:ext uri="{BB962C8B-B14F-4D97-AF65-F5344CB8AC3E}">
        <p14:creationId xmlns:p14="http://schemas.microsoft.com/office/powerpoint/2010/main" val="3078295966"/>
      </p:ext>
    </p:extLst>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051044" y="891744"/>
            <a:ext cx="1600200" cy="1600200"/>
          </a:xfrm>
          <a:prstGeom prst="ellipse">
            <a:avLst/>
          </a:prstGeom>
          <a:gradFill>
            <a:gsLst>
              <a:gs pos="100000">
                <a:srgbClr val="FD6445"/>
              </a:gs>
              <a:gs pos="4000">
                <a:schemeClr val="bg1">
                  <a:alpha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ook Antiqua" charset="0"/>
              </a:rPr>
              <a:t>Regional or National </a:t>
            </a:r>
            <a:r>
              <a:rPr lang="en-US" sz="2400" b="1" dirty="0">
                <a:solidFill>
                  <a:schemeClr val="tx1"/>
                </a:solidFill>
                <a:latin typeface="Book Antiqua" charset="0"/>
              </a:rPr>
              <a:t>Node</a:t>
            </a:r>
            <a:endParaRPr lang="en-US" sz="1400" b="1" dirty="0">
              <a:solidFill>
                <a:schemeClr val="tx1"/>
              </a:solidFill>
              <a:latin typeface="Book Antiqua" charset="0"/>
            </a:endParaRPr>
          </a:p>
        </p:txBody>
      </p:sp>
      <p:sp>
        <p:nvSpPr>
          <p:cNvPr id="7" name="Oval 6"/>
          <p:cNvSpPr/>
          <p:nvPr/>
        </p:nvSpPr>
        <p:spPr>
          <a:xfrm>
            <a:off x="1885573" y="4498984"/>
            <a:ext cx="1930400" cy="1930400"/>
          </a:xfrm>
          <a:prstGeom prst="ellipse">
            <a:avLst/>
          </a:prstGeom>
          <a:gradFill flip="none" rotWithShape="1">
            <a:gsLst>
              <a:gs pos="67000">
                <a:srgbClr val="FD6445"/>
              </a:gs>
              <a:gs pos="0">
                <a:schemeClr val="bg1">
                  <a:alpha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Book Antiqua" charset="0"/>
              </a:rPr>
              <a:t>Metadata </a:t>
            </a:r>
            <a:r>
              <a:rPr lang="en-US" sz="2400" b="1" dirty="0">
                <a:solidFill>
                  <a:schemeClr val="tx1"/>
                </a:solidFill>
                <a:latin typeface="Book Antiqua" charset="0"/>
              </a:rPr>
              <a:t>Hub</a:t>
            </a:r>
            <a:endParaRPr lang="en-US" sz="2000" b="1" dirty="0">
              <a:solidFill>
                <a:schemeClr val="tx1"/>
              </a:solidFill>
              <a:latin typeface="Book Antiqua" charset="0"/>
            </a:endParaRPr>
          </a:p>
        </p:txBody>
      </p:sp>
      <p:sp>
        <p:nvSpPr>
          <p:cNvPr id="8" name="Oval 7"/>
          <p:cNvSpPr/>
          <p:nvPr/>
        </p:nvSpPr>
        <p:spPr>
          <a:xfrm>
            <a:off x="8856664" y="782690"/>
            <a:ext cx="1501775" cy="1467989"/>
          </a:xfrm>
          <a:prstGeom prst="ellipse">
            <a:avLst/>
          </a:prstGeom>
          <a:gradFill flip="none" rotWithShape="1">
            <a:gsLst>
              <a:gs pos="0">
                <a:srgbClr val="FFFFFF"/>
              </a:gs>
              <a:gs pos="100000">
                <a:schemeClr val="accent4">
                  <a:lumMod val="10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Book Antiqua" charset="0"/>
              </a:rPr>
              <a:t>Tool &amp; Service Partners</a:t>
            </a:r>
          </a:p>
        </p:txBody>
      </p:sp>
      <p:cxnSp>
        <p:nvCxnSpPr>
          <p:cNvPr id="18" name="Curved Connector 17"/>
          <p:cNvCxnSpPr/>
          <p:nvPr/>
        </p:nvCxnSpPr>
        <p:spPr>
          <a:xfrm>
            <a:off x="3815973" y="1514981"/>
            <a:ext cx="4938062" cy="4261"/>
          </a:xfrm>
          <a:prstGeom prst="straightConnector1">
            <a:avLst/>
          </a:prstGeom>
          <a:ln w="31750">
            <a:solidFill>
              <a:srgbClr val="FFCD44"/>
            </a:solidFill>
            <a:tailEnd type="arrow" w="lg" len="med"/>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8602664" y="4498257"/>
            <a:ext cx="1957386" cy="1900680"/>
          </a:xfrm>
          <a:prstGeom prst="ellipse">
            <a:avLst/>
          </a:prstGeom>
          <a:gradFill flip="none" rotWithShape="1">
            <a:gsLst>
              <a:gs pos="0">
                <a:srgbClr val="FFFFFF"/>
              </a:gs>
              <a:gs pos="100000">
                <a:schemeClr val="accent4">
                  <a:lumMod val="10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Book Antiqua" charset="0"/>
              </a:rPr>
              <a:t>Aggregation Partners</a:t>
            </a:r>
            <a:r>
              <a:rPr lang="en-US" dirty="0">
                <a:solidFill>
                  <a:schemeClr val="tx1"/>
                </a:solidFill>
                <a:latin typeface="Book Antiqua" charset="0"/>
              </a:rPr>
              <a:t> </a:t>
            </a:r>
            <a:r>
              <a:rPr lang="en-US" sz="1400" dirty="0">
                <a:solidFill>
                  <a:schemeClr val="tx1"/>
                </a:solidFill>
                <a:latin typeface="Book Antiqua" charset="0"/>
              </a:rPr>
              <a:t>(e.g. Google or </a:t>
            </a:r>
            <a:r>
              <a:rPr lang="en-US" sz="1400" dirty="0" err="1">
                <a:solidFill>
                  <a:schemeClr val="tx1"/>
                </a:solidFill>
                <a:latin typeface="Book Antiqua" charset="0"/>
              </a:rPr>
              <a:t>Europeana</a:t>
            </a:r>
            <a:r>
              <a:rPr lang="en-US" sz="1400" dirty="0">
                <a:solidFill>
                  <a:schemeClr val="tx1"/>
                </a:solidFill>
                <a:latin typeface="Book Antiqua" charset="0"/>
              </a:rPr>
              <a:t>)</a:t>
            </a:r>
          </a:p>
        </p:txBody>
      </p:sp>
      <p:cxnSp>
        <p:nvCxnSpPr>
          <p:cNvPr id="31" name="Curved Connector 30"/>
          <p:cNvCxnSpPr/>
          <p:nvPr/>
        </p:nvCxnSpPr>
        <p:spPr>
          <a:xfrm>
            <a:off x="3981450" y="5364628"/>
            <a:ext cx="4436409" cy="9622"/>
          </a:xfrm>
          <a:prstGeom prst="straightConnector1">
            <a:avLst/>
          </a:prstGeom>
          <a:ln w="31750">
            <a:solidFill>
              <a:srgbClr val="FFCD44"/>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37" name="Curved Connector 36"/>
          <p:cNvCxnSpPr/>
          <p:nvPr/>
        </p:nvCxnSpPr>
        <p:spPr>
          <a:xfrm>
            <a:off x="3981450" y="5587452"/>
            <a:ext cx="4436409" cy="7014"/>
          </a:xfrm>
          <a:prstGeom prst="straightConnector1">
            <a:avLst/>
          </a:prstGeom>
          <a:ln w="31750">
            <a:solidFill>
              <a:srgbClr val="FFCD44"/>
            </a:solidFill>
            <a:prstDash val="dash"/>
            <a:headEnd type="arrow"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079964" y="4429724"/>
            <a:ext cx="2503302" cy="830997"/>
          </a:xfrm>
          <a:prstGeom prst="rect">
            <a:avLst/>
          </a:prstGeom>
          <a:noFill/>
        </p:spPr>
        <p:txBody>
          <a:bodyPr wrap="square" rtlCol="0">
            <a:spAutoFit/>
          </a:bodyPr>
          <a:lstStyle/>
          <a:p>
            <a:r>
              <a:rPr lang="en-US" sz="1600" dirty="0">
                <a:solidFill>
                  <a:srgbClr val="FFCD44"/>
                </a:solidFill>
                <a:latin typeface="Book Antiqua" charset="0"/>
              </a:rPr>
              <a:t>Core metadata with data files as references sent to aggregation partners </a:t>
            </a:r>
          </a:p>
        </p:txBody>
      </p:sp>
      <p:sp>
        <p:nvSpPr>
          <p:cNvPr id="41" name="TextBox 40"/>
          <p:cNvSpPr txBox="1"/>
          <p:nvPr/>
        </p:nvSpPr>
        <p:spPr>
          <a:xfrm>
            <a:off x="6148490" y="5733289"/>
            <a:ext cx="1960564" cy="338554"/>
          </a:xfrm>
          <a:prstGeom prst="rect">
            <a:avLst/>
          </a:prstGeom>
          <a:noFill/>
        </p:spPr>
        <p:txBody>
          <a:bodyPr wrap="square" rtlCol="0">
            <a:spAutoFit/>
          </a:bodyPr>
          <a:lstStyle/>
          <a:p>
            <a:r>
              <a:rPr lang="en-US" sz="1600" dirty="0">
                <a:solidFill>
                  <a:srgbClr val="FFCD44"/>
                </a:solidFill>
                <a:latin typeface="Book Antiqua" charset="0"/>
              </a:rPr>
              <a:t>Discovery by users</a:t>
            </a:r>
          </a:p>
        </p:txBody>
      </p:sp>
      <p:cxnSp>
        <p:nvCxnSpPr>
          <p:cNvPr id="46" name="Curved Connector 45"/>
          <p:cNvCxnSpPr/>
          <p:nvPr/>
        </p:nvCxnSpPr>
        <p:spPr>
          <a:xfrm>
            <a:off x="3801225" y="1741631"/>
            <a:ext cx="4938062" cy="14741"/>
          </a:xfrm>
          <a:prstGeom prst="straightConnector1">
            <a:avLst/>
          </a:prstGeom>
          <a:ln w="31750">
            <a:solidFill>
              <a:srgbClr val="FFCD44"/>
            </a:solidFill>
            <a:prstDash val="dash"/>
            <a:headEnd type="arrow" w="lg" len="med"/>
            <a:tailEnd type="non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171534" y="1866290"/>
            <a:ext cx="2371725" cy="830997"/>
          </a:xfrm>
          <a:prstGeom prst="rect">
            <a:avLst/>
          </a:prstGeom>
          <a:noFill/>
        </p:spPr>
        <p:txBody>
          <a:bodyPr wrap="square" rtlCol="0">
            <a:spAutoFit/>
          </a:bodyPr>
          <a:lstStyle/>
          <a:p>
            <a:r>
              <a:rPr lang="en-US" sz="1600" dirty="0">
                <a:solidFill>
                  <a:schemeClr val="bg1"/>
                </a:solidFill>
                <a:effectLst/>
                <a:latin typeface="Book Antiqua" charset="0"/>
              </a:rPr>
              <a:t>Enhanced page images, full-text can return to data provider</a:t>
            </a:r>
          </a:p>
        </p:txBody>
      </p:sp>
      <p:sp>
        <p:nvSpPr>
          <p:cNvPr id="52" name="TextBox 51"/>
          <p:cNvSpPr txBox="1"/>
          <p:nvPr/>
        </p:nvSpPr>
        <p:spPr>
          <a:xfrm>
            <a:off x="6192012" y="570524"/>
            <a:ext cx="2005014" cy="830997"/>
          </a:xfrm>
          <a:prstGeom prst="rect">
            <a:avLst/>
          </a:prstGeom>
          <a:noFill/>
        </p:spPr>
        <p:txBody>
          <a:bodyPr wrap="square" rtlCol="0">
            <a:spAutoFit/>
          </a:bodyPr>
          <a:lstStyle/>
          <a:p>
            <a:r>
              <a:rPr lang="en-US" sz="1600" dirty="0">
                <a:solidFill>
                  <a:schemeClr val="bg1"/>
                </a:solidFill>
                <a:effectLst/>
                <a:latin typeface="Book Antiqua" charset="0"/>
              </a:rPr>
              <a:t>Page images, full-text is sent to tools &amp; service node</a:t>
            </a:r>
          </a:p>
        </p:txBody>
      </p:sp>
      <p:sp>
        <p:nvSpPr>
          <p:cNvPr id="53" name="TextBox 52"/>
          <p:cNvSpPr txBox="1"/>
          <p:nvPr/>
        </p:nvSpPr>
        <p:spPr>
          <a:xfrm>
            <a:off x="10502938" y="954754"/>
            <a:ext cx="1358900" cy="1077218"/>
          </a:xfrm>
          <a:prstGeom prst="rect">
            <a:avLst/>
          </a:prstGeom>
          <a:noFill/>
        </p:spPr>
        <p:txBody>
          <a:bodyPr wrap="square" rtlCol="0">
            <a:spAutoFit/>
          </a:bodyPr>
          <a:lstStyle/>
          <a:p>
            <a:r>
              <a:rPr lang="en-US" sz="1600" i="1" dirty="0">
                <a:solidFill>
                  <a:srgbClr val="FFFFFF"/>
                </a:solidFill>
                <a:effectLst/>
                <a:latin typeface="Book Antiqua" charset="0"/>
              </a:rPr>
              <a:t>Analysis, visualization, transcription,</a:t>
            </a:r>
            <a:endParaRPr lang="en-US" sz="1600" dirty="0">
              <a:solidFill>
                <a:srgbClr val="FFFFFF"/>
              </a:solidFill>
              <a:effectLst/>
              <a:latin typeface="Book Antiqua" charset="0"/>
            </a:endParaRPr>
          </a:p>
          <a:p>
            <a:r>
              <a:rPr lang="en-US" sz="1600" i="1" dirty="0">
                <a:solidFill>
                  <a:srgbClr val="FFFFFF"/>
                </a:solidFill>
                <a:effectLst/>
                <a:latin typeface="Book Antiqua" charset="0"/>
              </a:rPr>
              <a:t>OCR, etc.</a:t>
            </a:r>
            <a:endParaRPr lang="en-US" sz="1600" dirty="0">
              <a:solidFill>
                <a:srgbClr val="FFFFFF"/>
              </a:solidFill>
              <a:effectLst/>
              <a:latin typeface="Book Antiqua" charset="0"/>
            </a:endParaRPr>
          </a:p>
        </p:txBody>
      </p:sp>
      <p:sp>
        <p:nvSpPr>
          <p:cNvPr id="54" name="TextBox 53"/>
          <p:cNvSpPr txBox="1"/>
          <p:nvPr/>
        </p:nvSpPr>
        <p:spPr>
          <a:xfrm>
            <a:off x="10681073" y="5043362"/>
            <a:ext cx="1282700" cy="830997"/>
          </a:xfrm>
          <a:prstGeom prst="rect">
            <a:avLst/>
          </a:prstGeom>
          <a:noFill/>
        </p:spPr>
        <p:txBody>
          <a:bodyPr wrap="square" rtlCol="0">
            <a:spAutoFit/>
          </a:bodyPr>
          <a:lstStyle/>
          <a:p>
            <a:r>
              <a:rPr lang="en-US" sz="1600" i="1" dirty="0">
                <a:solidFill>
                  <a:srgbClr val="FFFF99"/>
                </a:solidFill>
                <a:effectLst/>
                <a:latin typeface="Book Antiqua" charset="0"/>
              </a:rPr>
              <a:t>Index</a:t>
            </a:r>
          </a:p>
          <a:p>
            <a:r>
              <a:rPr lang="en-US" sz="1600" i="1" dirty="0">
                <a:solidFill>
                  <a:srgbClr val="FFFF99"/>
                </a:solidFill>
                <a:latin typeface="Book Antiqua" charset="0"/>
              </a:rPr>
              <a:t>Search</a:t>
            </a:r>
          </a:p>
          <a:p>
            <a:r>
              <a:rPr lang="en-US" sz="1600" i="1" dirty="0">
                <a:solidFill>
                  <a:srgbClr val="FFFF99"/>
                </a:solidFill>
                <a:effectLst/>
                <a:latin typeface="Book Antiqua" charset="0"/>
              </a:rPr>
              <a:t>Discovery</a:t>
            </a:r>
            <a:endParaRPr lang="en-US" sz="1600" dirty="0">
              <a:solidFill>
                <a:srgbClr val="FFFF99"/>
              </a:solidFill>
              <a:effectLst/>
              <a:latin typeface="Book Antiqua" charset="0"/>
            </a:endParaRPr>
          </a:p>
        </p:txBody>
      </p:sp>
      <p:sp>
        <p:nvSpPr>
          <p:cNvPr id="59" name="TextBox 58"/>
          <p:cNvSpPr txBox="1"/>
          <p:nvPr/>
        </p:nvSpPr>
        <p:spPr>
          <a:xfrm>
            <a:off x="3216274" y="2559718"/>
            <a:ext cx="1619392" cy="1569660"/>
          </a:xfrm>
          <a:prstGeom prst="rect">
            <a:avLst/>
          </a:prstGeom>
          <a:noFill/>
        </p:spPr>
        <p:txBody>
          <a:bodyPr wrap="square" rtlCol="0">
            <a:spAutoFit/>
          </a:bodyPr>
          <a:lstStyle/>
          <a:p>
            <a:r>
              <a:rPr lang="en-US" sz="1600" dirty="0">
                <a:solidFill>
                  <a:srgbClr val="FD6445"/>
                </a:solidFill>
                <a:effectLst/>
                <a:latin typeface="Book Antiqua" charset="0"/>
              </a:rPr>
              <a:t>Enrichments, comments and corrections can return to a node as overlay metadata </a:t>
            </a:r>
          </a:p>
        </p:txBody>
      </p:sp>
      <p:sp>
        <p:nvSpPr>
          <p:cNvPr id="60" name="TextBox 59"/>
          <p:cNvSpPr txBox="1"/>
          <p:nvPr/>
        </p:nvSpPr>
        <p:spPr>
          <a:xfrm>
            <a:off x="1808156" y="125234"/>
            <a:ext cx="3086099" cy="738664"/>
          </a:xfrm>
          <a:prstGeom prst="rect">
            <a:avLst/>
          </a:prstGeom>
          <a:noFill/>
        </p:spPr>
        <p:txBody>
          <a:bodyPr wrap="square" rtlCol="0">
            <a:spAutoFit/>
          </a:bodyPr>
          <a:lstStyle/>
          <a:p>
            <a:r>
              <a:rPr lang="en-US" sz="1400" dirty="0">
                <a:solidFill>
                  <a:srgbClr val="FD6445"/>
                </a:solidFill>
                <a:effectLst/>
                <a:latin typeface="Book Antiqua" charset="0"/>
              </a:rPr>
              <a:t>Core and supplementary metadata gathered at nodes. Converted to LOD. Some enrichment.</a:t>
            </a:r>
          </a:p>
        </p:txBody>
      </p:sp>
      <p:cxnSp>
        <p:nvCxnSpPr>
          <p:cNvPr id="62" name="Straight Arrow Connector 61"/>
          <p:cNvCxnSpPr/>
          <p:nvPr/>
        </p:nvCxnSpPr>
        <p:spPr>
          <a:xfrm>
            <a:off x="1121293" y="1032389"/>
            <a:ext cx="956004" cy="379356"/>
          </a:xfrm>
          <a:prstGeom prst="straightConnector1">
            <a:avLst/>
          </a:prstGeom>
          <a:ln w="2540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1021028" y="1983017"/>
            <a:ext cx="1073340" cy="427180"/>
          </a:xfrm>
          <a:prstGeom prst="straightConnector1">
            <a:avLst/>
          </a:prstGeom>
          <a:ln w="2540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2733724" y="2608983"/>
            <a:ext cx="8588" cy="1747001"/>
          </a:xfrm>
          <a:prstGeom prst="straightConnector1">
            <a:avLst/>
          </a:prstGeom>
          <a:ln w="3175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2970677" y="2542329"/>
            <a:ext cx="9103" cy="1813655"/>
          </a:xfrm>
          <a:prstGeom prst="straightConnector1">
            <a:avLst/>
          </a:prstGeom>
          <a:ln w="31750">
            <a:solidFill>
              <a:srgbClr val="FD6445"/>
            </a:solidFill>
            <a:prstDash val="sysDash"/>
            <a:headEnd type="arrow" w="lg" len="med"/>
            <a:tailEnd type="none" w="lg" len="med"/>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1006280" y="2982927"/>
            <a:ext cx="1551546" cy="1077218"/>
          </a:xfrm>
          <a:prstGeom prst="rect">
            <a:avLst/>
          </a:prstGeom>
          <a:noFill/>
        </p:spPr>
        <p:txBody>
          <a:bodyPr wrap="square" rtlCol="0">
            <a:spAutoFit/>
          </a:bodyPr>
          <a:lstStyle/>
          <a:p>
            <a:r>
              <a:rPr lang="en-US" sz="1600" dirty="0">
                <a:solidFill>
                  <a:srgbClr val="FD6445"/>
                </a:solidFill>
                <a:effectLst/>
                <a:latin typeface="Book Antiqua" charset="0"/>
              </a:rPr>
              <a:t>Core metadata with data files as references is sent to a hub.</a:t>
            </a:r>
          </a:p>
        </p:txBody>
      </p:sp>
      <p:sp>
        <p:nvSpPr>
          <p:cNvPr id="72" name="TextBox 71"/>
          <p:cNvSpPr txBox="1"/>
          <p:nvPr/>
        </p:nvSpPr>
        <p:spPr>
          <a:xfrm>
            <a:off x="532282" y="4550227"/>
            <a:ext cx="1494490" cy="1015663"/>
          </a:xfrm>
          <a:prstGeom prst="rect">
            <a:avLst/>
          </a:prstGeom>
          <a:noFill/>
        </p:spPr>
        <p:txBody>
          <a:bodyPr wrap="square" rtlCol="0">
            <a:spAutoFit/>
          </a:bodyPr>
          <a:lstStyle/>
          <a:p>
            <a:r>
              <a:rPr lang="en-US" sz="1600" i="1" dirty="0">
                <a:solidFill>
                  <a:srgbClr val="FFFF99"/>
                </a:solidFill>
                <a:effectLst/>
                <a:latin typeface="Book Antiqua" charset="0"/>
              </a:rPr>
              <a:t>Reconciliation</a:t>
            </a:r>
            <a:endParaRPr lang="en-US" sz="1600" dirty="0">
              <a:solidFill>
                <a:srgbClr val="FFFF99"/>
              </a:solidFill>
              <a:effectLst/>
              <a:latin typeface="Book Antiqua" charset="0"/>
            </a:endParaRPr>
          </a:p>
          <a:p>
            <a:r>
              <a:rPr lang="en-US" sz="1600" i="1" dirty="0">
                <a:solidFill>
                  <a:srgbClr val="FFFF99"/>
                </a:solidFill>
                <a:effectLst/>
                <a:latin typeface="Book Antiqua" charset="0"/>
              </a:rPr>
              <a:t>Deduplication</a:t>
            </a:r>
            <a:endParaRPr lang="en-US" sz="1600" dirty="0">
              <a:solidFill>
                <a:srgbClr val="FFFF99"/>
              </a:solidFill>
              <a:effectLst/>
              <a:latin typeface="Book Antiqua" charset="0"/>
            </a:endParaRPr>
          </a:p>
          <a:p>
            <a:r>
              <a:rPr lang="en-US" sz="1600" i="1" dirty="0">
                <a:solidFill>
                  <a:srgbClr val="FFFF99"/>
                </a:solidFill>
                <a:effectLst/>
                <a:latin typeface="Book Antiqua" charset="0"/>
              </a:rPr>
              <a:t>Enrichment</a:t>
            </a:r>
            <a:endParaRPr lang="en-US" sz="1600" dirty="0">
              <a:solidFill>
                <a:srgbClr val="FFFF99"/>
              </a:solidFill>
              <a:effectLst/>
              <a:latin typeface="Book Antiqua" charset="0"/>
            </a:endParaRPr>
          </a:p>
          <a:p>
            <a:endParaRPr lang="en-US" sz="1200" dirty="0">
              <a:solidFill>
                <a:srgbClr val="FFFF99"/>
              </a:solidFill>
            </a:endParaRPr>
          </a:p>
        </p:txBody>
      </p:sp>
      <p:sp>
        <p:nvSpPr>
          <p:cNvPr id="73" name="TextBox 72"/>
          <p:cNvSpPr txBox="1"/>
          <p:nvPr/>
        </p:nvSpPr>
        <p:spPr>
          <a:xfrm>
            <a:off x="704474" y="5802270"/>
            <a:ext cx="1652588" cy="830997"/>
          </a:xfrm>
          <a:prstGeom prst="rect">
            <a:avLst/>
          </a:prstGeom>
          <a:noFill/>
        </p:spPr>
        <p:txBody>
          <a:bodyPr wrap="square" rtlCol="0">
            <a:spAutoFit/>
          </a:bodyPr>
          <a:lstStyle/>
          <a:p>
            <a:r>
              <a:rPr lang="en-US" sz="1600" i="1" dirty="0">
                <a:solidFill>
                  <a:srgbClr val="FFFF99"/>
                </a:solidFill>
                <a:effectLst/>
                <a:latin typeface="Book Antiqua" charset="0"/>
              </a:rPr>
              <a:t>Comments</a:t>
            </a:r>
          </a:p>
          <a:p>
            <a:r>
              <a:rPr lang="en-US" sz="1600" i="1" dirty="0">
                <a:solidFill>
                  <a:srgbClr val="FFFF99"/>
                </a:solidFill>
                <a:latin typeface="Book Antiqua" charset="0"/>
              </a:rPr>
              <a:t>Annotations</a:t>
            </a:r>
          </a:p>
          <a:p>
            <a:r>
              <a:rPr lang="en-US" sz="1600" i="1" dirty="0">
                <a:solidFill>
                  <a:srgbClr val="FFFF99"/>
                </a:solidFill>
                <a:latin typeface="Book Antiqua" charset="0"/>
              </a:rPr>
              <a:t>Editorial Review</a:t>
            </a:r>
            <a:endParaRPr lang="en-US" sz="1600" dirty="0">
              <a:solidFill>
                <a:srgbClr val="FFFF99"/>
              </a:solidFill>
            </a:endParaRPr>
          </a:p>
        </p:txBody>
      </p:sp>
      <p:sp>
        <p:nvSpPr>
          <p:cNvPr id="74" name="TextBox 73"/>
          <p:cNvSpPr txBox="1"/>
          <p:nvPr/>
        </p:nvSpPr>
        <p:spPr>
          <a:xfrm>
            <a:off x="3745372" y="5812119"/>
            <a:ext cx="1032813" cy="830997"/>
          </a:xfrm>
          <a:prstGeom prst="rect">
            <a:avLst/>
          </a:prstGeom>
          <a:noFill/>
        </p:spPr>
        <p:txBody>
          <a:bodyPr wrap="square" rtlCol="0">
            <a:spAutoFit/>
          </a:bodyPr>
          <a:lstStyle/>
          <a:p>
            <a:pPr algn="r"/>
            <a:r>
              <a:rPr lang="en-US" sz="1600" i="1" dirty="0">
                <a:solidFill>
                  <a:srgbClr val="FFFF99"/>
                </a:solidFill>
                <a:effectLst/>
                <a:latin typeface="Book Antiqua" charset="0"/>
              </a:rPr>
              <a:t>Indexing</a:t>
            </a:r>
          </a:p>
          <a:p>
            <a:pPr algn="r"/>
            <a:r>
              <a:rPr lang="en-US" sz="1600" i="1" dirty="0">
                <a:solidFill>
                  <a:srgbClr val="FFFF99"/>
                </a:solidFill>
                <a:latin typeface="Book Antiqua" charset="0"/>
              </a:rPr>
              <a:t>Search</a:t>
            </a:r>
          </a:p>
          <a:p>
            <a:pPr algn="r"/>
            <a:r>
              <a:rPr lang="en-US" sz="1600" i="1" dirty="0">
                <a:solidFill>
                  <a:srgbClr val="FFFF99"/>
                </a:solidFill>
                <a:latin typeface="Book Antiqua" charset="0"/>
              </a:rPr>
              <a:t>Discovery</a:t>
            </a:r>
            <a:endParaRPr lang="en-US" sz="1600" dirty="0">
              <a:solidFill>
                <a:srgbClr val="FFFF99"/>
              </a:solidFill>
            </a:endParaRPr>
          </a:p>
        </p:txBody>
      </p:sp>
      <p:pic>
        <p:nvPicPr>
          <p:cNvPr id="75" name="Picture 74"/>
          <p:cNvPicPr>
            <a:picLocks noChangeAspect="1"/>
          </p:cNvPicPr>
          <p:nvPr/>
        </p:nvPicPr>
        <p:blipFill>
          <a:blip r:embed="rId3"/>
          <a:stretch>
            <a:fillRect/>
          </a:stretch>
        </p:blipFill>
        <p:spPr>
          <a:xfrm>
            <a:off x="3657945" y="2134707"/>
            <a:ext cx="453121" cy="604161"/>
          </a:xfrm>
          <a:prstGeom prst="rect">
            <a:avLst/>
          </a:prstGeom>
        </p:spPr>
      </p:pic>
      <p:pic>
        <p:nvPicPr>
          <p:cNvPr id="76" name="Picture 75"/>
          <p:cNvPicPr>
            <a:picLocks noChangeAspect="1"/>
          </p:cNvPicPr>
          <p:nvPr/>
        </p:nvPicPr>
        <p:blipFill>
          <a:blip r:embed="rId4"/>
          <a:stretch>
            <a:fillRect/>
          </a:stretch>
        </p:blipFill>
        <p:spPr>
          <a:xfrm>
            <a:off x="1288110" y="197253"/>
            <a:ext cx="545448" cy="727264"/>
          </a:xfrm>
          <a:prstGeom prst="rect">
            <a:avLst/>
          </a:prstGeom>
        </p:spPr>
      </p:pic>
      <p:pic>
        <p:nvPicPr>
          <p:cNvPr id="77" name="Picture 76"/>
          <p:cNvPicPr>
            <a:picLocks noChangeAspect="1"/>
          </p:cNvPicPr>
          <p:nvPr/>
        </p:nvPicPr>
        <p:blipFill>
          <a:blip r:embed="rId5"/>
          <a:stretch>
            <a:fillRect/>
          </a:stretch>
        </p:blipFill>
        <p:spPr>
          <a:xfrm>
            <a:off x="475109" y="3269829"/>
            <a:ext cx="517724" cy="690299"/>
          </a:xfrm>
          <a:prstGeom prst="rect">
            <a:avLst/>
          </a:prstGeom>
        </p:spPr>
      </p:pic>
      <p:pic>
        <p:nvPicPr>
          <p:cNvPr id="78" name="Picture 77"/>
          <p:cNvPicPr>
            <a:picLocks noChangeAspect="1"/>
          </p:cNvPicPr>
          <p:nvPr/>
        </p:nvPicPr>
        <p:blipFill>
          <a:blip r:embed="rId6"/>
          <a:stretch>
            <a:fillRect/>
          </a:stretch>
        </p:blipFill>
        <p:spPr>
          <a:xfrm>
            <a:off x="5612104" y="693397"/>
            <a:ext cx="520376" cy="693835"/>
          </a:xfrm>
          <a:prstGeom prst="rect">
            <a:avLst/>
          </a:prstGeom>
        </p:spPr>
      </p:pic>
      <p:pic>
        <p:nvPicPr>
          <p:cNvPr id="79" name="Picture 78"/>
          <p:cNvPicPr>
            <a:picLocks noChangeAspect="1"/>
          </p:cNvPicPr>
          <p:nvPr/>
        </p:nvPicPr>
        <p:blipFill>
          <a:blip r:embed="rId7"/>
          <a:stretch>
            <a:fillRect/>
          </a:stretch>
        </p:blipFill>
        <p:spPr>
          <a:xfrm>
            <a:off x="5617695" y="2019970"/>
            <a:ext cx="512751" cy="683668"/>
          </a:xfrm>
          <a:prstGeom prst="rect">
            <a:avLst/>
          </a:prstGeom>
        </p:spPr>
      </p:pic>
      <p:cxnSp>
        <p:nvCxnSpPr>
          <p:cNvPr id="80" name="Straight Arrow Connector 79"/>
          <p:cNvCxnSpPr/>
          <p:nvPr/>
        </p:nvCxnSpPr>
        <p:spPr>
          <a:xfrm>
            <a:off x="10182225" y="2075794"/>
            <a:ext cx="377825" cy="351239"/>
          </a:xfrm>
          <a:prstGeom prst="straightConnector1">
            <a:avLst/>
          </a:prstGeom>
          <a:ln w="25400">
            <a:solidFill>
              <a:srgbClr val="FFCD44"/>
            </a:solidFill>
            <a:tailEnd type="arrow" w="lg" len="med"/>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10044953" y="2495516"/>
            <a:ext cx="1724772" cy="338554"/>
          </a:xfrm>
          <a:prstGeom prst="rect">
            <a:avLst/>
          </a:prstGeom>
          <a:noFill/>
        </p:spPr>
        <p:txBody>
          <a:bodyPr wrap="square" rtlCol="0">
            <a:spAutoFit/>
          </a:bodyPr>
          <a:lstStyle/>
          <a:p>
            <a:r>
              <a:rPr lang="en-US" sz="1600" dirty="0">
                <a:solidFill>
                  <a:schemeClr val="bg1"/>
                </a:solidFill>
                <a:latin typeface="Book Antiqua" charset="0"/>
              </a:rPr>
              <a:t>Export &amp; Reuse</a:t>
            </a:r>
          </a:p>
        </p:txBody>
      </p:sp>
      <p:pic>
        <p:nvPicPr>
          <p:cNvPr id="84" name="Picture 83"/>
          <p:cNvPicPr>
            <a:picLocks noChangeAspect="1"/>
          </p:cNvPicPr>
          <p:nvPr/>
        </p:nvPicPr>
        <p:blipFill>
          <a:blip r:embed="rId8"/>
          <a:stretch>
            <a:fillRect/>
          </a:stretch>
        </p:blipFill>
        <p:spPr>
          <a:xfrm>
            <a:off x="9586913" y="2410197"/>
            <a:ext cx="493705" cy="658273"/>
          </a:xfrm>
          <a:prstGeom prst="rect">
            <a:avLst/>
          </a:prstGeom>
        </p:spPr>
      </p:pic>
      <p:pic>
        <p:nvPicPr>
          <p:cNvPr id="85" name="Picture 84"/>
          <p:cNvPicPr>
            <a:picLocks noChangeAspect="1"/>
          </p:cNvPicPr>
          <p:nvPr/>
        </p:nvPicPr>
        <p:blipFill>
          <a:blip r:embed="rId6"/>
          <a:stretch>
            <a:fillRect/>
          </a:stretch>
        </p:blipFill>
        <p:spPr>
          <a:xfrm>
            <a:off x="5509683" y="4575231"/>
            <a:ext cx="550346" cy="733795"/>
          </a:xfrm>
          <a:prstGeom prst="rect">
            <a:avLst/>
          </a:prstGeom>
        </p:spPr>
      </p:pic>
      <p:pic>
        <p:nvPicPr>
          <p:cNvPr id="86" name="Picture 85"/>
          <p:cNvPicPr>
            <a:picLocks noChangeAspect="1"/>
          </p:cNvPicPr>
          <p:nvPr/>
        </p:nvPicPr>
        <p:blipFill>
          <a:blip r:embed="rId8"/>
          <a:stretch>
            <a:fillRect/>
          </a:stretch>
        </p:blipFill>
        <p:spPr>
          <a:xfrm>
            <a:off x="5570017" y="5660294"/>
            <a:ext cx="543635" cy="724846"/>
          </a:xfrm>
          <a:prstGeom prst="rect">
            <a:avLst/>
          </a:prstGeom>
        </p:spPr>
      </p:pic>
      <p:sp>
        <p:nvSpPr>
          <p:cNvPr id="2" name="Rectangle 1"/>
          <p:cNvSpPr/>
          <p:nvPr/>
        </p:nvSpPr>
        <p:spPr>
          <a:xfrm>
            <a:off x="244384" y="1835758"/>
            <a:ext cx="1355731" cy="694464"/>
          </a:xfrm>
          <a:prstGeom prst="rect">
            <a:avLst/>
          </a:prstGeom>
          <a:solidFill>
            <a:schemeClr val="tx2">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B4547"/>
                </a:solidFill>
                <a:latin typeface="Book Antiqua" panose="02040602050305030304" pitchFamily="18" charset="0"/>
              </a:rPr>
              <a:t>Contributing </a:t>
            </a:r>
            <a:r>
              <a:rPr lang="en-GB" b="1" dirty="0">
                <a:solidFill>
                  <a:srgbClr val="3B4547"/>
                </a:solidFill>
                <a:latin typeface="Book Antiqua" panose="02040602050305030304" pitchFamily="18" charset="0"/>
              </a:rPr>
              <a:t>Institution</a:t>
            </a:r>
            <a:endParaRPr lang="en-GB" sz="1600" b="1" dirty="0">
              <a:solidFill>
                <a:srgbClr val="3B4547"/>
              </a:solidFill>
              <a:latin typeface="Book Antiqua" panose="02040602050305030304" pitchFamily="18" charset="0"/>
            </a:endParaRPr>
          </a:p>
        </p:txBody>
      </p:sp>
      <p:sp>
        <p:nvSpPr>
          <p:cNvPr id="44" name="Rectangle 43"/>
          <p:cNvSpPr/>
          <p:nvPr/>
        </p:nvSpPr>
        <p:spPr>
          <a:xfrm>
            <a:off x="249388" y="891744"/>
            <a:ext cx="1355731" cy="731166"/>
          </a:xfrm>
          <a:prstGeom prst="rect">
            <a:avLst/>
          </a:prstGeom>
          <a:solidFill>
            <a:schemeClr val="tx2">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B4547"/>
                </a:solidFill>
                <a:latin typeface="Book Antiqua" panose="02040602050305030304" pitchFamily="18" charset="0"/>
              </a:rPr>
              <a:t>Contributing </a:t>
            </a:r>
            <a:r>
              <a:rPr lang="en-GB" b="1" dirty="0">
                <a:solidFill>
                  <a:srgbClr val="3B4547"/>
                </a:solidFill>
                <a:latin typeface="Book Antiqua" panose="02040602050305030304" pitchFamily="18" charset="0"/>
              </a:rPr>
              <a:t>Project</a:t>
            </a:r>
          </a:p>
        </p:txBody>
      </p:sp>
      <p:cxnSp>
        <p:nvCxnSpPr>
          <p:cNvPr id="45" name="Curved Connector 17"/>
          <p:cNvCxnSpPr/>
          <p:nvPr/>
        </p:nvCxnSpPr>
        <p:spPr>
          <a:xfrm flipV="1">
            <a:off x="3784935" y="2064056"/>
            <a:ext cx="5103813" cy="2737998"/>
          </a:xfrm>
          <a:prstGeom prst="straightConnector1">
            <a:avLst/>
          </a:prstGeom>
          <a:ln w="31750">
            <a:solidFill>
              <a:srgbClr val="FFCD44"/>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56" name="Curved Connector 45"/>
          <p:cNvCxnSpPr/>
          <p:nvPr/>
        </p:nvCxnSpPr>
        <p:spPr>
          <a:xfrm flipV="1">
            <a:off x="3857666" y="2226325"/>
            <a:ext cx="5215887" cy="2842980"/>
          </a:xfrm>
          <a:prstGeom prst="straightConnector1">
            <a:avLst/>
          </a:prstGeom>
          <a:ln w="31750">
            <a:solidFill>
              <a:srgbClr val="FFCD44"/>
            </a:solidFill>
            <a:prstDash val="dash"/>
            <a:headEnd type="arrow" w="lg" len="med"/>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586486"/>
      </p:ext>
    </p:extLst>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Straight Arrow Connector 54"/>
          <p:cNvCxnSpPr/>
          <p:nvPr/>
        </p:nvCxnSpPr>
        <p:spPr>
          <a:xfrm flipH="1" flipV="1">
            <a:off x="6570266" y="3763805"/>
            <a:ext cx="529011" cy="228131"/>
          </a:xfrm>
          <a:prstGeom prst="straightConnector1">
            <a:avLst/>
          </a:prstGeom>
          <a:ln w="2540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2051044" y="891744"/>
            <a:ext cx="1600200" cy="1600200"/>
          </a:xfrm>
          <a:prstGeom prst="ellipse">
            <a:avLst/>
          </a:prstGeom>
          <a:gradFill>
            <a:gsLst>
              <a:gs pos="100000">
                <a:srgbClr val="FD6445"/>
              </a:gs>
              <a:gs pos="4000">
                <a:schemeClr val="bg1">
                  <a:alpha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ook Antiqua" charset="0"/>
              </a:rPr>
              <a:t>Regional or National </a:t>
            </a:r>
            <a:r>
              <a:rPr lang="en-US" sz="2400" b="1" dirty="0">
                <a:solidFill>
                  <a:schemeClr val="tx1"/>
                </a:solidFill>
                <a:latin typeface="Book Antiqua" charset="0"/>
              </a:rPr>
              <a:t>Node</a:t>
            </a:r>
            <a:endParaRPr lang="en-US" sz="1400" b="1" dirty="0">
              <a:solidFill>
                <a:schemeClr val="tx1"/>
              </a:solidFill>
              <a:latin typeface="Book Antiqua" charset="0"/>
            </a:endParaRPr>
          </a:p>
        </p:txBody>
      </p:sp>
      <p:sp>
        <p:nvSpPr>
          <p:cNvPr id="7" name="Oval 6"/>
          <p:cNvSpPr/>
          <p:nvPr/>
        </p:nvSpPr>
        <p:spPr>
          <a:xfrm>
            <a:off x="1885573" y="4498984"/>
            <a:ext cx="1930400" cy="1930400"/>
          </a:xfrm>
          <a:prstGeom prst="ellipse">
            <a:avLst/>
          </a:prstGeom>
          <a:gradFill flip="none" rotWithShape="1">
            <a:gsLst>
              <a:gs pos="67000">
                <a:srgbClr val="FD6445"/>
              </a:gs>
              <a:gs pos="0">
                <a:schemeClr val="bg1">
                  <a:alpha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Book Antiqua" charset="0"/>
              </a:rPr>
              <a:t>Metadata </a:t>
            </a:r>
            <a:r>
              <a:rPr lang="en-US" sz="2400" b="1" dirty="0">
                <a:solidFill>
                  <a:schemeClr val="tx1"/>
                </a:solidFill>
                <a:latin typeface="Book Antiqua" charset="0"/>
              </a:rPr>
              <a:t>Hub</a:t>
            </a:r>
            <a:endParaRPr lang="en-US" sz="2000" b="1" dirty="0">
              <a:solidFill>
                <a:schemeClr val="tx1"/>
              </a:solidFill>
              <a:latin typeface="Book Antiqua" charset="0"/>
            </a:endParaRPr>
          </a:p>
        </p:txBody>
      </p:sp>
      <p:sp>
        <p:nvSpPr>
          <p:cNvPr id="8" name="Oval 7"/>
          <p:cNvSpPr/>
          <p:nvPr/>
        </p:nvSpPr>
        <p:spPr>
          <a:xfrm>
            <a:off x="8856664" y="782690"/>
            <a:ext cx="1501775" cy="1467989"/>
          </a:xfrm>
          <a:prstGeom prst="ellipse">
            <a:avLst/>
          </a:prstGeom>
          <a:gradFill flip="none" rotWithShape="1">
            <a:gsLst>
              <a:gs pos="0">
                <a:srgbClr val="FFFFFF"/>
              </a:gs>
              <a:gs pos="100000">
                <a:schemeClr val="accent4">
                  <a:lumMod val="10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Book Antiqua" charset="0"/>
              </a:rPr>
              <a:t>Tool &amp; Service Partners</a:t>
            </a:r>
          </a:p>
        </p:txBody>
      </p:sp>
      <p:cxnSp>
        <p:nvCxnSpPr>
          <p:cNvPr id="18" name="Curved Connector 17"/>
          <p:cNvCxnSpPr/>
          <p:nvPr/>
        </p:nvCxnSpPr>
        <p:spPr>
          <a:xfrm>
            <a:off x="3815973" y="1514981"/>
            <a:ext cx="4938062" cy="4261"/>
          </a:xfrm>
          <a:prstGeom prst="straightConnector1">
            <a:avLst/>
          </a:prstGeom>
          <a:ln w="31750">
            <a:solidFill>
              <a:srgbClr val="FFCD44"/>
            </a:solidFill>
            <a:tailEnd type="arrow" w="lg" len="med"/>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8602664" y="4498257"/>
            <a:ext cx="1957386" cy="1900680"/>
          </a:xfrm>
          <a:prstGeom prst="ellipse">
            <a:avLst/>
          </a:prstGeom>
          <a:gradFill flip="none" rotWithShape="1">
            <a:gsLst>
              <a:gs pos="0">
                <a:srgbClr val="FFFFFF"/>
              </a:gs>
              <a:gs pos="100000">
                <a:schemeClr val="accent4">
                  <a:lumMod val="10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Book Antiqua" charset="0"/>
              </a:rPr>
              <a:t>Aggregation Partners</a:t>
            </a:r>
            <a:r>
              <a:rPr lang="en-US" dirty="0">
                <a:solidFill>
                  <a:schemeClr val="tx1"/>
                </a:solidFill>
                <a:latin typeface="Book Antiqua" charset="0"/>
              </a:rPr>
              <a:t> </a:t>
            </a:r>
            <a:r>
              <a:rPr lang="en-US" sz="1400" dirty="0">
                <a:solidFill>
                  <a:schemeClr val="tx1"/>
                </a:solidFill>
                <a:latin typeface="Book Antiqua" charset="0"/>
              </a:rPr>
              <a:t>(e.g. Google or </a:t>
            </a:r>
            <a:r>
              <a:rPr lang="en-US" sz="1400" dirty="0" err="1">
                <a:solidFill>
                  <a:schemeClr val="tx1"/>
                </a:solidFill>
                <a:latin typeface="Book Antiqua" charset="0"/>
              </a:rPr>
              <a:t>Europeana</a:t>
            </a:r>
            <a:r>
              <a:rPr lang="en-US" sz="1400" dirty="0">
                <a:solidFill>
                  <a:schemeClr val="tx1"/>
                </a:solidFill>
                <a:latin typeface="Book Antiqua" charset="0"/>
              </a:rPr>
              <a:t>)</a:t>
            </a:r>
          </a:p>
        </p:txBody>
      </p:sp>
      <p:cxnSp>
        <p:nvCxnSpPr>
          <p:cNvPr id="31" name="Curved Connector 30"/>
          <p:cNvCxnSpPr/>
          <p:nvPr/>
        </p:nvCxnSpPr>
        <p:spPr>
          <a:xfrm>
            <a:off x="3981450" y="5364628"/>
            <a:ext cx="4436409" cy="9622"/>
          </a:xfrm>
          <a:prstGeom prst="straightConnector1">
            <a:avLst/>
          </a:prstGeom>
          <a:ln w="31750">
            <a:solidFill>
              <a:srgbClr val="FFCD44"/>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37" name="Curved Connector 36"/>
          <p:cNvCxnSpPr/>
          <p:nvPr/>
        </p:nvCxnSpPr>
        <p:spPr>
          <a:xfrm>
            <a:off x="3981450" y="5587452"/>
            <a:ext cx="4436409" cy="7014"/>
          </a:xfrm>
          <a:prstGeom prst="straightConnector1">
            <a:avLst/>
          </a:prstGeom>
          <a:ln w="31750">
            <a:solidFill>
              <a:srgbClr val="FFCD44"/>
            </a:solidFill>
            <a:prstDash val="dash"/>
            <a:headEnd type="arrow"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079964" y="4429724"/>
            <a:ext cx="2503302" cy="830997"/>
          </a:xfrm>
          <a:prstGeom prst="rect">
            <a:avLst/>
          </a:prstGeom>
          <a:noFill/>
        </p:spPr>
        <p:txBody>
          <a:bodyPr wrap="square" rtlCol="0">
            <a:spAutoFit/>
          </a:bodyPr>
          <a:lstStyle/>
          <a:p>
            <a:r>
              <a:rPr lang="en-US" sz="1600" dirty="0">
                <a:solidFill>
                  <a:srgbClr val="FFCD44"/>
                </a:solidFill>
                <a:latin typeface="Book Antiqua" charset="0"/>
              </a:rPr>
              <a:t>Core metadata with data files as references sent to aggregation partners </a:t>
            </a:r>
          </a:p>
        </p:txBody>
      </p:sp>
      <p:sp>
        <p:nvSpPr>
          <p:cNvPr id="41" name="TextBox 40"/>
          <p:cNvSpPr txBox="1"/>
          <p:nvPr/>
        </p:nvSpPr>
        <p:spPr>
          <a:xfrm>
            <a:off x="6148490" y="5733289"/>
            <a:ext cx="1960564" cy="338554"/>
          </a:xfrm>
          <a:prstGeom prst="rect">
            <a:avLst/>
          </a:prstGeom>
          <a:noFill/>
        </p:spPr>
        <p:txBody>
          <a:bodyPr wrap="square" rtlCol="0">
            <a:spAutoFit/>
          </a:bodyPr>
          <a:lstStyle/>
          <a:p>
            <a:r>
              <a:rPr lang="en-US" sz="1600" dirty="0">
                <a:solidFill>
                  <a:srgbClr val="FFCD44"/>
                </a:solidFill>
                <a:latin typeface="Book Antiqua" charset="0"/>
              </a:rPr>
              <a:t>Discovery by users</a:t>
            </a:r>
          </a:p>
        </p:txBody>
      </p:sp>
      <p:cxnSp>
        <p:nvCxnSpPr>
          <p:cNvPr id="46" name="Curved Connector 45"/>
          <p:cNvCxnSpPr/>
          <p:nvPr/>
        </p:nvCxnSpPr>
        <p:spPr>
          <a:xfrm>
            <a:off x="3801225" y="1741631"/>
            <a:ext cx="4938062" cy="14741"/>
          </a:xfrm>
          <a:prstGeom prst="straightConnector1">
            <a:avLst/>
          </a:prstGeom>
          <a:ln w="31750">
            <a:solidFill>
              <a:srgbClr val="FFCD44"/>
            </a:solidFill>
            <a:prstDash val="dash"/>
            <a:headEnd type="arrow" w="lg" len="med"/>
            <a:tailEnd type="non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299870" y="1866290"/>
            <a:ext cx="2371725" cy="830997"/>
          </a:xfrm>
          <a:prstGeom prst="rect">
            <a:avLst/>
          </a:prstGeom>
          <a:noFill/>
        </p:spPr>
        <p:txBody>
          <a:bodyPr wrap="square" rtlCol="0">
            <a:spAutoFit/>
          </a:bodyPr>
          <a:lstStyle/>
          <a:p>
            <a:r>
              <a:rPr lang="en-US" sz="1600" dirty="0">
                <a:solidFill>
                  <a:srgbClr val="FFCD44"/>
                </a:solidFill>
                <a:effectLst/>
                <a:latin typeface="Book Antiqua" charset="0"/>
              </a:rPr>
              <a:t>Enhanced page images, full-text can return to data provider</a:t>
            </a:r>
          </a:p>
        </p:txBody>
      </p:sp>
      <p:sp>
        <p:nvSpPr>
          <p:cNvPr id="52" name="TextBox 51"/>
          <p:cNvSpPr txBox="1"/>
          <p:nvPr/>
        </p:nvSpPr>
        <p:spPr>
          <a:xfrm>
            <a:off x="6336390" y="570524"/>
            <a:ext cx="2005014" cy="830997"/>
          </a:xfrm>
          <a:prstGeom prst="rect">
            <a:avLst/>
          </a:prstGeom>
          <a:noFill/>
        </p:spPr>
        <p:txBody>
          <a:bodyPr wrap="square" rtlCol="0">
            <a:spAutoFit/>
          </a:bodyPr>
          <a:lstStyle/>
          <a:p>
            <a:r>
              <a:rPr lang="en-US" sz="1600" dirty="0">
                <a:solidFill>
                  <a:srgbClr val="FFCD44"/>
                </a:solidFill>
                <a:effectLst/>
                <a:latin typeface="Book Antiqua" charset="0"/>
              </a:rPr>
              <a:t>Page images, full-text is sent to tools &amp; service node</a:t>
            </a:r>
          </a:p>
        </p:txBody>
      </p:sp>
      <p:sp>
        <p:nvSpPr>
          <p:cNvPr id="53" name="TextBox 52"/>
          <p:cNvSpPr txBox="1"/>
          <p:nvPr/>
        </p:nvSpPr>
        <p:spPr>
          <a:xfrm>
            <a:off x="10502938" y="954754"/>
            <a:ext cx="1358900" cy="1077218"/>
          </a:xfrm>
          <a:prstGeom prst="rect">
            <a:avLst/>
          </a:prstGeom>
          <a:noFill/>
        </p:spPr>
        <p:txBody>
          <a:bodyPr wrap="square" rtlCol="0">
            <a:spAutoFit/>
          </a:bodyPr>
          <a:lstStyle/>
          <a:p>
            <a:r>
              <a:rPr lang="en-US" sz="1600" i="1" dirty="0">
                <a:solidFill>
                  <a:srgbClr val="FFFF99"/>
                </a:solidFill>
                <a:effectLst/>
                <a:latin typeface="Book Antiqua" charset="0"/>
              </a:rPr>
              <a:t>Analysis, visualization, transcription,</a:t>
            </a:r>
            <a:endParaRPr lang="en-US" sz="1600" dirty="0">
              <a:solidFill>
                <a:srgbClr val="FFFF99"/>
              </a:solidFill>
              <a:effectLst/>
              <a:latin typeface="Book Antiqua" charset="0"/>
            </a:endParaRPr>
          </a:p>
          <a:p>
            <a:r>
              <a:rPr lang="en-US" sz="1600" i="1" dirty="0">
                <a:solidFill>
                  <a:srgbClr val="FFFF99"/>
                </a:solidFill>
                <a:effectLst/>
                <a:latin typeface="Book Antiqua" charset="0"/>
              </a:rPr>
              <a:t>OCR, etc.</a:t>
            </a:r>
            <a:endParaRPr lang="en-US" sz="1600" dirty="0">
              <a:solidFill>
                <a:srgbClr val="FFFF99"/>
              </a:solidFill>
              <a:effectLst/>
              <a:latin typeface="Book Antiqua" charset="0"/>
            </a:endParaRPr>
          </a:p>
        </p:txBody>
      </p:sp>
      <p:sp>
        <p:nvSpPr>
          <p:cNvPr id="54" name="TextBox 53"/>
          <p:cNvSpPr txBox="1"/>
          <p:nvPr/>
        </p:nvSpPr>
        <p:spPr>
          <a:xfrm>
            <a:off x="10681073" y="5043362"/>
            <a:ext cx="1282700" cy="830997"/>
          </a:xfrm>
          <a:prstGeom prst="rect">
            <a:avLst/>
          </a:prstGeom>
          <a:noFill/>
        </p:spPr>
        <p:txBody>
          <a:bodyPr wrap="square" rtlCol="0">
            <a:spAutoFit/>
          </a:bodyPr>
          <a:lstStyle/>
          <a:p>
            <a:r>
              <a:rPr lang="en-US" sz="1600" i="1" dirty="0">
                <a:solidFill>
                  <a:srgbClr val="FFFF99"/>
                </a:solidFill>
                <a:effectLst/>
                <a:latin typeface="Book Antiqua" charset="0"/>
              </a:rPr>
              <a:t>Index</a:t>
            </a:r>
          </a:p>
          <a:p>
            <a:r>
              <a:rPr lang="en-US" sz="1600" i="1" dirty="0">
                <a:solidFill>
                  <a:srgbClr val="FFFF99"/>
                </a:solidFill>
                <a:latin typeface="Book Antiqua" charset="0"/>
              </a:rPr>
              <a:t>Search</a:t>
            </a:r>
          </a:p>
          <a:p>
            <a:r>
              <a:rPr lang="en-US" sz="1600" i="1" dirty="0">
                <a:solidFill>
                  <a:srgbClr val="FFFF99"/>
                </a:solidFill>
                <a:effectLst/>
                <a:latin typeface="Book Antiqua" charset="0"/>
              </a:rPr>
              <a:t>Discovery</a:t>
            </a:r>
            <a:endParaRPr lang="en-US" sz="1600" dirty="0">
              <a:solidFill>
                <a:srgbClr val="FFFF99"/>
              </a:solidFill>
              <a:effectLst/>
              <a:latin typeface="Book Antiqua" charset="0"/>
            </a:endParaRPr>
          </a:p>
        </p:txBody>
      </p:sp>
      <p:sp>
        <p:nvSpPr>
          <p:cNvPr id="59" name="TextBox 58"/>
          <p:cNvSpPr txBox="1"/>
          <p:nvPr/>
        </p:nvSpPr>
        <p:spPr>
          <a:xfrm>
            <a:off x="3216274" y="2559718"/>
            <a:ext cx="1619392" cy="1569660"/>
          </a:xfrm>
          <a:prstGeom prst="rect">
            <a:avLst/>
          </a:prstGeom>
          <a:noFill/>
        </p:spPr>
        <p:txBody>
          <a:bodyPr wrap="square" rtlCol="0">
            <a:spAutoFit/>
          </a:bodyPr>
          <a:lstStyle/>
          <a:p>
            <a:r>
              <a:rPr lang="en-US" sz="1600" dirty="0">
                <a:solidFill>
                  <a:srgbClr val="FD6445"/>
                </a:solidFill>
                <a:effectLst/>
                <a:latin typeface="Book Antiqua" charset="0"/>
              </a:rPr>
              <a:t>Enrichments, comments and corrections can return to a node as overlay metadata </a:t>
            </a:r>
          </a:p>
        </p:txBody>
      </p:sp>
      <p:sp>
        <p:nvSpPr>
          <p:cNvPr id="60" name="TextBox 59"/>
          <p:cNvSpPr txBox="1"/>
          <p:nvPr/>
        </p:nvSpPr>
        <p:spPr>
          <a:xfrm>
            <a:off x="1808156" y="125234"/>
            <a:ext cx="3086099" cy="738664"/>
          </a:xfrm>
          <a:prstGeom prst="rect">
            <a:avLst/>
          </a:prstGeom>
          <a:noFill/>
        </p:spPr>
        <p:txBody>
          <a:bodyPr wrap="square" rtlCol="0">
            <a:spAutoFit/>
          </a:bodyPr>
          <a:lstStyle/>
          <a:p>
            <a:r>
              <a:rPr lang="en-US" sz="1400" dirty="0">
                <a:solidFill>
                  <a:srgbClr val="FD6445"/>
                </a:solidFill>
                <a:effectLst/>
                <a:latin typeface="Book Antiqua" charset="0"/>
              </a:rPr>
              <a:t>Core and supplementary metadata gathered at nodes. Converted to LOD. Some enrichment.</a:t>
            </a:r>
          </a:p>
        </p:txBody>
      </p:sp>
      <p:cxnSp>
        <p:nvCxnSpPr>
          <p:cNvPr id="62" name="Straight Arrow Connector 61"/>
          <p:cNvCxnSpPr/>
          <p:nvPr/>
        </p:nvCxnSpPr>
        <p:spPr>
          <a:xfrm>
            <a:off x="1121293" y="1032389"/>
            <a:ext cx="956004" cy="379356"/>
          </a:xfrm>
          <a:prstGeom prst="straightConnector1">
            <a:avLst/>
          </a:prstGeom>
          <a:ln w="2540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1021028" y="1983017"/>
            <a:ext cx="1073340" cy="427180"/>
          </a:xfrm>
          <a:prstGeom prst="straightConnector1">
            <a:avLst/>
          </a:prstGeom>
          <a:ln w="2540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2733724" y="2608983"/>
            <a:ext cx="8588" cy="1747001"/>
          </a:xfrm>
          <a:prstGeom prst="straightConnector1">
            <a:avLst/>
          </a:prstGeom>
          <a:ln w="3175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2970677" y="2542329"/>
            <a:ext cx="9103" cy="1813655"/>
          </a:xfrm>
          <a:prstGeom prst="straightConnector1">
            <a:avLst/>
          </a:prstGeom>
          <a:ln w="31750">
            <a:solidFill>
              <a:srgbClr val="FD6445"/>
            </a:solidFill>
            <a:prstDash val="sysDash"/>
            <a:headEnd type="arrow" w="lg" len="med"/>
            <a:tailEnd type="none" w="lg" len="med"/>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1006280" y="2982927"/>
            <a:ext cx="1551546" cy="1077218"/>
          </a:xfrm>
          <a:prstGeom prst="rect">
            <a:avLst/>
          </a:prstGeom>
          <a:noFill/>
        </p:spPr>
        <p:txBody>
          <a:bodyPr wrap="square" rtlCol="0">
            <a:spAutoFit/>
          </a:bodyPr>
          <a:lstStyle/>
          <a:p>
            <a:r>
              <a:rPr lang="en-US" sz="1600" dirty="0">
                <a:solidFill>
                  <a:srgbClr val="FD6445"/>
                </a:solidFill>
                <a:effectLst/>
                <a:latin typeface="Book Antiqua" charset="0"/>
              </a:rPr>
              <a:t>Core metadata with data files as references is sent to a hub.</a:t>
            </a:r>
          </a:p>
        </p:txBody>
      </p:sp>
      <p:sp>
        <p:nvSpPr>
          <p:cNvPr id="72" name="TextBox 71"/>
          <p:cNvSpPr txBox="1"/>
          <p:nvPr/>
        </p:nvSpPr>
        <p:spPr>
          <a:xfrm>
            <a:off x="532282" y="4550227"/>
            <a:ext cx="1494490" cy="1015663"/>
          </a:xfrm>
          <a:prstGeom prst="rect">
            <a:avLst/>
          </a:prstGeom>
          <a:noFill/>
        </p:spPr>
        <p:txBody>
          <a:bodyPr wrap="square" rtlCol="0">
            <a:spAutoFit/>
          </a:bodyPr>
          <a:lstStyle/>
          <a:p>
            <a:r>
              <a:rPr lang="en-US" sz="1600" i="1" dirty="0">
                <a:solidFill>
                  <a:srgbClr val="FFFF99"/>
                </a:solidFill>
                <a:effectLst/>
                <a:latin typeface="Book Antiqua" charset="0"/>
              </a:rPr>
              <a:t>Reconciliation</a:t>
            </a:r>
            <a:endParaRPr lang="en-US" sz="1600" dirty="0">
              <a:solidFill>
                <a:srgbClr val="FFFF99"/>
              </a:solidFill>
              <a:effectLst/>
              <a:latin typeface="Book Antiqua" charset="0"/>
            </a:endParaRPr>
          </a:p>
          <a:p>
            <a:r>
              <a:rPr lang="en-US" sz="1600" i="1" dirty="0">
                <a:solidFill>
                  <a:srgbClr val="FFFF99"/>
                </a:solidFill>
                <a:effectLst/>
                <a:latin typeface="Book Antiqua" charset="0"/>
              </a:rPr>
              <a:t>Deduplication</a:t>
            </a:r>
            <a:endParaRPr lang="en-US" sz="1600" dirty="0">
              <a:solidFill>
                <a:srgbClr val="FFFF99"/>
              </a:solidFill>
              <a:effectLst/>
              <a:latin typeface="Book Antiqua" charset="0"/>
            </a:endParaRPr>
          </a:p>
          <a:p>
            <a:r>
              <a:rPr lang="en-US" sz="1600" i="1" dirty="0">
                <a:solidFill>
                  <a:srgbClr val="FFFF99"/>
                </a:solidFill>
                <a:effectLst/>
                <a:latin typeface="Book Antiqua" charset="0"/>
              </a:rPr>
              <a:t>Enrichment</a:t>
            </a:r>
            <a:endParaRPr lang="en-US" sz="1600" dirty="0">
              <a:solidFill>
                <a:srgbClr val="FFFF99"/>
              </a:solidFill>
              <a:effectLst/>
              <a:latin typeface="Book Antiqua" charset="0"/>
            </a:endParaRPr>
          </a:p>
          <a:p>
            <a:endParaRPr lang="en-US" sz="1200" dirty="0">
              <a:solidFill>
                <a:srgbClr val="FFFF99"/>
              </a:solidFill>
            </a:endParaRPr>
          </a:p>
        </p:txBody>
      </p:sp>
      <p:sp>
        <p:nvSpPr>
          <p:cNvPr id="73" name="TextBox 72"/>
          <p:cNvSpPr txBox="1"/>
          <p:nvPr/>
        </p:nvSpPr>
        <p:spPr>
          <a:xfrm>
            <a:off x="704474" y="5802270"/>
            <a:ext cx="1652588" cy="830997"/>
          </a:xfrm>
          <a:prstGeom prst="rect">
            <a:avLst/>
          </a:prstGeom>
          <a:noFill/>
        </p:spPr>
        <p:txBody>
          <a:bodyPr wrap="square" rtlCol="0">
            <a:spAutoFit/>
          </a:bodyPr>
          <a:lstStyle/>
          <a:p>
            <a:r>
              <a:rPr lang="en-US" sz="1600" i="1" dirty="0">
                <a:solidFill>
                  <a:srgbClr val="FFFF99"/>
                </a:solidFill>
                <a:effectLst/>
                <a:latin typeface="Book Antiqua" charset="0"/>
              </a:rPr>
              <a:t>Comments</a:t>
            </a:r>
          </a:p>
          <a:p>
            <a:r>
              <a:rPr lang="en-US" sz="1600" i="1" dirty="0">
                <a:solidFill>
                  <a:srgbClr val="FFFF99"/>
                </a:solidFill>
                <a:latin typeface="Book Antiqua" charset="0"/>
              </a:rPr>
              <a:t>Annotations</a:t>
            </a:r>
          </a:p>
          <a:p>
            <a:r>
              <a:rPr lang="en-US" sz="1600" i="1" dirty="0">
                <a:solidFill>
                  <a:srgbClr val="FFFF99"/>
                </a:solidFill>
                <a:latin typeface="Book Antiqua" charset="0"/>
              </a:rPr>
              <a:t>Editorial Review</a:t>
            </a:r>
            <a:endParaRPr lang="en-US" sz="1600" dirty="0">
              <a:solidFill>
                <a:srgbClr val="FFFF99"/>
              </a:solidFill>
            </a:endParaRPr>
          </a:p>
        </p:txBody>
      </p:sp>
      <p:sp>
        <p:nvSpPr>
          <p:cNvPr id="74" name="TextBox 73"/>
          <p:cNvSpPr txBox="1"/>
          <p:nvPr/>
        </p:nvSpPr>
        <p:spPr>
          <a:xfrm>
            <a:off x="3745372" y="5812119"/>
            <a:ext cx="1032813" cy="830997"/>
          </a:xfrm>
          <a:prstGeom prst="rect">
            <a:avLst/>
          </a:prstGeom>
          <a:noFill/>
        </p:spPr>
        <p:txBody>
          <a:bodyPr wrap="square" rtlCol="0">
            <a:spAutoFit/>
          </a:bodyPr>
          <a:lstStyle/>
          <a:p>
            <a:pPr algn="r"/>
            <a:r>
              <a:rPr lang="en-US" sz="1600" i="1" dirty="0">
                <a:solidFill>
                  <a:srgbClr val="FFFF99"/>
                </a:solidFill>
                <a:effectLst/>
                <a:latin typeface="Book Antiqua" charset="0"/>
              </a:rPr>
              <a:t>Indexing</a:t>
            </a:r>
          </a:p>
          <a:p>
            <a:pPr algn="r"/>
            <a:r>
              <a:rPr lang="en-US" sz="1600" i="1" dirty="0">
                <a:solidFill>
                  <a:srgbClr val="FFFF99"/>
                </a:solidFill>
                <a:latin typeface="Book Antiqua" charset="0"/>
              </a:rPr>
              <a:t>Search</a:t>
            </a:r>
          </a:p>
          <a:p>
            <a:pPr algn="r"/>
            <a:r>
              <a:rPr lang="en-US" sz="1600" i="1" dirty="0">
                <a:solidFill>
                  <a:srgbClr val="FFFF99"/>
                </a:solidFill>
                <a:latin typeface="Book Antiqua" charset="0"/>
              </a:rPr>
              <a:t>Discovery</a:t>
            </a:r>
            <a:endParaRPr lang="en-US" sz="1600" dirty="0">
              <a:solidFill>
                <a:srgbClr val="FFFF99"/>
              </a:solidFill>
            </a:endParaRPr>
          </a:p>
        </p:txBody>
      </p:sp>
      <p:pic>
        <p:nvPicPr>
          <p:cNvPr id="75" name="Picture 74"/>
          <p:cNvPicPr>
            <a:picLocks noChangeAspect="1"/>
          </p:cNvPicPr>
          <p:nvPr/>
        </p:nvPicPr>
        <p:blipFill>
          <a:blip r:embed="rId3"/>
          <a:stretch>
            <a:fillRect/>
          </a:stretch>
        </p:blipFill>
        <p:spPr>
          <a:xfrm>
            <a:off x="3657945" y="2134707"/>
            <a:ext cx="453121" cy="604161"/>
          </a:xfrm>
          <a:prstGeom prst="rect">
            <a:avLst/>
          </a:prstGeom>
        </p:spPr>
      </p:pic>
      <p:pic>
        <p:nvPicPr>
          <p:cNvPr id="76" name="Picture 75"/>
          <p:cNvPicPr>
            <a:picLocks noChangeAspect="1"/>
          </p:cNvPicPr>
          <p:nvPr/>
        </p:nvPicPr>
        <p:blipFill>
          <a:blip r:embed="rId4"/>
          <a:stretch>
            <a:fillRect/>
          </a:stretch>
        </p:blipFill>
        <p:spPr>
          <a:xfrm>
            <a:off x="1288110" y="197253"/>
            <a:ext cx="545448" cy="727264"/>
          </a:xfrm>
          <a:prstGeom prst="rect">
            <a:avLst/>
          </a:prstGeom>
        </p:spPr>
      </p:pic>
      <p:pic>
        <p:nvPicPr>
          <p:cNvPr id="77" name="Picture 76"/>
          <p:cNvPicPr>
            <a:picLocks noChangeAspect="1"/>
          </p:cNvPicPr>
          <p:nvPr/>
        </p:nvPicPr>
        <p:blipFill>
          <a:blip r:embed="rId5"/>
          <a:stretch>
            <a:fillRect/>
          </a:stretch>
        </p:blipFill>
        <p:spPr>
          <a:xfrm>
            <a:off x="475109" y="3269829"/>
            <a:ext cx="517724" cy="690299"/>
          </a:xfrm>
          <a:prstGeom prst="rect">
            <a:avLst/>
          </a:prstGeom>
        </p:spPr>
      </p:pic>
      <p:pic>
        <p:nvPicPr>
          <p:cNvPr id="78" name="Picture 77"/>
          <p:cNvPicPr>
            <a:picLocks noChangeAspect="1"/>
          </p:cNvPicPr>
          <p:nvPr/>
        </p:nvPicPr>
        <p:blipFill>
          <a:blip r:embed="rId6"/>
          <a:stretch>
            <a:fillRect/>
          </a:stretch>
        </p:blipFill>
        <p:spPr>
          <a:xfrm>
            <a:off x="5756482" y="693397"/>
            <a:ext cx="520376" cy="693835"/>
          </a:xfrm>
          <a:prstGeom prst="rect">
            <a:avLst/>
          </a:prstGeom>
        </p:spPr>
      </p:pic>
      <p:pic>
        <p:nvPicPr>
          <p:cNvPr id="79" name="Picture 78"/>
          <p:cNvPicPr>
            <a:picLocks noChangeAspect="1"/>
          </p:cNvPicPr>
          <p:nvPr/>
        </p:nvPicPr>
        <p:blipFill>
          <a:blip r:embed="rId7"/>
          <a:stretch>
            <a:fillRect/>
          </a:stretch>
        </p:blipFill>
        <p:spPr>
          <a:xfrm>
            <a:off x="5746031" y="2019970"/>
            <a:ext cx="512751" cy="683668"/>
          </a:xfrm>
          <a:prstGeom prst="rect">
            <a:avLst/>
          </a:prstGeom>
        </p:spPr>
      </p:pic>
      <p:cxnSp>
        <p:nvCxnSpPr>
          <p:cNvPr id="80" name="Straight Arrow Connector 79"/>
          <p:cNvCxnSpPr/>
          <p:nvPr/>
        </p:nvCxnSpPr>
        <p:spPr>
          <a:xfrm>
            <a:off x="10182225" y="2075794"/>
            <a:ext cx="377825" cy="351239"/>
          </a:xfrm>
          <a:prstGeom prst="straightConnector1">
            <a:avLst/>
          </a:prstGeom>
          <a:ln w="25400">
            <a:solidFill>
              <a:srgbClr val="FFCD44"/>
            </a:solidFill>
            <a:tailEnd type="arrow" w="lg" len="med"/>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10044953" y="2495516"/>
            <a:ext cx="1724772" cy="338554"/>
          </a:xfrm>
          <a:prstGeom prst="rect">
            <a:avLst/>
          </a:prstGeom>
          <a:noFill/>
        </p:spPr>
        <p:txBody>
          <a:bodyPr wrap="square" rtlCol="0">
            <a:spAutoFit/>
          </a:bodyPr>
          <a:lstStyle/>
          <a:p>
            <a:r>
              <a:rPr lang="en-US" sz="1600" dirty="0">
                <a:solidFill>
                  <a:srgbClr val="FFCD44"/>
                </a:solidFill>
                <a:latin typeface="Book Antiqua" charset="0"/>
              </a:rPr>
              <a:t>Export &amp; Reuse</a:t>
            </a:r>
          </a:p>
        </p:txBody>
      </p:sp>
      <p:pic>
        <p:nvPicPr>
          <p:cNvPr id="84" name="Picture 83"/>
          <p:cNvPicPr>
            <a:picLocks noChangeAspect="1"/>
          </p:cNvPicPr>
          <p:nvPr/>
        </p:nvPicPr>
        <p:blipFill>
          <a:blip r:embed="rId8"/>
          <a:stretch>
            <a:fillRect/>
          </a:stretch>
        </p:blipFill>
        <p:spPr>
          <a:xfrm>
            <a:off x="9586913" y="2410197"/>
            <a:ext cx="493705" cy="658273"/>
          </a:xfrm>
          <a:prstGeom prst="rect">
            <a:avLst/>
          </a:prstGeom>
        </p:spPr>
      </p:pic>
      <p:pic>
        <p:nvPicPr>
          <p:cNvPr id="85" name="Picture 84"/>
          <p:cNvPicPr>
            <a:picLocks noChangeAspect="1"/>
          </p:cNvPicPr>
          <p:nvPr/>
        </p:nvPicPr>
        <p:blipFill>
          <a:blip r:embed="rId6"/>
          <a:stretch>
            <a:fillRect/>
          </a:stretch>
        </p:blipFill>
        <p:spPr>
          <a:xfrm>
            <a:off x="5509683" y="4575231"/>
            <a:ext cx="550346" cy="733795"/>
          </a:xfrm>
          <a:prstGeom prst="rect">
            <a:avLst/>
          </a:prstGeom>
        </p:spPr>
      </p:pic>
      <p:pic>
        <p:nvPicPr>
          <p:cNvPr id="86" name="Picture 85"/>
          <p:cNvPicPr>
            <a:picLocks noChangeAspect="1"/>
          </p:cNvPicPr>
          <p:nvPr/>
        </p:nvPicPr>
        <p:blipFill>
          <a:blip r:embed="rId8"/>
          <a:stretch>
            <a:fillRect/>
          </a:stretch>
        </p:blipFill>
        <p:spPr>
          <a:xfrm>
            <a:off x="5570017" y="5660294"/>
            <a:ext cx="543635" cy="724846"/>
          </a:xfrm>
          <a:prstGeom prst="rect">
            <a:avLst/>
          </a:prstGeom>
        </p:spPr>
      </p:pic>
      <p:sp>
        <p:nvSpPr>
          <p:cNvPr id="42" name="Oval 41"/>
          <p:cNvSpPr/>
          <p:nvPr/>
        </p:nvSpPr>
        <p:spPr>
          <a:xfrm>
            <a:off x="4932362" y="2715784"/>
            <a:ext cx="1600200" cy="1600200"/>
          </a:xfrm>
          <a:prstGeom prst="ellipse">
            <a:avLst/>
          </a:prstGeom>
          <a:gradFill>
            <a:gsLst>
              <a:gs pos="100000">
                <a:srgbClr val="FD6445"/>
              </a:gs>
              <a:gs pos="4000">
                <a:schemeClr val="bg1">
                  <a:alpha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ook Antiqua" charset="0"/>
              </a:rPr>
              <a:t>Regional or National </a:t>
            </a:r>
            <a:r>
              <a:rPr lang="en-US" sz="2400" b="1" dirty="0">
                <a:solidFill>
                  <a:schemeClr val="tx1"/>
                </a:solidFill>
                <a:latin typeface="Book Antiqua" charset="0"/>
              </a:rPr>
              <a:t>Node</a:t>
            </a:r>
            <a:endParaRPr lang="en-US" sz="1400" b="1" dirty="0">
              <a:solidFill>
                <a:schemeClr val="tx1"/>
              </a:solidFill>
              <a:latin typeface="Book Antiqua" charset="0"/>
            </a:endParaRPr>
          </a:p>
        </p:txBody>
      </p:sp>
      <p:cxnSp>
        <p:nvCxnSpPr>
          <p:cNvPr id="43" name="Straight Arrow Connector 42"/>
          <p:cNvCxnSpPr/>
          <p:nvPr/>
        </p:nvCxnSpPr>
        <p:spPr>
          <a:xfrm flipH="1">
            <a:off x="3685002" y="4009863"/>
            <a:ext cx="1136047" cy="778042"/>
          </a:xfrm>
          <a:prstGeom prst="straightConnector1">
            <a:avLst/>
          </a:prstGeom>
          <a:ln w="3175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3875733" y="4148633"/>
            <a:ext cx="1170933" cy="805069"/>
          </a:xfrm>
          <a:prstGeom prst="straightConnector1">
            <a:avLst/>
          </a:prstGeom>
          <a:ln w="31750">
            <a:solidFill>
              <a:srgbClr val="FD6445"/>
            </a:solidFill>
            <a:prstDash val="sysDash"/>
            <a:headEnd type="arrow" w="lg" len="med"/>
            <a:tailEnd type="none" w="lg" len="med"/>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44384" y="1835758"/>
            <a:ext cx="1355731" cy="694464"/>
          </a:xfrm>
          <a:prstGeom prst="rect">
            <a:avLst/>
          </a:prstGeom>
          <a:solidFill>
            <a:schemeClr val="tx2">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B4547"/>
                </a:solidFill>
                <a:latin typeface="Book Antiqua" panose="02040602050305030304" pitchFamily="18" charset="0"/>
              </a:rPr>
              <a:t>Contributing </a:t>
            </a:r>
            <a:r>
              <a:rPr lang="en-GB" b="1" dirty="0">
                <a:solidFill>
                  <a:srgbClr val="3B4547"/>
                </a:solidFill>
                <a:latin typeface="Book Antiqua" panose="02040602050305030304" pitchFamily="18" charset="0"/>
              </a:rPr>
              <a:t>Institution</a:t>
            </a:r>
            <a:endParaRPr lang="en-GB" sz="1600" b="1" dirty="0">
              <a:solidFill>
                <a:srgbClr val="3B4547"/>
              </a:solidFill>
              <a:latin typeface="Book Antiqua" panose="02040602050305030304" pitchFamily="18" charset="0"/>
            </a:endParaRPr>
          </a:p>
        </p:txBody>
      </p:sp>
      <p:sp>
        <p:nvSpPr>
          <p:cNvPr id="44" name="Rectangle 43"/>
          <p:cNvSpPr/>
          <p:nvPr/>
        </p:nvSpPr>
        <p:spPr>
          <a:xfrm>
            <a:off x="249388" y="891744"/>
            <a:ext cx="1355731" cy="731166"/>
          </a:xfrm>
          <a:prstGeom prst="rect">
            <a:avLst/>
          </a:prstGeom>
          <a:solidFill>
            <a:schemeClr val="tx2">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B4547"/>
                </a:solidFill>
                <a:latin typeface="Book Antiqua" panose="02040602050305030304" pitchFamily="18" charset="0"/>
              </a:rPr>
              <a:t>Contributing </a:t>
            </a:r>
            <a:r>
              <a:rPr lang="en-GB" b="1" dirty="0">
                <a:solidFill>
                  <a:srgbClr val="3B4547"/>
                </a:solidFill>
                <a:latin typeface="Book Antiqua" panose="02040602050305030304" pitchFamily="18" charset="0"/>
              </a:rPr>
              <a:t>Project</a:t>
            </a:r>
          </a:p>
        </p:txBody>
      </p:sp>
      <p:cxnSp>
        <p:nvCxnSpPr>
          <p:cNvPr id="50" name="Straight Arrow Connector 49"/>
          <p:cNvCxnSpPr/>
          <p:nvPr/>
        </p:nvCxnSpPr>
        <p:spPr>
          <a:xfrm flipH="1">
            <a:off x="6570697" y="3162319"/>
            <a:ext cx="563376" cy="171024"/>
          </a:xfrm>
          <a:prstGeom prst="straightConnector1">
            <a:avLst/>
          </a:prstGeom>
          <a:ln w="25400">
            <a:solidFill>
              <a:srgbClr val="FD6445"/>
            </a:solidFill>
            <a:tailEnd type="arrow" w="lg" len="med"/>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7021272" y="2845437"/>
            <a:ext cx="1355731" cy="640779"/>
          </a:xfrm>
          <a:prstGeom prst="rect">
            <a:avLst/>
          </a:prstGeom>
          <a:solidFill>
            <a:schemeClr val="tx2">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B4547"/>
                </a:solidFill>
                <a:latin typeface="Book Antiqua" panose="02040602050305030304" pitchFamily="18" charset="0"/>
              </a:rPr>
              <a:t>Contributing </a:t>
            </a:r>
            <a:r>
              <a:rPr lang="en-GB" b="1" dirty="0">
                <a:solidFill>
                  <a:srgbClr val="3B4547"/>
                </a:solidFill>
                <a:latin typeface="Book Antiqua" panose="02040602050305030304" pitchFamily="18" charset="0"/>
              </a:rPr>
              <a:t>Project</a:t>
            </a:r>
          </a:p>
        </p:txBody>
      </p:sp>
      <p:sp>
        <p:nvSpPr>
          <p:cNvPr id="49" name="Rectangle 48"/>
          <p:cNvSpPr/>
          <p:nvPr/>
        </p:nvSpPr>
        <p:spPr>
          <a:xfrm>
            <a:off x="7019373" y="3625679"/>
            <a:ext cx="1355731" cy="641817"/>
          </a:xfrm>
          <a:prstGeom prst="rect">
            <a:avLst/>
          </a:prstGeom>
          <a:solidFill>
            <a:schemeClr val="tx2">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B4547"/>
                </a:solidFill>
                <a:latin typeface="Book Antiqua" panose="02040602050305030304" pitchFamily="18" charset="0"/>
              </a:rPr>
              <a:t>Contributing </a:t>
            </a:r>
            <a:r>
              <a:rPr lang="en-GB" b="1" dirty="0">
                <a:solidFill>
                  <a:srgbClr val="3B4547"/>
                </a:solidFill>
                <a:latin typeface="Book Antiqua" panose="02040602050305030304" pitchFamily="18" charset="0"/>
              </a:rPr>
              <a:t>Institution</a:t>
            </a:r>
            <a:endParaRPr lang="en-GB" sz="1600" b="1" dirty="0">
              <a:solidFill>
                <a:srgbClr val="3B4547"/>
              </a:solidFill>
              <a:latin typeface="Book Antiqua" panose="02040602050305030304" pitchFamily="18" charset="0"/>
            </a:endParaRPr>
          </a:p>
        </p:txBody>
      </p:sp>
    </p:spTree>
    <p:extLst>
      <p:ext uri="{BB962C8B-B14F-4D97-AF65-F5344CB8AC3E}">
        <p14:creationId xmlns:p14="http://schemas.microsoft.com/office/powerpoint/2010/main" val="2840017089"/>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6"/>
          <p:cNvSpPr>
            <a:spLocks noChangeArrowheads="1"/>
          </p:cNvSpPr>
          <p:nvPr/>
        </p:nvSpPr>
        <p:spPr bwMode="auto">
          <a:xfrm>
            <a:off x="6240463" y="550864"/>
            <a:ext cx="41767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Arial" panose="020B0604020202020204" pitchFamily="34" charset="0"/>
              <a:buNone/>
            </a:pPr>
            <a:r>
              <a:rPr lang="en-GB" altLang="en-US" sz="2400">
                <a:solidFill>
                  <a:srgbClr val="FFCD45"/>
                </a:solidFill>
                <a:latin typeface="WorkSans-Regular"/>
                <a:ea typeface="Calibri" panose="020F0502020204030204" pitchFamily="34" charset="0"/>
                <a:cs typeface="WorkSans-Regular"/>
              </a:rPr>
              <a:t>Collaborative systems design</a:t>
            </a:r>
            <a:endParaRPr lang="en-GB" altLang="en-US">
              <a:ea typeface="Calibri" panose="020F0502020204030204" pitchFamily="34" charset="0"/>
              <a:cs typeface="Times New Roman" panose="02020603050405020304" pitchFamily="18" charset="0"/>
            </a:endParaRPr>
          </a:p>
          <a:p>
            <a:pPr>
              <a:spcBef>
                <a:spcPct val="0"/>
              </a:spcBef>
              <a:buFontTx/>
              <a:buNone/>
            </a:pPr>
            <a:endParaRPr lang="en-GB" altLang="en-US" sz="1800">
              <a:solidFill>
                <a:schemeClr val="bg1"/>
              </a:solidFill>
              <a:latin typeface="Book Antiqua" panose="02040602050305030304" pitchFamily="18" charset="0"/>
            </a:endParaRPr>
          </a:p>
        </p:txBody>
      </p:sp>
      <p:pic>
        <p:nvPicPr>
          <p:cNvPr id="50180" name="Picture 4"/>
          <p:cNvPicPr>
            <a:picLocks noChangeAspect="1"/>
          </p:cNvPicPr>
          <p:nvPr/>
        </p:nvPicPr>
        <p:blipFill>
          <a:blip r:embed="rId4">
            <a:extLst>
              <a:ext uri="{28A0092B-C50C-407E-A947-70E740481C1C}">
                <a14:useLocalDpi xmlns:a14="http://schemas.microsoft.com/office/drawing/2010/main" val="0"/>
              </a:ext>
            </a:extLst>
          </a:blip>
          <a:srcRect l="5534" t="10828" r="5916" b="11407"/>
          <a:stretch>
            <a:fillRect/>
          </a:stretch>
        </p:blipFill>
        <p:spPr bwMode="auto">
          <a:xfrm>
            <a:off x="-27101" y="0"/>
            <a:ext cx="12219101" cy="603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65999389-3583-41EF-899B-FEF923143796}"/>
              </a:ext>
            </a:extLst>
          </p:cNvPr>
          <p:cNvPicPr>
            <a:picLocks noChangeAspect="1"/>
          </p:cNvPicPr>
          <p:nvPr/>
        </p:nvPicPr>
        <p:blipFill rotWithShape="1">
          <a:blip r:embed="rId4">
            <a:extLst>
              <a:ext uri="{28A0092B-C50C-407E-A947-70E740481C1C}">
                <a14:useLocalDpi xmlns:a14="http://schemas.microsoft.com/office/drawing/2010/main" val="0"/>
              </a:ext>
            </a:extLst>
          </a:blip>
          <a:srcRect l="5534" t="23740" r="5916" b="11407"/>
          <a:stretch/>
        </p:blipFill>
        <p:spPr bwMode="auto">
          <a:xfrm>
            <a:off x="-1982867" y="1001713"/>
            <a:ext cx="14147800" cy="503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9AED2015-8C4B-4E1B-8B90-7D0172E69137}"/>
              </a:ext>
            </a:extLst>
          </p:cNvPr>
          <p:cNvPicPr>
            <a:picLocks noChangeAspect="1"/>
          </p:cNvPicPr>
          <p:nvPr/>
        </p:nvPicPr>
        <p:blipFill rotWithShape="1">
          <a:blip r:embed="rId5"/>
          <a:srcRect l="937" t="4966"/>
          <a:stretch/>
        </p:blipFill>
        <p:spPr>
          <a:xfrm>
            <a:off x="13146" y="1031647"/>
            <a:ext cx="8057745" cy="4242480"/>
          </a:xfrm>
          <a:prstGeom prst="rect">
            <a:avLst/>
          </a:prstGeom>
        </p:spPr>
      </p:pic>
      <p:sp>
        <p:nvSpPr>
          <p:cNvPr id="10" name="Rectangle 9">
            <a:extLst>
              <a:ext uri="{FF2B5EF4-FFF2-40B4-BE49-F238E27FC236}">
                <a16:creationId xmlns:a16="http://schemas.microsoft.com/office/drawing/2014/main" id="{9A453063-6011-4C02-BEDE-8FFEEEE2BA43}"/>
              </a:ext>
            </a:extLst>
          </p:cNvPr>
          <p:cNvSpPr/>
          <p:nvPr/>
        </p:nvSpPr>
        <p:spPr>
          <a:xfrm>
            <a:off x="8685894" y="1499686"/>
            <a:ext cx="3448811" cy="3616375"/>
          </a:xfrm>
          <a:prstGeom prst="rect">
            <a:avLst/>
          </a:prstGeom>
        </p:spPr>
        <p:txBody>
          <a:bodyPr wrap="square">
            <a:spAutoFit/>
          </a:bodyPr>
          <a:lstStyle/>
          <a:p>
            <a:pPr marL="457200" indent="-457200">
              <a:spcAft>
                <a:spcPts val="600"/>
              </a:spcAft>
              <a:buAutoNum type="arabicPeriod"/>
            </a:pPr>
            <a:r>
              <a:rPr lang="en-GB" altLang="en-US" sz="3600" dirty="0">
                <a:solidFill>
                  <a:srgbClr val="736E80"/>
                </a:solidFill>
                <a:latin typeface="Book Antiqua" panose="02040602050305030304" pitchFamily="18" charset="0"/>
                <a:ea typeface="Calibri" panose="020F0502020204030204" pitchFamily="34" charset="0"/>
                <a:cs typeface="WorkSans-Regular"/>
              </a:rPr>
              <a:t>Objectives</a:t>
            </a:r>
          </a:p>
          <a:p>
            <a:pPr marL="457200" indent="-457200">
              <a:spcAft>
                <a:spcPts val="600"/>
              </a:spcAft>
              <a:buAutoNum type="arabicPeriod"/>
            </a:pPr>
            <a:r>
              <a:rPr lang="en-GB" sz="3600" dirty="0">
                <a:solidFill>
                  <a:srgbClr val="736E80"/>
                </a:solidFill>
                <a:latin typeface="Book Antiqua" panose="02040602050305030304" pitchFamily="18" charset="0"/>
              </a:rPr>
              <a:t>Structure</a:t>
            </a:r>
          </a:p>
          <a:p>
            <a:pPr marL="457200" indent="-457200">
              <a:spcAft>
                <a:spcPts val="600"/>
              </a:spcAft>
              <a:buAutoNum type="arabicPeriod"/>
            </a:pPr>
            <a:r>
              <a:rPr lang="en-GB" sz="3600" dirty="0">
                <a:solidFill>
                  <a:srgbClr val="736E80"/>
                </a:solidFill>
                <a:latin typeface="Book Antiqua" panose="02040602050305030304" pitchFamily="18" charset="0"/>
              </a:rPr>
              <a:t>Tools</a:t>
            </a:r>
          </a:p>
          <a:p>
            <a:pPr marL="457200" indent="-457200">
              <a:spcAft>
                <a:spcPts val="600"/>
              </a:spcAft>
              <a:buAutoNum type="arabicPeriod"/>
            </a:pPr>
            <a:r>
              <a:rPr lang="en-GB" sz="3600" b="1" dirty="0">
                <a:solidFill>
                  <a:srgbClr val="3B4547"/>
                </a:solidFill>
                <a:latin typeface="Book Antiqua" panose="02040602050305030304" pitchFamily="18" charset="0"/>
              </a:rPr>
              <a:t>Systems</a:t>
            </a:r>
          </a:p>
          <a:p>
            <a:pPr marL="457200" indent="-457200">
              <a:spcAft>
                <a:spcPts val="600"/>
              </a:spcAft>
              <a:buAutoNum type="arabicPeriod"/>
            </a:pPr>
            <a:r>
              <a:rPr lang="en-GB" sz="3600" dirty="0">
                <a:solidFill>
                  <a:srgbClr val="736E80"/>
                </a:solidFill>
                <a:latin typeface="Book Antiqua" panose="02040602050305030304" pitchFamily="18" charset="0"/>
              </a:rPr>
              <a:t>Prospects</a:t>
            </a:r>
          </a:p>
          <a:p>
            <a:pPr marL="457200" indent="-457200">
              <a:buAutoNum type="arabicPeriod"/>
            </a:pPr>
            <a:endParaRPr lang="en-GB" sz="2400" dirty="0">
              <a:solidFill>
                <a:srgbClr val="3B4547"/>
              </a:solidFill>
            </a:endParaRPr>
          </a:p>
        </p:txBody>
      </p:sp>
    </p:spTree>
    <p:extLst>
      <p:ext uri="{BB962C8B-B14F-4D97-AF65-F5344CB8AC3E}">
        <p14:creationId xmlns:p14="http://schemas.microsoft.com/office/powerpoint/2010/main" val="2733974752"/>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6"/>
          <p:cNvSpPr>
            <a:spLocks noChangeArrowheads="1"/>
          </p:cNvSpPr>
          <p:nvPr/>
        </p:nvSpPr>
        <p:spPr bwMode="auto">
          <a:xfrm>
            <a:off x="6240463" y="550864"/>
            <a:ext cx="41767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Arial" panose="020B0604020202020204" pitchFamily="34" charset="0"/>
              <a:buNone/>
            </a:pPr>
            <a:r>
              <a:rPr lang="en-GB" altLang="en-US" sz="2400">
                <a:solidFill>
                  <a:srgbClr val="FFCD45"/>
                </a:solidFill>
                <a:latin typeface="WorkSans-Regular"/>
                <a:ea typeface="Calibri" panose="020F0502020204030204" pitchFamily="34" charset="0"/>
                <a:cs typeface="WorkSans-Regular"/>
              </a:rPr>
              <a:t>Collaborative systems design</a:t>
            </a:r>
            <a:endParaRPr lang="en-GB" altLang="en-US">
              <a:ea typeface="Calibri" panose="020F0502020204030204" pitchFamily="34" charset="0"/>
              <a:cs typeface="Times New Roman" panose="02020603050405020304" pitchFamily="18" charset="0"/>
            </a:endParaRPr>
          </a:p>
          <a:p>
            <a:pPr>
              <a:spcBef>
                <a:spcPct val="0"/>
              </a:spcBef>
              <a:buFontTx/>
              <a:buNone/>
            </a:pPr>
            <a:endParaRPr lang="en-GB" altLang="en-US" sz="1800">
              <a:solidFill>
                <a:schemeClr val="bg1"/>
              </a:solidFill>
              <a:latin typeface="Book Antiqua" panose="02040602050305030304" pitchFamily="18" charset="0"/>
            </a:endParaRPr>
          </a:p>
        </p:txBody>
      </p:sp>
      <p:pic>
        <p:nvPicPr>
          <p:cNvPr id="50180" name="Picture 4"/>
          <p:cNvPicPr>
            <a:picLocks noChangeAspect="1"/>
          </p:cNvPicPr>
          <p:nvPr/>
        </p:nvPicPr>
        <p:blipFill>
          <a:blip r:embed="rId4">
            <a:extLst>
              <a:ext uri="{28A0092B-C50C-407E-A947-70E740481C1C}">
                <a14:useLocalDpi xmlns:a14="http://schemas.microsoft.com/office/drawing/2010/main" val="0"/>
              </a:ext>
            </a:extLst>
          </a:blip>
          <a:srcRect l="5534" t="10828" r="5916" b="11407"/>
          <a:stretch>
            <a:fillRect/>
          </a:stretch>
        </p:blipFill>
        <p:spPr bwMode="auto">
          <a:xfrm>
            <a:off x="-27101" y="0"/>
            <a:ext cx="12219101" cy="603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65999389-3583-41EF-899B-FEF923143796}"/>
              </a:ext>
            </a:extLst>
          </p:cNvPr>
          <p:cNvPicPr>
            <a:picLocks noChangeAspect="1"/>
          </p:cNvPicPr>
          <p:nvPr/>
        </p:nvPicPr>
        <p:blipFill rotWithShape="1">
          <a:blip r:embed="rId4">
            <a:extLst>
              <a:ext uri="{28A0092B-C50C-407E-A947-70E740481C1C}">
                <a14:useLocalDpi xmlns:a14="http://schemas.microsoft.com/office/drawing/2010/main" val="0"/>
              </a:ext>
            </a:extLst>
          </a:blip>
          <a:srcRect l="5534" t="23740" r="5916" b="11407"/>
          <a:stretch/>
        </p:blipFill>
        <p:spPr bwMode="auto">
          <a:xfrm>
            <a:off x="-1982867" y="1001713"/>
            <a:ext cx="14147800" cy="503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9AED2015-8C4B-4E1B-8B90-7D0172E69137}"/>
              </a:ext>
            </a:extLst>
          </p:cNvPr>
          <p:cNvPicPr>
            <a:picLocks noChangeAspect="1"/>
          </p:cNvPicPr>
          <p:nvPr/>
        </p:nvPicPr>
        <p:blipFill rotWithShape="1">
          <a:blip r:embed="rId5"/>
          <a:srcRect l="937" t="4966"/>
          <a:stretch/>
        </p:blipFill>
        <p:spPr>
          <a:xfrm>
            <a:off x="13146" y="1031647"/>
            <a:ext cx="8057745" cy="4242480"/>
          </a:xfrm>
          <a:prstGeom prst="rect">
            <a:avLst/>
          </a:prstGeom>
        </p:spPr>
      </p:pic>
      <p:sp>
        <p:nvSpPr>
          <p:cNvPr id="10" name="Rectangle 9">
            <a:extLst>
              <a:ext uri="{FF2B5EF4-FFF2-40B4-BE49-F238E27FC236}">
                <a16:creationId xmlns:a16="http://schemas.microsoft.com/office/drawing/2014/main" id="{9A453063-6011-4C02-BEDE-8FFEEEE2BA43}"/>
              </a:ext>
            </a:extLst>
          </p:cNvPr>
          <p:cNvSpPr/>
          <p:nvPr/>
        </p:nvSpPr>
        <p:spPr>
          <a:xfrm>
            <a:off x="8685894" y="1499686"/>
            <a:ext cx="3448811" cy="3616375"/>
          </a:xfrm>
          <a:prstGeom prst="rect">
            <a:avLst/>
          </a:prstGeom>
        </p:spPr>
        <p:txBody>
          <a:bodyPr wrap="square">
            <a:spAutoFit/>
          </a:bodyPr>
          <a:lstStyle/>
          <a:p>
            <a:pPr marL="457200" indent="-457200">
              <a:spcAft>
                <a:spcPts val="600"/>
              </a:spcAft>
              <a:buAutoNum type="arabicPeriod"/>
            </a:pPr>
            <a:r>
              <a:rPr lang="en-GB" altLang="en-US" sz="3600" dirty="0">
                <a:solidFill>
                  <a:srgbClr val="736E80"/>
                </a:solidFill>
                <a:latin typeface="Book Antiqua" panose="02040602050305030304" pitchFamily="18" charset="0"/>
                <a:ea typeface="Calibri" panose="020F0502020204030204" pitchFamily="34" charset="0"/>
                <a:cs typeface="WorkSans-Regular"/>
              </a:rPr>
              <a:t>Objectives</a:t>
            </a:r>
          </a:p>
          <a:p>
            <a:pPr marL="457200" indent="-457200">
              <a:spcAft>
                <a:spcPts val="600"/>
              </a:spcAft>
              <a:buAutoNum type="arabicPeriod"/>
            </a:pPr>
            <a:r>
              <a:rPr lang="en-GB" sz="3600" dirty="0">
                <a:solidFill>
                  <a:srgbClr val="736E80"/>
                </a:solidFill>
                <a:latin typeface="Book Antiqua" panose="02040602050305030304" pitchFamily="18" charset="0"/>
              </a:rPr>
              <a:t>Structure</a:t>
            </a:r>
          </a:p>
          <a:p>
            <a:pPr marL="457200" indent="-457200">
              <a:spcAft>
                <a:spcPts val="600"/>
              </a:spcAft>
              <a:buAutoNum type="arabicPeriod"/>
            </a:pPr>
            <a:r>
              <a:rPr lang="en-GB" sz="3600" dirty="0">
                <a:solidFill>
                  <a:srgbClr val="736E80"/>
                </a:solidFill>
                <a:latin typeface="Book Antiqua" panose="02040602050305030304" pitchFamily="18" charset="0"/>
              </a:rPr>
              <a:t>Tools</a:t>
            </a:r>
          </a:p>
          <a:p>
            <a:pPr marL="457200" indent="-457200">
              <a:spcAft>
                <a:spcPts val="600"/>
              </a:spcAft>
              <a:buAutoNum type="arabicPeriod"/>
            </a:pPr>
            <a:r>
              <a:rPr lang="en-GB" sz="3600" dirty="0">
                <a:solidFill>
                  <a:srgbClr val="736E80"/>
                </a:solidFill>
                <a:latin typeface="Book Antiqua" panose="02040602050305030304" pitchFamily="18" charset="0"/>
              </a:rPr>
              <a:t>Systems</a:t>
            </a:r>
          </a:p>
          <a:p>
            <a:pPr marL="457200" indent="-457200">
              <a:spcAft>
                <a:spcPts val="600"/>
              </a:spcAft>
              <a:buAutoNum type="arabicPeriod"/>
            </a:pPr>
            <a:r>
              <a:rPr lang="en-GB" sz="3600" b="1" dirty="0">
                <a:solidFill>
                  <a:srgbClr val="3B4547"/>
                </a:solidFill>
                <a:latin typeface="Book Antiqua" panose="02040602050305030304" pitchFamily="18" charset="0"/>
              </a:rPr>
              <a:t>Prospects</a:t>
            </a:r>
          </a:p>
          <a:p>
            <a:pPr marL="457200" indent="-457200">
              <a:buAutoNum type="arabicPeriod"/>
            </a:pPr>
            <a:endParaRPr lang="en-GB" sz="2400" dirty="0">
              <a:solidFill>
                <a:srgbClr val="3B4547"/>
              </a:solidFill>
            </a:endParaRPr>
          </a:p>
        </p:txBody>
      </p:sp>
    </p:spTree>
    <p:extLst>
      <p:ext uri="{BB962C8B-B14F-4D97-AF65-F5344CB8AC3E}">
        <p14:creationId xmlns:p14="http://schemas.microsoft.com/office/powerpoint/2010/main" val="306890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3471853" y="2085973"/>
            <a:ext cx="5243513" cy="2643187"/>
          </a:xfrm>
          <a:prstGeom prst="ellipse">
            <a:avLst/>
          </a:prstGeom>
          <a:solidFill>
            <a:srgbClr val="F4FE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rotWithShape="1">
          <a:blip r:embed="rId2"/>
          <a:srcRect l="5758" t="7502" r="5671" b="8123"/>
          <a:stretch/>
        </p:blipFill>
        <p:spPr>
          <a:xfrm>
            <a:off x="680465" y="506123"/>
            <a:ext cx="10830217" cy="5800548"/>
          </a:xfrm>
          <a:prstGeom prst="rect">
            <a:avLst/>
          </a:prstGeom>
        </p:spPr>
      </p:pic>
      <p:sp>
        <p:nvSpPr>
          <p:cNvPr id="7" name="Rectangle 6"/>
          <p:cNvSpPr/>
          <p:nvPr/>
        </p:nvSpPr>
        <p:spPr>
          <a:xfrm>
            <a:off x="4305295" y="2457449"/>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ts val="1000"/>
              </a:spcAft>
              <a:defRPr/>
            </a:pPr>
            <a:r>
              <a:rPr lang="en-GB" sz="2800" b="1" kern="0" dirty="0">
                <a:solidFill>
                  <a:srgbClr val="3B4547"/>
                </a:solidFill>
                <a:latin typeface="Book Antiqua" pitchFamily="18" charset="0"/>
                <a:cs typeface="Arial" pitchFamily="34" charset="0"/>
              </a:rPr>
              <a:t>LETTER RECORD</a:t>
            </a:r>
          </a:p>
        </p:txBody>
      </p:sp>
      <p:sp>
        <p:nvSpPr>
          <p:cNvPr id="17" name="Rectangle 16"/>
          <p:cNvSpPr/>
          <p:nvPr/>
        </p:nvSpPr>
        <p:spPr>
          <a:xfrm>
            <a:off x="618565" y="457200"/>
            <a:ext cx="10972800" cy="591670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6699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0" fill="hold"/>
                                        <p:tgtEl>
                                          <p:spTgt spid="16"/>
                                        </p:tgtEl>
                                        <p:attrNameLst>
                                          <p:attrName>ppt_w</p:attrName>
                                        </p:attrNameLst>
                                      </p:cBhvr>
                                      <p:tavLst>
                                        <p:tav tm="0">
                                          <p:val>
                                            <p:fltVal val="0"/>
                                          </p:val>
                                        </p:tav>
                                        <p:tav tm="100000">
                                          <p:val>
                                            <p:strVal val="#ppt_w"/>
                                          </p:val>
                                        </p:tav>
                                      </p:tavLst>
                                    </p:anim>
                                    <p:anim calcmode="lin" valueType="num">
                                      <p:cBhvr>
                                        <p:cTn id="8" dur="2000" fill="hold"/>
                                        <p:tgtEl>
                                          <p:spTgt spid="16"/>
                                        </p:tgtEl>
                                        <p:attrNameLst>
                                          <p:attrName>ppt_h</p:attrName>
                                        </p:attrNameLst>
                                      </p:cBhvr>
                                      <p:tavLst>
                                        <p:tav tm="0">
                                          <p:val>
                                            <p:fltVal val="0"/>
                                          </p:val>
                                        </p:tav>
                                        <p:tav tm="100000">
                                          <p:val>
                                            <p:strVal val="#ppt_h"/>
                                          </p:val>
                                        </p:tav>
                                      </p:tavLst>
                                    </p:anim>
                                    <p:animEffect transition="in" filter="fade">
                                      <p:cBhvr>
                                        <p:cTn id="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3471853" y="2085973"/>
            <a:ext cx="5243513" cy="2643187"/>
          </a:xfrm>
          <a:prstGeom prst="ellipse">
            <a:avLst/>
          </a:prstGeom>
          <a:solidFill>
            <a:srgbClr val="F4FE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728667" y="557213"/>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4305295" y="2457449"/>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ts val="1000"/>
              </a:spcAft>
              <a:defRPr/>
            </a:pPr>
            <a:r>
              <a:rPr lang="en-GB" sz="2800" b="1" kern="0" dirty="0">
                <a:solidFill>
                  <a:srgbClr val="3B4547"/>
                </a:solidFill>
                <a:latin typeface="Book Antiqua" pitchFamily="18" charset="0"/>
                <a:cs typeface="Arial" pitchFamily="34" charset="0"/>
              </a:rPr>
              <a:t>LETTER RECORD</a:t>
            </a:r>
          </a:p>
        </p:txBody>
      </p:sp>
      <p:sp>
        <p:nvSpPr>
          <p:cNvPr id="8" name="Rectangle 7"/>
          <p:cNvSpPr/>
          <p:nvPr/>
        </p:nvSpPr>
        <p:spPr>
          <a:xfrm>
            <a:off x="7881923" y="557212"/>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728667" y="4357685"/>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7881923" y="4357685"/>
            <a:ext cx="3576628" cy="1900236"/>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Box 2"/>
          <p:cNvSpPr txBox="1">
            <a:spLocks noChangeArrowheads="1"/>
          </p:cNvSpPr>
          <p:nvPr/>
        </p:nvSpPr>
        <p:spPr bwMode="auto">
          <a:xfrm>
            <a:off x="858029" y="680023"/>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defRPr/>
            </a:pPr>
            <a:r>
              <a:rPr lang="en-GB" sz="2800" b="1" kern="0" dirty="0">
                <a:solidFill>
                  <a:srgbClr val="3B4547"/>
                </a:solidFill>
                <a:latin typeface="Book Antiqua" pitchFamily="18" charset="0"/>
                <a:cs typeface="Arial" pitchFamily="34" charset="0"/>
              </a:rPr>
              <a:t>PEOPLE</a:t>
            </a:r>
          </a:p>
          <a:p>
            <a:pPr fontAlgn="base">
              <a:spcBef>
                <a:spcPct val="0"/>
              </a:spcBef>
              <a:spcAft>
                <a:spcPts val="1000"/>
              </a:spcAft>
              <a:defRPr/>
            </a:pPr>
            <a:r>
              <a:rPr lang="en-GB" sz="2800" b="1" kern="0" dirty="0">
                <a:solidFill>
                  <a:srgbClr val="C00000"/>
                </a:solidFill>
                <a:latin typeface="Book Antiqua" pitchFamily="18" charset="0"/>
                <a:cs typeface="Arial" pitchFamily="34" charset="0"/>
              </a:rPr>
              <a:t>sender</a:t>
            </a:r>
          </a:p>
          <a:p>
            <a:pPr fontAlgn="base">
              <a:spcBef>
                <a:spcPct val="0"/>
              </a:spcBef>
              <a:spcAft>
                <a:spcPts val="1000"/>
              </a:spcAft>
              <a:defRPr/>
            </a:pPr>
            <a:r>
              <a:rPr lang="en-GB" sz="2800" b="1" kern="0" dirty="0">
                <a:solidFill>
                  <a:srgbClr val="C00000"/>
                </a:solidFill>
                <a:latin typeface="Book Antiqua" pitchFamily="18" charset="0"/>
                <a:cs typeface="Arial" pitchFamily="34" charset="0"/>
              </a:rPr>
              <a:t>recipient</a:t>
            </a:r>
          </a:p>
          <a:p>
            <a:pPr fontAlgn="base">
              <a:spcBef>
                <a:spcPct val="0"/>
              </a:spcBef>
              <a:spcAft>
                <a:spcPts val="1000"/>
              </a:spcAft>
              <a:defRPr/>
            </a:pPr>
            <a:endParaRPr lang="en-US" sz="2800" kern="0" dirty="0">
              <a:solidFill>
                <a:srgbClr val="3B4547"/>
              </a:solidFill>
              <a:latin typeface="Book Antiqua" pitchFamily="18" charset="0"/>
              <a:cs typeface="Arial" pitchFamily="34" charset="0"/>
            </a:endParaRPr>
          </a:p>
        </p:txBody>
      </p:sp>
      <p:sp>
        <p:nvSpPr>
          <p:cNvPr id="13" name="Text Box 2"/>
          <p:cNvSpPr txBox="1">
            <a:spLocks noChangeArrowheads="1"/>
          </p:cNvSpPr>
          <p:nvPr/>
        </p:nvSpPr>
        <p:spPr bwMode="auto">
          <a:xfrm>
            <a:off x="8024211" y="699231"/>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defRPr/>
            </a:pPr>
            <a:r>
              <a:rPr lang="en-GB" sz="2800" b="1" kern="0" dirty="0">
                <a:solidFill>
                  <a:srgbClr val="3B4547"/>
                </a:solidFill>
                <a:latin typeface="Book Antiqua" pitchFamily="18" charset="0"/>
                <a:cs typeface="Arial" pitchFamily="34" charset="0"/>
              </a:rPr>
              <a:t>DOCUMENTS</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letter as sent</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drafts, copies, etc.</a:t>
            </a:r>
            <a:endParaRPr lang="en-US" sz="2800" kern="0" dirty="0">
              <a:solidFill>
                <a:srgbClr val="C00000"/>
              </a:solidFill>
              <a:latin typeface="Book Antiqua" pitchFamily="18" charset="0"/>
              <a:cs typeface="Arial" pitchFamily="34" charset="0"/>
            </a:endParaRPr>
          </a:p>
        </p:txBody>
      </p:sp>
      <p:sp>
        <p:nvSpPr>
          <p:cNvPr id="14" name="Text Box 2"/>
          <p:cNvSpPr txBox="1">
            <a:spLocks noChangeArrowheads="1"/>
          </p:cNvSpPr>
          <p:nvPr/>
        </p:nvSpPr>
        <p:spPr bwMode="auto">
          <a:xfrm>
            <a:off x="905352" y="4525971"/>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defRPr/>
            </a:pPr>
            <a:r>
              <a:rPr lang="en-GB" sz="2800" b="1" kern="0" dirty="0">
                <a:solidFill>
                  <a:srgbClr val="C00000"/>
                </a:solidFill>
                <a:latin typeface="Book Antiqua" pitchFamily="18" charset="0"/>
                <a:cs typeface="Arial" pitchFamily="34" charset="0"/>
              </a:rPr>
              <a:t>date of sending</a:t>
            </a:r>
          </a:p>
          <a:p>
            <a:pPr fontAlgn="base">
              <a:spcBef>
                <a:spcPct val="0"/>
              </a:spcBef>
              <a:spcAft>
                <a:spcPts val="1000"/>
              </a:spcAft>
              <a:defRPr/>
            </a:pPr>
            <a:r>
              <a:rPr lang="en-GB" sz="2800" b="1" kern="0" dirty="0">
                <a:solidFill>
                  <a:srgbClr val="C00000"/>
                </a:solidFill>
                <a:latin typeface="Book Antiqua" pitchFamily="18" charset="0"/>
                <a:cs typeface="Arial" pitchFamily="34" charset="0"/>
              </a:rPr>
              <a:t>date of receipt</a:t>
            </a:r>
          </a:p>
          <a:p>
            <a:pPr fontAlgn="base">
              <a:spcBef>
                <a:spcPct val="0"/>
              </a:spcBef>
              <a:spcAft>
                <a:spcPts val="1000"/>
              </a:spcAft>
              <a:defRPr/>
            </a:pPr>
            <a:r>
              <a:rPr lang="en-GB" sz="2800" b="1" kern="0" dirty="0">
                <a:solidFill>
                  <a:srgbClr val="3B4547"/>
                </a:solidFill>
                <a:latin typeface="Book Antiqua" pitchFamily="18" charset="0"/>
                <a:cs typeface="Arial" pitchFamily="34" charset="0"/>
              </a:rPr>
              <a:t>TIME</a:t>
            </a:r>
            <a:endParaRPr lang="en-US" sz="2800" kern="0" dirty="0">
              <a:solidFill>
                <a:srgbClr val="3B4547"/>
              </a:solidFill>
              <a:latin typeface="Book Antiqua" pitchFamily="18" charset="0"/>
              <a:cs typeface="Arial" pitchFamily="34" charset="0"/>
            </a:endParaRPr>
          </a:p>
        </p:txBody>
      </p:sp>
      <p:sp>
        <p:nvSpPr>
          <p:cNvPr id="15" name="Text Box 2"/>
          <p:cNvSpPr txBox="1">
            <a:spLocks noChangeArrowheads="1"/>
          </p:cNvSpPr>
          <p:nvPr/>
        </p:nvSpPr>
        <p:spPr bwMode="auto">
          <a:xfrm>
            <a:off x="7953090" y="4488489"/>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place of sending</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place of receipt</a:t>
            </a:r>
          </a:p>
          <a:p>
            <a:pPr algn="r" fontAlgn="base">
              <a:spcBef>
                <a:spcPct val="0"/>
              </a:spcBef>
              <a:spcAft>
                <a:spcPts val="1000"/>
              </a:spcAft>
              <a:defRPr/>
            </a:pPr>
            <a:r>
              <a:rPr lang="en-GB" sz="2800" b="1" kern="0" dirty="0">
                <a:solidFill>
                  <a:srgbClr val="3B4547"/>
                </a:solidFill>
                <a:latin typeface="Book Antiqua" pitchFamily="18" charset="0"/>
                <a:cs typeface="Arial" pitchFamily="34" charset="0"/>
              </a:rPr>
              <a:t>PLACE</a:t>
            </a:r>
            <a:endParaRPr lang="en-US" sz="2800" kern="0" dirty="0">
              <a:solidFill>
                <a:srgbClr val="3B4547"/>
              </a:solidFill>
              <a:latin typeface="Book Antiqua" pitchFamily="18" charset="0"/>
              <a:cs typeface="Arial" pitchFamily="34" charset="0"/>
            </a:endParaRPr>
          </a:p>
        </p:txBody>
      </p:sp>
      <p:sp>
        <p:nvSpPr>
          <p:cNvPr id="16" name="Rectangle 15"/>
          <p:cNvSpPr/>
          <p:nvPr/>
        </p:nvSpPr>
        <p:spPr>
          <a:xfrm>
            <a:off x="618565" y="457200"/>
            <a:ext cx="10972800" cy="591670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605254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3471853" y="2085973"/>
            <a:ext cx="5243513" cy="2643187"/>
          </a:xfrm>
          <a:prstGeom prst="ellipse">
            <a:avLst/>
          </a:prstGeom>
          <a:solidFill>
            <a:srgbClr val="F4FE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728667" y="557213"/>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4305295" y="2457449"/>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kern="0" dirty="0">
                <a:solidFill>
                  <a:srgbClr val="3B4547"/>
                </a:solidFill>
                <a:latin typeface="Book Antiqua" pitchFamily="18" charset="0"/>
                <a:cs typeface="Arial" pitchFamily="34" charset="0"/>
              </a:rPr>
              <a:t>ALBUM AMICORUM</a:t>
            </a:r>
          </a:p>
          <a:p>
            <a:pPr algn="ctr"/>
            <a:r>
              <a:rPr lang="en-GB" sz="2800" kern="0" dirty="0">
                <a:solidFill>
                  <a:srgbClr val="3B4547"/>
                </a:solidFill>
                <a:latin typeface="Book Antiqua" pitchFamily="18" charset="0"/>
                <a:cs typeface="Arial" pitchFamily="34" charset="0"/>
              </a:rPr>
              <a:t>(ego document)</a:t>
            </a:r>
            <a:endParaRPr lang="en-GB" sz="2800" b="1" kern="0" dirty="0">
              <a:solidFill>
                <a:srgbClr val="3B4547"/>
              </a:solidFill>
              <a:latin typeface="Book Antiqua" pitchFamily="18" charset="0"/>
              <a:cs typeface="Arial" pitchFamily="34" charset="0"/>
            </a:endParaRPr>
          </a:p>
        </p:txBody>
      </p:sp>
      <p:sp>
        <p:nvSpPr>
          <p:cNvPr id="8" name="Rectangle 7"/>
          <p:cNvSpPr/>
          <p:nvPr/>
        </p:nvSpPr>
        <p:spPr>
          <a:xfrm>
            <a:off x="7881923" y="557212"/>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728667" y="4357685"/>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7881923" y="4357685"/>
            <a:ext cx="3576628" cy="1900236"/>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Box 2"/>
          <p:cNvSpPr txBox="1">
            <a:spLocks noChangeArrowheads="1"/>
          </p:cNvSpPr>
          <p:nvPr/>
        </p:nvSpPr>
        <p:spPr bwMode="auto">
          <a:xfrm>
            <a:off x="858029" y="680023"/>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defRPr/>
            </a:pPr>
            <a:r>
              <a:rPr lang="en-GB" sz="2800" b="1" kern="0" dirty="0">
                <a:solidFill>
                  <a:srgbClr val="3B4547"/>
                </a:solidFill>
                <a:latin typeface="Book Antiqua" pitchFamily="18" charset="0"/>
                <a:cs typeface="Arial" pitchFamily="34" charset="0"/>
              </a:rPr>
              <a:t>PEOPLE</a:t>
            </a:r>
          </a:p>
          <a:p>
            <a:pPr fontAlgn="base">
              <a:spcBef>
                <a:spcPct val="0"/>
              </a:spcBef>
              <a:spcAft>
                <a:spcPts val="1000"/>
              </a:spcAft>
              <a:defRPr/>
            </a:pPr>
            <a:r>
              <a:rPr lang="en-GB" sz="2800" b="1" kern="0" dirty="0">
                <a:solidFill>
                  <a:srgbClr val="C00000"/>
                </a:solidFill>
                <a:latin typeface="Book Antiqua" pitchFamily="18" charset="0"/>
                <a:cs typeface="Arial" pitchFamily="34" charset="0"/>
              </a:rPr>
              <a:t>owner</a:t>
            </a:r>
          </a:p>
          <a:p>
            <a:pPr fontAlgn="base">
              <a:spcBef>
                <a:spcPct val="0"/>
              </a:spcBef>
              <a:spcAft>
                <a:spcPts val="1000"/>
              </a:spcAft>
              <a:defRPr/>
            </a:pPr>
            <a:r>
              <a:rPr lang="en-GB" sz="2800" b="1" kern="0" dirty="0">
                <a:solidFill>
                  <a:srgbClr val="C00000"/>
                </a:solidFill>
                <a:latin typeface="Book Antiqua" pitchFamily="18" charset="0"/>
                <a:cs typeface="Arial" pitchFamily="34" charset="0"/>
              </a:rPr>
              <a:t>subscriber</a:t>
            </a:r>
          </a:p>
          <a:p>
            <a:pPr fontAlgn="base">
              <a:spcBef>
                <a:spcPct val="0"/>
              </a:spcBef>
              <a:spcAft>
                <a:spcPts val="1000"/>
              </a:spcAft>
              <a:defRPr/>
            </a:pPr>
            <a:endParaRPr lang="en-US" sz="2800" kern="0" dirty="0">
              <a:solidFill>
                <a:srgbClr val="3B4547"/>
              </a:solidFill>
              <a:latin typeface="Book Antiqua" pitchFamily="18" charset="0"/>
              <a:cs typeface="Arial" pitchFamily="34" charset="0"/>
            </a:endParaRPr>
          </a:p>
        </p:txBody>
      </p:sp>
      <p:sp>
        <p:nvSpPr>
          <p:cNvPr id="13" name="Text Box 2"/>
          <p:cNvSpPr txBox="1">
            <a:spLocks noChangeArrowheads="1"/>
          </p:cNvSpPr>
          <p:nvPr/>
        </p:nvSpPr>
        <p:spPr bwMode="auto">
          <a:xfrm>
            <a:off x="8024211" y="699231"/>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defRPr/>
            </a:pPr>
            <a:r>
              <a:rPr lang="en-GB" sz="2800" b="1" kern="0" dirty="0">
                <a:solidFill>
                  <a:srgbClr val="3B4547"/>
                </a:solidFill>
                <a:latin typeface="Book Antiqua" pitchFamily="18" charset="0"/>
                <a:cs typeface="Arial" pitchFamily="34" charset="0"/>
              </a:rPr>
              <a:t>DOCUMENTS</a:t>
            </a:r>
          </a:p>
          <a:p>
            <a:pPr algn="r" fontAlgn="base">
              <a:spcBef>
                <a:spcPct val="0"/>
              </a:spcBef>
              <a:spcAft>
                <a:spcPts val="1000"/>
              </a:spcAft>
              <a:defRPr/>
            </a:pPr>
            <a:endParaRPr lang="en-GB" sz="2800" b="1" kern="0" dirty="0">
              <a:solidFill>
                <a:srgbClr val="C00000"/>
              </a:solidFill>
              <a:latin typeface="Book Antiqua" pitchFamily="18" charset="0"/>
              <a:cs typeface="Arial" pitchFamily="34" charset="0"/>
            </a:endParaRPr>
          </a:p>
          <a:p>
            <a:pPr algn="r" fontAlgn="base">
              <a:spcBef>
                <a:spcPct val="0"/>
              </a:spcBef>
              <a:spcAft>
                <a:spcPts val="1000"/>
              </a:spcAft>
              <a:defRPr/>
            </a:pPr>
            <a:r>
              <a:rPr lang="en-US" sz="2800" b="1" kern="0" dirty="0">
                <a:solidFill>
                  <a:srgbClr val="C00000"/>
                </a:solidFill>
                <a:latin typeface="Book Antiqua" pitchFamily="18" charset="0"/>
                <a:cs typeface="Arial" pitchFamily="34" charset="0"/>
              </a:rPr>
              <a:t>album</a:t>
            </a:r>
          </a:p>
        </p:txBody>
      </p:sp>
      <p:sp>
        <p:nvSpPr>
          <p:cNvPr id="14" name="Text Box 2"/>
          <p:cNvSpPr txBox="1">
            <a:spLocks noChangeArrowheads="1"/>
          </p:cNvSpPr>
          <p:nvPr/>
        </p:nvSpPr>
        <p:spPr bwMode="auto">
          <a:xfrm>
            <a:off x="905352" y="4525971"/>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defRPr/>
            </a:pPr>
            <a:r>
              <a:rPr lang="en-GB" sz="2800" b="1" kern="0" dirty="0">
                <a:solidFill>
                  <a:srgbClr val="C00000"/>
                </a:solidFill>
                <a:latin typeface="Book Antiqua" pitchFamily="18" charset="0"/>
                <a:cs typeface="Arial" pitchFamily="34" charset="0"/>
              </a:rPr>
              <a:t>date of entry</a:t>
            </a:r>
          </a:p>
          <a:p>
            <a:pPr fontAlgn="base">
              <a:spcBef>
                <a:spcPct val="0"/>
              </a:spcBef>
              <a:spcAft>
                <a:spcPts val="1000"/>
              </a:spcAft>
              <a:defRPr/>
            </a:pPr>
            <a:endParaRPr lang="en-GB" sz="2800" b="1" kern="0" dirty="0">
              <a:solidFill>
                <a:srgbClr val="C00000"/>
              </a:solidFill>
              <a:latin typeface="Book Antiqua" pitchFamily="18" charset="0"/>
              <a:cs typeface="Arial" pitchFamily="34" charset="0"/>
            </a:endParaRPr>
          </a:p>
          <a:p>
            <a:pPr fontAlgn="base">
              <a:spcBef>
                <a:spcPct val="0"/>
              </a:spcBef>
              <a:spcAft>
                <a:spcPts val="1000"/>
              </a:spcAft>
              <a:defRPr/>
            </a:pPr>
            <a:r>
              <a:rPr lang="en-GB" sz="2800" b="1" kern="0" dirty="0">
                <a:solidFill>
                  <a:srgbClr val="3B4547"/>
                </a:solidFill>
                <a:latin typeface="Book Antiqua" pitchFamily="18" charset="0"/>
                <a:cs typeface="Arial" pitchFamily="34" charset="0"/>
              </a:rPr>
              <a:t>TIME</a:t>
            </a:r>
            <a:endParaRPr lang="en-US" sz="2800" kern="0" dirty="0">
              <a:solidFill>
                <a:srgbClr val="3B4547"/>
              </a:solidFill>
              <a:latin typeface="Book Antiqua" pitchFamily="18" charset="0"/>
              <a:cs typeface="Arial" pitchFamily="34" charset="0"/>
            </a:endParaRPr>
          </a:p>
        </p:txBody>
      </p:sp>
      <p:sp>
        <p:nvSpPr>
          <p:cNvPr id="15" name="Text Box 2"/>
          <p:cNvSpPr txBox="1">
            <a:spLocks noChangeArrowheads="1"/>
          </p:cNvSpPr>
          <p:nvPr/>
        </p:nvSpPr>
        <p:spPr bwMode="auto">
          <a:xfrm>
            <a:off x="7953090" y="4488489"/>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place of entry</a:t>
            </a:r>
          </a:p>
          <a:p>
            <a:pPr algn="r" fontAlgn="base">
              <a:spcBef>
                <a:spcPct val="0"/>
              </a:spcBef>
              <a:spcAft>
                <a:spcPts val="1000"/>
              </a:spcAft>
              <a:defRPr/>
            </a:pPr>
            <a:endParaRPr lang="en-GB" sz="2800" b="1" kern="0" dirty="0">
              <a:solidFill>
                <a:srgbClr val="C00000"/>
              </a:solidFill>
              <a:latin typeface="Book Antiqua" pitchFamily="18" charset="0"/>
              <a:cs typeface="Arial" pitchFamily="34" charset="0"/>
            </a:endParaRPr>
          </a:p>
          <a:p>
            <a:pPr algn="r" fontAlgn="base">
              <a:spcBef>
                <a:spcPct val="0"/>
              </a:spcBef>
              <a:spcAft>
                <a:spcPts val="1000"/>
              </a:spcAft>
              <a:defRPr/>
            </a:pPr>
            <a:r>
              <a:rPr lang="en-GB" sz="2800" b="1" kern="0" dirty="0">
                <a:solidFill>
                  <a:srgbClr val="3B4547"/>
                </a:solidFill>
                <a:latin typeface="Book Antiqua" pitchFamily="18" charset="0"/>
                <a:cs typeface="Arial" pitchFamily="34" charset="0"/>
              </a:rPr>
              <a:t>PLACE</a:t>
            </a:r>
            <a:endParaRPr lang="en-US" sz="2800" kern="0" dirty="0">
              <a:solidFill>
                <a:srgbClr val="3B4547"/>
              </a:solidFill>
              <a:latin typeface="Book Antiqua" pitchFamily="18" charset="0"/>
              <a:cs typeface="Arial" pitchFamily="34" charset="0"/>
            </a:endParaRPr>
          </a:p>
        </p:txBody>
      </p:sp>
      <p:sp>
        <p:nvSpPr>
          <p:cNvPr id="16" name="Rectangle 15"/>
          <p:cNvSpPr/>
          <p:nvPr/>
        </p:nvSpPr>
        <p:spPr>
          <a:xfrm>
            <a:off x="618565" y="457200"/>
            <a:ext cx="10972800" cy="591670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9853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6"/>
          <p:cNvSpPr>
            <a:spLocks noChangeArrowheads="1"/>
          </p:cNvSpPr>
          <p:nvPr/>
        </p:nvSpPr>
        <p:spPr bwMode="auto">
          <a:xfrm>
            <a:off x="6240463" y="550864"/>
            <a:ext cx="41767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Arial" panose="020B0604020202020204" pitchFamily="34" charset="0"/>
              <a:buNone/>
            </a:pPr>
            <a:r>
              <a:rPr lang="en-GB" altLang="en-US" sz="2400">
                <a:solidFill>
                  <a:srgbClr val="FFCD45"/>
                </a:solidFill>
                <a:latin typeface="WorkSans-Regular"/>
                <a:ea typeface="Calibri" panose="020F0502020204030204" pitchFamily="34" charset="0"/>
                <a:cs typeface="WorkSans-Regular"/>
              </a:rPr>
              <a:t>Collaborative systems design</a:t>
            </a:r>
            <a:endParaRPr lang="en-GB" altLang="en-US">
              <a:ea typeface="Calibri" panose="020F0502020204030204" pitchFamily="34" charset="0"/>
              <a:cs typeface="Times New Roman" panose="02020603050405020304" pitchFamily="18" charset="0"/>
            </a:endParaRPr>
          </a:p>
          <a:p>
            <a:pPr>
              <a:spcBef>
                <a:spcPct val="0"/>
              </a:spcBef>
              <a:buFontTx/>
              <a:buNone/>
            </a:pPr>
            <a:endParaRPr lang="en-GB" altLang="en-US" sz="1800">
              <a:solidFill>
                <a:schemeClr val="bg1"/>
              </a:solidFill>
              <a:latin typeface="Book Antiqua" panose="02040602050305030304" pitchFamily="18" charset="0"/>
            </a:endParaRPr>
          </a:p>
        </p:txBody>
      </p:sp>
      <p:pic>
        <p:nvPicPr>
          <p:cNvPr id="50180" name="Picture 4"/>
          <p:cNvPicPr>
            <a:picLocks noChangeAspect="1"/>
          </p:cNvPicPr>
          <p:nvPr/>
        </p:nvPicPr>
        <p:blipFill>
          <a:blip r:embed="rId4">
            <a:extLst>
              <a:ext uri="{28A0092B-C50C-407E-A947-70E740481C1C}">
                <a14:useLocalDpi xmlns:a14="http://schemas.microsoft.com/office/drawing/2010/main" val="0"/>
              </a:ext>
            </a:extLst>
          </a:blip>
          <a:srcRect l="5534" t="10828" r="5916" b="11407"/>
          <a:stretch>
            <a:fillRect/>
          </a:stretch>
        </p:blipFill>
        <p:spPr bwMode="auto">
          <a:xfrm>
            <a:off x="-27101" y="0"/>
            <a:ext cx="12219101" cy="603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65999389-3583-41EF-899B-FEF923143796}"/>
              </a:ext>
            </a:extLst>
          </p:cNvPr>
          <p:cNvPicPr>
            <a:picLocks noChangeAspect="1"/>
          </p:cNvPicPr>
          <p:nvPr/>
        </p:nvPicPr>
        <p:blipFill rotWithShape="1">
          <a:blip r:embed="rId4">
            <a:extLst>
              <a:ext uri="{28A0092B-C50C-407E-A947-70E740481C1C}">
                <a14:useLocalDpi xmlns:a14="http://schemas.microsoft.com/office/drawing/2010/main" val="0"/>
              </a:ext>
            </a:extLst>
          </a:blip>
          <a:srcRect l="5534" t="23740" r="5916" b="11407"/>
          <a:stretch/>
        </p:blipFill>
        <p:spPr bwMode="auto">
          <a:xfrm>
            <a:off x="17383" y="1001713"/>
            <a:ext cx="14147800" cy="503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9AED2015-8C4B-4E1B-8B90-7D0172E69137}"/>
              </a:ext>
            </a:extLst>
          </p:cNvPr>
          <p:cNvPicPr>
            <a:picLocks noChangeAspect="1"/>
          </p:cNvPicPr>
          <p:nvPr/>
        </p:nvPicPr>
        <p:blipFill rotWithShape="1">
          <a:blip r:embed="rId5"/>
          <a:srcRect l="937" t="4966"/>
          <a:stretch/>
        </p:blipFill>
        <p:spPr>
          <a:xfrm>
            <a:off x="2013396" y="1031647"/>
            <a:ext cx="8057745" cy="4242480"/>
          </a:xfrm>
          <a:prstGeom prst="rect">
            <a:avLst/>
          </a:prstGeom>
        </p:spPr>
      </p:pic>
      <p:sp>
        <p:nvSpPr>
          <p:cNvPr id="10" name="Rectangle 9">
            <a:extLst>
              <a:ext uri="{FF2B5EF4-FFF2-40B4-BE49-F238E27FC236}">
                <a16:creationId xmlns:a16="http://schemas.microsoft.com/office/drawing/2014/main" id="{9A453063-6011-4C02-BEDE-8FFEEEE2BA43}"/>
              </a:ext>
            </a:extLst>
          </p:cNvPr>
          <p:cNvSpPr/>
          <p:nvPr/>
        </p:nvSpPr>
        <p:spPr>
          <a:xfrm>
            <a:off x="8685894" y="1499686"/>
            <a:ext cx="3448811" cy="3616375"/>
          </a:xfrm>
          <a:prstGeom prst="rect">
            <a:avLst/>
          </a:prstGeom>
        </p:spPr>
        <p:txBody>
          <a:bodyPr wrap="square">
            <a:spAutoFit/>
          </a:bodyPr>
          <a:lstStyle/>
          <a:p>
            <a:pPr marL="457200" indent="-457200">
              <a:spcAft>
                <a:spcPts val="600"/>
              </a:spcAft>
              <a:buAutoNum type="arabicPeriod"/>
            </a:pPr>
            <a:r>
              <a:rPr lang="en-GB" altLang="en-US" sz="3600" dirty="0">
                <a:solidFill>
                  <a:srgbClr val="3B4547"/>
                </a:solidFill>
                <a:latin typeface="Book Antiqua" panose="02040602050305030304" pitchFamily="18" charset="0"/>
                <a:ea typeface="Calibri" panose="020F0502020204030204" pitchFamily="34" charset="0"/>
                <a:cs typeface="WorkSans-Regular"/>
              </a:rPr>
              <a:t>Objectives</a:t>
            </a:r>
          </a:p>
          <a:p>
            <a:pPr marL="457200" indent="-457200">
              <a:spcAft>
                <a:spcPts val="600"/>
              </a:spcAft>
              <a:buAutoNum type="arabicPeriod"/>
            </a:pPr>
            <a:r>
              <a:rPr lang="en-GB" sz="3600" dirty="0">
                <a:solidFill>
                  <a:srgbClr val="3B4547"/>
                </a:solidFill>
                <a:latin typeface="Book Antiqua" panose="02040602050305030304" pitchFamily="18" charset="0"/>
              </a:rPr>
              <a:t>Structure</a:t>
            </a:r>
          </a:p>
          <a:p>
            <a:pPr marL="457200" indent="-457200">
              <a:spcAft>
                <a:spcPts val="600"/>
              </a:spcAft>
              <a:buAutoNum type="arabicPeriod"/>
            </a:pPr>
            <a:r>
              <a:rPr lang="en-GB" sz="3600" dirty="0">
                <a:solidFill>
                  <a:srgbClr val="3B4547"/>
                </a:solidFill>
                <a:latin typeface="Book Antiqua" panose="02040602050305030304" pitchFamily="18" charset="0"/>
              </a:rPr>
              <a:t>Tools</a:t>
            </a:r>
          </a:p>
          <a:p>
            <a:pPr marL="457200" indent="-457200">
              <a:spcAft>
                <a:spcPts val="600"/>
              </a:spcAft>
              <a:buAutoNum type="arabicPeriod"/>
            </a:pPr>
            <a:r>
              <a:rPr lang="en-GB" sz="3600" dirty="0">
                <a:solidFill>
                  <a:srgbClr val="3B4547"/>
                </a:solidFill>
                <a:latin typeface="Book Antiqua" panose="02040602050305030304" pitchFamily="18" charset="0"/>
              </a:rPr>
              <a:t>Systems</a:t>
            </a:r>
          </a:p>
          <a:p>
            <a:pPr marL="457200" indent="-457200">
              <a:spcAft>
                <a:spcPts val="600"/>
              </a:spcAft>
              <a:buAutoNum type="arabicPeriod"/>
            </a:pPr>
            <a:r>
              <a:rPr lang="en-GB" sz="3600" dirty="0">
                <a:solidFill>
                  <a:srgbClr val="3B4547"/>
                </a:solidFill>
                <a:latin typeface="Book Antiqua" panose="02040602050305030304" pitchFamily="18" charset="0"/>
              </a:rPr>
              <a:t>Prospects</a:t>
            </a:r>
          </a:p>
          <a:p>
            <a:pPr marL="457200" indent="-457200">
              <a:buAutoNum type="arabicPeriod"/>
            </a:pPr>
            <a:endParaRPr lang="en-GB" sz="2400" dirty="0">
              <a:solidFill>
                <a:srgbClr val="3B4547"/>
              </a:solidFill>
            </a:endParaRPr>
          </a:p>
        </p:txBody>
      </p:sp>
    </p:spTree>
    <p:extLst>
      <p:ext uri="{BB962C8B-B14F-4D97-AF65-F5344CB8AC3E}">
        <p14:creationId xmlns:p14="http://schemas.microsoft.com/office/powerpoint/2010/main" val="127850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08347 -0.00139 L -0.16653 -0.00139 " pathEditMode="relative" rAng="0" ptsTypes="AA">
                                      <p:cBhvr>
                                        <p:cTn id="6" dur="2000" fill="hold"/>
                                        <p:tgtEl>
                                          <p:spTgt spid="8"/>
                                        </p:tgtEl>
                                        <p:attrNameLst>
                                          <p:attrName>ppt_x</p:attrName>
                                          <p:attrName>ppt_y</p:attrName>
                                        </p:attrNameLst>
                                      </p:cBhvr>
                                      <p:rCtr x="-12500" y="0"/>
                                    </p:animMotion>
                                  </p:childTnLst>
                                </p:cTn>
                              </p:par>
                              <p:par>
                                <p:cTn id="7" presetID="35" presetClass="path" presetSubtype="0" accel="50000" decel="50000" fill="hold" nodeType="withEffect">
                                  <p:stCondLst>
                                    <p:cond delay="0"/>
                                  </p:stCondLst>
                                  <p:childTnLst>
                                    <p:animMotion origin="layout" path="M -0.0069 -0.00231 L -0.25169 -0.00231 " pathEditMode="relative" rAng="0" ptsTypes="AA">
                                      <p:cBhvr>
                                        <p:cTn id="8" dur="2000" fill="hold"/>
                                        <p:tgtEl>
                                          <p:spTgt spid="9"/>
                                        </p:tgtEl>
                                        <p:attrNameLst>
                                          <p:attrName>ppt_x</p:attrName>
                                          <p:attrName>ppt_y</p:attrName>
                                        </p:attrNameLst>
                                      </p:cBhvr>
                                      <p:rCtr x="-12240" y="0"/>
                                    </p:animMotion>
                                  </p:childTnLst>
                                </p:cTn>
                              </p:par>
                            </p:childTnLst>
                          </p:cTn>
                        </p:par>
                        <p:par>
                          <p:cTn id="9" fill="hold">
                            <p:stCondLst>
                              <p:cond delay="2000"/>
                            </p:stCondLst>
                            <p:childTnLst>
                              <p:par>
                                <p:cTn id="10" presetID="22" presetClass="entr" presetSubtype="1"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3471853" y="2085973"/>
            <a:ext cx="5243513" cy="2643187"/>
          </a:xfrm>
          <a:prstGeom prst="ellipse">
            <a:avLst/>
          </a:prstGeom>
          <a:solidFill>
            <a:srgbClr val="F4FE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728667" y="557213"/>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4305295" y="2457449"/>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kern="0" dirty="0">
                <a:solidFill>
                  <a:srgbClr val="3B4547"/>
                </a:solidFill>
                <a:latin typeface="Book Antiqua" pitchFamily="18" charset="0"/>
                <a:cs typeface="Arial" pitchFamily="34" charset="0"/>
              </a:rPr>
              <a:t>MATRICULATION</a:t>
            </a:r>
          </a:p>
          <a:p>
            <a:pPr algn="ctr"/>
            <a:r>
              <a:rPr lang="en-GB" sz="2800" kern="0" dirty="0">
                <a:solidFill>
                  <a:srgbClr val="3B4547"/>
                </a:solidFill>
                <a:latin typeface="Book Antiqua" pitchFamily="18" charset="0"/>
                <a:cs typeface="Arial" pitchFamily="34" charset="0"/>
              </a:rPr>
              <a:t>(institutional records)</a:t>
            </a:r>
            <a:endParaRPr lang="en-GB" sz="2800" b="1" kern="0" dirty="0">
              <a:solidFill>
                <a:srgbClr val="3B4547"/>
              </a:solidFill>
              <a:latin typeface="Book Antiqua" pitchFamily="18" charset="0"/>
              <a:cs typeface="Arial" pitchFamily="34" charset="0"/>
            </a:endParaRPr>
          </a:p>
        </p:txBody>
      </p:sp>
      <p:sp>
        <p:nvSpPr>
          <p:cNvPr id="8" name="Rectangle 7"/>
          <p:cNvSpPr/>
          <p:nvPr/>
        </p:nvSpPr>
        <p:spPr>
          <a:xfrm>
            <a:off x="7881923" y="557212"/>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728667" y="4357685"/>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7881923" y="4357685"/>
            <a:ext cx="3576628" cy="1900236"/>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Box 2"/>
          <p:cNvSpPr txBox="1">
            <a:spLocks noChangeArrowheads="1"/>
          </p:cNvSpPr>
          <p:nvPr/>
        </p:nvSpPr>
        <p:spPr bwMode="auto">
          <a:xfrm>
            <a:off x="858029" y="680023"/>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defRPr/>
            </a:pPr>
            <a:r>
              <a:rPr lang="en-GB" sz="2800" b="1" kern="0" dirty="0">
                <a:solidFill>
                  <a:srgbClr val="3B4547"/>
                </a:solidFill>
                <a:latin typeface="Book Antiqua" pitchFamily="18" charset="0"/>
                <a:cs typeface="Arial" pitchFamily="34" charset="0"/>
              </a:rPr>
              <a:t>PEOPLE</a:t>
            </a:r>
          </a:p>
          <a:p>
            <a:pPr fontAlgn="base">
              <a:spcBef>
                <a:spcPct val="0"/>
              </a:spcBef>
              <a:spcAft>
                <a:spcPts val="1000"/>
              </a:spcAft>
              <a:defRPr/>
            </a:pPr>
            <a:r>
              <a:rPr lang="en-GB" sz="2800" b="1" kern="0" dirty="0">
                <a:solidFill>
                  <a:srgbClr val="C00000"/>
                </a:solidFill>
                <a:latin typeface="Book Antiqua" pitchFamily="18" charset="0"/>
                <a:cs typeface="Arial" pitchFamily="34" charset="0"/>
              </a:rPr>
              <a:t>rector</a:t>
            </a:r>
          </a:p>
          <a:p>
            <a:pPr fontAlgn="base">
              <a:spcBef>
                <a:spcPct val="0"/>
              </a:spcBef>
              <a:spcAft>
                <a:spcPts val="1000"/>
              </a:spcAft>
              <a:defRPr/>
            </a:pPr>
            <a:r>
              <a:rPr lang="en-GB" sz="2800" b="1" kern="0" dirty="0" err="1">
                <a:solidFill>
                  <a:srgbClr val="C00000"/>
                </a:solidFill>
                <a:latin typeface="Book Antiqua" pitchFamily="18" charset="0"/>
                <a:cs typeface="Arial" pitchFamily="34" charset="0"/>
              </a:rPr>
              <a:t>matriculant</a:t>
            </a:r>
            <a:endParaRPr lang="en-GB" sz="2800" b="1" kern="0" dirty="0">
              <a:solidFill>
                <a:srgbClr val="C00000"/>
              </a:solidFill>
              <a:latin typeface="Book Antiqua" pitchFamily="18" charset="0"/>
              <a:cs typeface="Arial" pitchFamily="34" charset="0"/>
            </a:endParaRPr>
          </a:p>
          <a:p>
            <a:pPr fontAlgn="base">
              <a:spcBef>
                <a:spcPct val="0"/>
              </a:spcBef>
              <a:spcAft>
                <a:spcPts val="1000"/>
              </a:spcAft>
              <a:defRPr/>
            </a:pPr>
            <a:endParaRPr lang="en-US" sz="2800" kern="0" dirty="0">
              <a:solidFill>
                <a:srgbClr val="3B4547"/>
              </a:solidFill>
              <a:latin typeface="Book Antiqua" pitchFamily="18" charset="0"/>
              <a:cs typeface="Arial" pitchFamily="34" charset="0"/>
            </a:endParaRPr>
          </a:p>
        </p:txBody>
      </p:sp>
      <p:sp>
        <p:nvSpPr>
          <p:cNvPr id="13" name="Text Box 2"/>
          <p:cNvSpPr txBox="1">
            <a:spLocks noChangeArrowheads="1"/>
          </p:cNvSpPr>
          <p:nvPr/>
        </p:nvSpPr>
        <p:spPr bwMode="auto">
          <a:xfrm>
            <a:off x="8024211" y="699231"/>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defRPr/>
            </a:pPr>
            <a:r>
              <a:rPr lang="en-GB" sz="2800" b="1" kern="0" dirty="0">
                <a:solidFill>
                  <a:srgbClr val="3B4547"/>
                </a:solidFill>
                <a:latin typeface="Book Antiqua" pitchFamily="18" charset="0"/>
                <a:cs typeface="Arial" pitchFamily="34" charset="0"/>
              </a:rPr>
              <a:t>DOCUMENTS</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matriculation</a:t>
            </a:r>
          </a:p>
          <a:p>
            <a:pPr algn="r" fontAlgn="base">
              <a:spcBef>
                <a:spcPct val="0"/>
              </a:spcBef>
              <a:spcAft>
                <a:spcPts val="1000"/>
              </a:spcAft>
              <a:defRPr/>
            </a:pPr>
            <a:r>
              <a:rPr lang="en-US" sz="2800" b="1" kern="0" dirty="0">
                <a:solidFill>
                  <a:srgbClr val="C00000"/>
                </a:solidFill>
                <a:latin typeface="Book Antiqua" pitchFamily="18" charset="0"/>
                <a:cs typeface="Arial" pitchFamily="34" charset="0"/>
              </a:rPr>
              <a:t>register</a:t>
            </a:r>
          </a:p>
        </p:txBody>
      </p:sp>
      <p:sp>
        <p:nvSpPr>
          <p:cNvPr id="14" name="Text Box 2"/>
          <p:cNvSpPr txBox="1">
            <a:spLocks noChangeArrowheads="1"/>
          </p:cNvSpPr>
          <p:nvPr/>
        </p:nvSpPr>
        <p:spPr bwMode="auto">
          <a:xfrm>
            <a:off x="905352" y="4525971"/>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defRPr/>
            </a:pPr>
            <a:r>
              <a:rPr lang="en-GB" sz="2800" b="1" kern="0" dirty="0">
                <a:solidFill>
                  <a:srgbClr val="C00000"/>
                </a:solidFill>
                <a:latin typeface="Book Antiqua" pitchFamily="18" charset="0"/>
                <a:cs typeface="Arial" pitchFamily="34" charset="0"/>
              </a:rPr>
              <a:t>date of entry</a:t>
            </a:r>
          </a:p>
          <a:p>
            <a:pPr fontAlgn="base">
              <a:spcBef>
                <a:spcPct val="0"/>
              </a:spcBef>
              <a:spcAft>
                <a:spcPts val="1000"/>
              </a:spcAft>
              <a:defRPr/>
            </a:pPr>
            <a:endParaRPr lang="en-GB" sz="2800" b="1" kern="0" dirty="0">
              <a:solidFill>
                <a:srgbClr val="C00000"/>
              </a:solidFill>
              <a:latin typeface="Book Antiqua" pitchFamily="18" charset="0"/>
              <a:cs typeface="Arial" pitchFamily="34" charset="0"/>
            </a:endParaRPr>
          </a:p>
          <a:p>
            <a:pPr fontAlgn="base">
              <a:spcBef>
                <a:spcPct val="0"/>
              </a:spcBef>
              <a:spcAft>
                <a:spcPts val="1000"/>
              </a:spcAft>
              <a:defRPr/>
            </a:pPr>
            <a:r>
              <a:rPr lang="en-GB" sz="2800" b="1" kern="0" dirty="0">
                <a:solidFill>
                  <a:srgbClr val="3B4547"/>
                </a:solidFill>
                <a:latin typeface="Book Antiqua" pitchFamily="18" charset="0"/>
                <a:cs typeface="Arial" pitchFamily="34" charset="0"/>
              </a:rPr>
              <a:t>TIME</a:t>
            </a:r>
            <a:endParaRPr lang="en-US" sz="2800" kern="0" dirty="0">
              <a:solidFill>
                <a:srgbClr val="3B4547"/>
              </a:solidFill>
              <a:latin typeface="Book Antiqua" pitchFamily="18" charset="0"/>
              <a:cs typeface="Arial" pitchFamily="34" charset="0"/>
            </a:endParaRPr>
          </a:p>
        </p:txBody>
      </p:sp>
      <p:sp>
        <p:nvSpPr>
          <p:cNvPr id="15" name="Text Box 2"/>
          <p:cNvSpPr txBox="1">
            <a:spLocks noChangeArrowheads="1"/>
          </p:cNvSpPr>
          <p:nvPr/>
        </p:nvSpPr>
        <p:spPr bwMode="auto">
          <a:xfrm>
            <a:off x="7953090" y="4488489"/>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place of institution</a:t>
            </a:r>
          </a:p>
          <a:p>
            <a:pPr algn="r" fontAlgn="base">
              <a:spcBef>
                <a:spcPct val="0"/>
              </a:spcBef>
              <a:spcAft>
                <a:spcPts val="1000"/>
              </a:spcAft>
              <a:defRPr/>
            </a:pPr>
            <a:endParaRPr lang="en-GB" sz="2800" b="1" kern="0" dirty="0">
              <a:solidFill>
                <a:srgbClr val="C00000"/>
              </a:solidFill>
              <a:latin typeface="Book Antiqua" pitchFamily="18" charset="0"/>
              <a:cs typeface="Arial" pitchFamily="34" charset="0"/>
            </a:endParaRPr>
          </a:p>
          <a:p>
            <a:pPr algn="r" fontAlgn="base">
              <a:spcBef>
                <a:spcPct val="0"/>
              </a:spcBef>
              <a:spcAft>
                <a:spcPts val="1000"/>
              </a:spcAft>
              <a:defRPr/>
            </a:pPr>
            <a:r>
              <a:rPr lang="en-GB" sz="2800" b="1" kern="0" dirty="0">
                <a:solidFill>
                  <a:srgbClr val="3B4547"/>
                </a:solidFill>
                <a:latin typeface="Book Antiqua" pitchFamily="18" charset="0"/>
                <a:cs typeface="Arial" pitchFamily="34" charset="0"/>
              </a:rPr>
              <a:t>PLACE</a:t>
            </a:r>
            <a:endParaRPr lang="en-US" sz="2800" kern="0" dirty="0">
              <a:solidFill>
                <a:srgbClr val="3B4547"/>
              </a:solidFill>
              <a:latin typeface="Book Antiqua" pitchFamily="18" charset="0"/>
              <a:cs typeface="Arial" pitchFamily="34" charset="0"/>
            </a:endParaRPr>
          </a:p>
        </p:txBody>
      </p:sp>
      <p:sp>
        <p:nvSpPr>
          <p:cNvPr id="16" name="Rectangle 15"/>
          <p:cNvSpPr/>
          <p:nvPr/>
        </p:nvSpPr>
        <p:spPr>
          <a:xfrm>
            <a:off x="618565" y="457200"/>
            <a:ext cx="10972800" cy="591670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852352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3471853" y="2085973"/>
            <a:ext cx="5243513" cy="2643187"/>
          </a:xfrm>
          <a:prstGeom prst="ellipse">
            <a:avLst/>
          </a:prstGeom>
          <a:solidFill>
            <a:srgbClr val="F4FE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728667" y="557213"/>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4305295" y="2457449"/>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kern="0" dirty="0">
                <a:solidFill>
                  <a:srgbClr val="3B4547"/>
                </a:solidFill>
                <a:latin typeface="Book Antiqua" pitchFamily="18" charset="0"/>
                <a:cs typeface="Arial" pitchFamily="34" charset="0"/>
              </a:rPr>
              <a:t>DISPUTATION</a:t>
            </a:r>
            <a:r>
              <a:rPr lang="en-GB" sz="2800" kern="0" dirty="0">
                <a:solidFill>
                  <a:srgbClr val="3B4547"/>
                </a:solidFill>
                <a:latin typeface="Book Antiqua" pitchFamily="18" charset="0"/>
                <a:cs typeface="Arial" pitchFamily="34" charset="0"/>
              </a:rPr>
              <a:t> </a:t>
            </a:r>
          </a:p>
          <a:p>
            <a:pPr algn="ctr"/>
            <a:r>
              <a:rPr lang="en-GB" sz="2800" kern="0" dirty="0">
                <a:solidFill>
                  <a:srgbClr val="3B4547"/>
                </a:solidFill>
                <a:latin typeface="Book Antiqua" pitchFamily="18" charset="0"/>
                <a:cs typeface="Arial" pitchFamily="34" charset="0"/>
              </a:rPr>
              <a:t>(printed material)</a:t>
            </a:r>
            <a:endParaRPr lang="en-GB" sz="2800" b="1" kern="0" dirty="0">
              <a:solidFill>
                <a:srgbClr val="3B4547"/>
              </a:solidFill>
              <a:latin typeface="Book Antiqua" pitchFamily="18" charset="0"/>
              <a:cs typeface="Arial" pitchFamily="34" charset="0"/>
            </a:endParaRPr>
          </a:p>
        </p:txBody>
      </p:sp>
      <p:sp>
        <p:nvSpPr>
          <p:cNvPr id="8" name="Rectangle 7"/>
          <p:cNvSpPr/>
          <p:nvPr/>
        </p:nvSpPr>
        <p:spPr>
          <a:xfrm>
            <a:off x="7881923" y="557212"/>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728667" y="4357685"/>
            <a:ext cx="3576628" cy="190023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7881923" y="4357685"/>
            <a:ext cx="3576628" cy="1900236"/>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Box 2"/>
          <p:cNvSpPr txBox="1">
            <a:spLocks noChangeArrowheads="1"/>
          </p:cNvSpPr>
          <p:nvPr/>
        </p:nvSpPr>
        <p:spPr bwMode="auto">
          <a:xfrm>
            <a:off x="858029" y="680023"/>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defRPr/>
            </a:pPr>
            <a:r>
              <a:rPr lang="en-GB" sz="2800" b="1" kern="0" dirty="0">
                <a:solidFill>
                  <a:srgbClr val="3B4547"/>
                </a:solidFill>
                <a:latin typeface="Book Antiqua" pitchFamily="18" charset="0"/>
                <a:cs typeface="Arial" pitchFamily="34" charset="0"/>
              </a:rPr>
              <a:t>PEOPLE</a:t>
            </a:r>
          </a:p>
          <a:p>
            <a:pPr fontAlgn="base">
              <a:spcBef>
                <a:spcPct val="0"/>
              </a:spcBef>
              <a:spcAft>
                <a:spcPts val="1000"/>
              </a:spcAft>
              <a:defRPr/>
            </a:pPr>
            <a:r>
              <a:rPr lang="en-GB" sz="2400" b="1" kern="0" dirty="0" err="1">
                <a:solidFill>
                  <a:srgbClr val="C00000"/>
                </a:solidFill>
                <a:latin typeface="Book Antiqua" pitchFamily="18" charset="0"/>
                <a:cs typeface="Arial" pitchFamily="34" charset="0"/>
              </a:rPr>
              <a:t>praeses</a:t>
            </a:r>
            <a:r>
              <a:rPr lang="en-GB" sz="2400" b="1" kern="0" dirty="0">
                <a:solidFill>
                  <a:srgbClr val="C00000"/>
                </a:solidFill>
                <a:latin typeface="Book Antiqua" pitchFamily="18" charset="0"/>
                <a:cs typeface="Arial" pitchFamily="34" charset="0"/>
              </a:rPr>
              <a:t>, </a:t>
            </a:r>
            <a:r>
              <a:rPr lang="en-GB" sz="2400" b="1" kern="0" dirty="0" err="1">
                <a:solidFill>
                  <a:srgbClr val="C00000"/>
                </a:solidFill>
                <a:latin typeface="Book Antiqua" pitchFamily="18" charset="0"/>
                <a:cs typeface="Arial" pitchFamily="34" charset="0"/>
              </a:rPr>
              <a:t>respondens</a:t>
            </a:r>
            <a:r>
              <a:rPr lang="en-GB" sz="2400" b="1" kern="0" dirty="0">
                <a:solidFill>
                  <a:srgbClr val="C00000"/>
                </a:solidFill>
                <a:latin typeface="Book Antiqua" pitchFamily="18" charset="0"/>
                <a:cs typeface="Arial" pitchFamily="34" charset="0"/>
              </a:rPr>
              <a:t>, dedicatees, epigrams, printer, etc.</a:t>
            </a:r>
            <a:endParaRPr lang="en-GB" sz="2800" b="1" kern="0" dirty="0">
              <a:solidFill>
                <a:srgbClr val="C00000"/>
              </a:solidFill>
              <a:latin typeface="Book Antiqua" pitchFamily="18" charset="0"/>
              <a:cs typeface="Arial" pitchFamily="34" charset="0"/>
            </a:endParaRPr>
          </a:p>
          <a:p>
            <a:pPr fontAlgn="base">
              <a:spcBef>
                <a:spcPct val="0"/>
              </a:spcBef>
              <a:spcAft>
                <a:spcPts val="1000"/>
              </a:spcAft>
              <a:defRPr/>
            </a:pPr>
            <a:endParaRPr lang="en-GB" sz="2800" b="1" kern="0" dirty="0">
              <a:solidFill>
                <a:srgbClr val="C00000"/>
              </a:solidFill>
              <a:latin typeface="Book Antiqua" pitchFamily="18" charset="0"/>
              <a:cs typeface="Arial" pitchFamily="34" charset="0"/>
            </a:endParaRPr>
          </a:p>
          <a:p>
            <a:pPr fontAlgn="base">
              <a:spcBef>
                <a:spcPct val="0"/>
              </a:spcBef>
              <a:spcAft>
                <a:spcPts val="1000"/>
              </a:spcAft>
              <a:defRPr/>
            </a:pPr>
            <a:endParaRPr lang="en-US" sz="2800" kern="0" dirty="0">
              <a:solidFill>
                <a:srgbClr val="3B4547"/>
              </a:solidFill>
              <a:latin typeface="Book Antiqua" pitchFamily="18" charset="0"/>
              <a:cs typeface="Arial" pitchFamily="34" charset="0"/>
            </a:endParaRPr>
          </a:p>
        </p:txBody>
      </p:sp>
      <p:sp>
        <p:nvSpPr>
          <p:cNvPr id="13" name="Text Box 2"/>
          <p:cNvSpPr txBox="1">
            <a:spLocks noChangeArrowheads="1"/>
          </p:cNvSpPr>
          <p:nvPr/>
        </p:nvSpPr>
        <p:spPr bwMode="auto">
          <a:xfrm>
            <a:off x="8024211" y="699231"/>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defRPr/>
            </a:pPr>
            <a:r>
              <a:rPr lang="en-GB" sz="2800" b="1" kern="0" dirty="0">
                <a:solidFill>
                  <a:srgbClr val="3B4547"/>
                </a:solidFill>
                <a:latin typeface="Book Antiqua" pitchFamily="18" charset="0"/>
                <a:cs typeface="Arial" pitchFamily="34" charset="0"/>
              </a:rPr>
              <a:t>DOCUMENTS</a:t>
            </a:r>
          </a:p>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Printed version</a:t>
            </a:r>
          </a:p>
          <a:p>
            <a:pPr algn="r" fontAlgn="base">
              <a:spcBef>
                <a:spcPct val="0"/>
              </a:spcBef>
              <a:spcAft>
                <a:spcPts val="1000"/>
              </a:spcAft>
              <a:defRPr/>
            </a:pPr>
            <a:r>
              <a:rPr lang="en-US" sz="2800" b="1" kern="0" dirty="0">
                <a:solidFill>
                  <a:srgbClr val="C00000"/>
                </a:solidFill>
                <a:latin typeface="Book Antiqua" pitchFamily="18" charset="0"/>
                <a:cs typeface="Arial" pitchFamily="34" charset="0"/>
              </a:rPr>
              <a:t>university records</a:t>
            </a:r>
          </a:p>
        </p:txBody>
      </p:sp>
      <p:sp>
        <p:nvSpPr>
          <p:cNvPr id="14" name="Text Box 2"/>
          <p:cNvSpPr txBox="1">
            <a:spLocks noChangeArrowheads="1"/>
          </p:cNvSpPr>
          <p:nvPr/>
        </p:nvSpPr>
        <p:spPr bwMode="auto">
          <a:xfrm>
            <a:off x="905352" y="4525971"/>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defRPr/>
            </a:pPr>
            <a:r>
              <a:rPr lang="en-GB" sz="2800" b="1" kern="0" dirty="0">
                <a:solidFill>
                  <a:srgbClr val="C00000"/>
                </a:solidFill>
                <a:latin typeface="Book Antiqua" pitchFamily="18" charset="0"/>
                <a:cs typeface="Arial" pitchFamily="34" charset="0"/>
              </a:rPr>
              <a:t>date of disputation</a:t>
            </a:r>
          </a:p>
          <a:p>
            <a:pPr fontAlgn="base">
              <a:spcBef>
                <a:spcPct val="0"/>
              </a:spcBef>
              <a:spcAft>
                <a:spcPts val="1000"/>
              </a:spcAft>
              <a:defRPr/>
            </a:pPr>
            <a:r>
              <a:rPr lang="en-GB" sz="2800" b="1" kern="0" dirty="0">
                <a:solidFill>
                  <a:srgbClr val="C00000"/>
                </a:solidFill>
                <a:latin typeface="Book Antiqua" pitchFamily="18" charset="0"/>
                <a:cs typeface="Arial" pitchFamily="34" charset="0"/>
              </a:rPr>
              <a:t>date of publication</a:t>
            </a:r>
          </a:p>
          <a:p>
            <a:pPr fontAlgn="base">
              <a:spcBef>
                <a:spcPct val="0"/>
              </a:spcBef>
              <a:spcAft>
                <a:spcPts val="1000"/>
              </a:spcAft>
              <a:defRPr/>
            </a:pPr>
            <a:r>
              <a:rPr lang="en-GB" sz="2800" b="1" kern="0" dirty="0">
                <a:solidFill>
                  <a:srgbClr val="3B4547"/>
                </a:solidFill>
                <a:latin typeface="Book Antiqua" pitchFamily="18" charset="0"/>
                <a:cs typeface="Arial" pitchFamily="34" charset="0"/>
              </a:rPr>
              <a:t>TIME</a:t>
            </a:r>
            <a:endParaRPr lang="en-US" sz="2800" kern="0" dirty="0">
              <a:solidFill>
                <a:srgbClr val="3B4547"/>
              </a:solidFill>
              <a:latin typeface="Book Antiqua" pitchFamily="18" charset="0"/>
              <a:cs typeface="Arial" pitchFamily="34" charset="0"/>
            </a:endParaRPr>
          </a:p>
        </p:txBody>
      </p:sp>
      <p:sp>
        <p:nvSpPr>
          <p:cNvPr id="15" name="Text Box 2"/>
          <p:cNvSpPr txBox="1">
            <a:spLocks noChangeArrowheads="1"/>
          </p:cNvSpPr>
          <p:nvPr/>
        </p:nvSpPr>
        <p:spPr bwMode="auto">
          <a:xfrm>
            <a:off x="7953090" y="4488489"/>
            <a:ext cx="3302758" cy="432048"/>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bodyPr>
          <a:lstStyle/>
          <a:p>
            <a:pPr algn="r" fontAlgn="base">
              <a:spcBef>
                <a:spcPct val="0"/>
              </a:spcBef>
              <a:spcAft>
                <a:spcPts val="1000"/>
              </a:spcAft>
              <a:defRPr/>
            </a:pPr>
            <a:r>
              <a:rPr lang="en-GB" sz="2800" b="1" kern="0" dirty="0">
                <a:solidFill>
                  <a:srgbClr val="C00000"/>
                </a:solidFill>
                <a:latin typeface="Book Antiqua" pitchFamily="18" charset="0"/>
                <a:cs typeface="Arial" pitchFamily="34" charset="0"/>
              </a:rPr>
              <a:t>place of institution</a:t>
            </a:r>
          </a:p>
          <a:p>
            <a:pPr algn="r" fontAlgn="base">
              <a:spcBef>
                <a:spcPct val="0"/>
              </a:spcBef>
              <a:spcAft>
                <a:spcPts val="1000"/>
              </a:spcAft>
              <a:defRPr/>
            </a:pPr>
            <a:endParaRPr lang="en-GB" sz="2800" b="1" kern="0" dirty="0">
              <a:solidFill>
                <a:srgbClr val="C00000"/>
              </a:solidFill>
              <a:latin typeface="Book Antiqua" pitchFamily="18" charset="0"/>
              <a:cs typeface="Arial" pitchFamily="34" charset="0"/>
            </a:endParaRPr>
          </a:p>
          <a:p>
            <a:pPr algn="r" fontAlgn="base">
              <a:spcBef>
                <a:spcPct val="0"/>
              </a:spcBef>
              <a:spcAft>
                <a:spcPts val="1000"/>
              </a:spcAft>
              <a:defRPr/>
            </a:pPr>
            <a:r>
              <a:rPr lang="en-GB" sz="2800" b="1" kern="0" dirty="0">
                <a:solidFill>
                  <a:srgbClr val="3B4547"/>
                </a:solidFill>
                <a:latin typeface="Book Antiqua" pitchFamily="18" charset="0"/>
                <a:cs typeface="Arial" pitchFamily="34" charset="0"/>
              </a:rPr>
              <a:t>PLACE</a:t>
            </a:r>
            <a:endParaRPr lang="en-US" sz="2800" kern="0" dirty="0">
              <a:solidFill>
                <a:srgbClr val="3B4547"/>
              </a:solidFill>
              <a:latin typeface="Book Antiqua" pitchFamily="18" charset="0"/>
              <a:cs typeface="Arial" pitchFamily="34" charset="0"/>
            </a:endParaRPr>
          </a:p>
        </p:txBody>
      </p:sp>
      <p:sp>
        <p:nvSpPr>
          <p:cNvPr id="16" name="Rectangle 15"/>
          <p:cNvSpPr/>
          <p:nvPr/>
        </p:nvSpPr>
        <p:spPr>
          <a:xfrm>
            <a:off x="618565" y="457200"/>
            <a:ext cx="10972800" cy="591670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158358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224F3656-8EE7-4A9A-9D36-ECC73C1D6DAC}"/>
              </a:ext>
            </a:extLst>
          </p:cNvPr>
          <p:cNvSpPr/>
          <p:nvPr/>
        </p:nvSpPr>
        <p:spPr>
          <a:xfrm>
            <a:off x="4050792" y="201614"/>
            <a:ext cx="6309360" cy="954107"/>
          </a:xfrm>
          <a:prstGeom prst="rect">
            <a:avLst/>
          </a:prstGeom>
        </p:spPr>
        <p:txBody>
          <a:bodyPr wrap="square">
            <a:spAutoFit/>
          </a:bodyPr>
          <a:lstStyle/>
          <a:p>
            <a:pPr algn="r">
              <a:defRPr/>
            </a:pPr>
            <a:r>
              <a:rPr lang="en-GB" altLang="en-US" sz="2800" dirty="0">
                <a:solidFill>
                  <a:srgbClr val="FFCE43"/>
                </a:solidFill>
                <a:latin typeface="Book Antiqua" panose="02040602050305030304" pitchFamily="18" charset="0"/>
                <a:ea typeface="Calibri" panose="020F0502020204030204" pitchFamily="34" charset="0"/>
                <a:cs typeface="WorkSans-Regular"/>
              </a:rPr>
              <a:t>‘There is more to the republic of letters </a:t>
            </a:r>
          </a:p>
          <a:p>
            <a:pPr algn="r">
              <a:defRPr/>
            </a:pPr>
            <a:r>
              <a:rPr lang="en-GB" altLang="en-US" sz="2800" dirty="0">
                <a:solidFill>
                  <a:srgbClr val="FFCE43"/>
                </a:solidFill>
                <a:latin typeface="Book Antiqua" panose="02040602050305030304" pitchFamily="18" charset="0"/>
                <a:ea typeface="Calibri" panose="020F0502020204030204" pitchFamily="34" charset="0"/>
                <a:cs typeface="WorkSans-Regular"/>
              </a:rPr>
              <a:t> . . .  than letters’</a:t>
            </a:r>
          </a:p>
        </p:txBody>
      </p:sp>
      <p:graphicFrame>
        <p:nvGraphicFramePr>
          <p:cNvPr id="7" name="Table 6"/>
          <p:cNvGraphicFramePr>
            <a:graphicFrameLocks noGrp="1"/>
          </p:cNvGraphicFramePr>
          <p:nvPr/>
        </p:nvGraphicFramePr>
        <p:xfrm>
          <a:off x="3111500" y="1574800"/>
          <a:ext cx="6057900" cy="5355570"/>
        </p:xfrm>
        <a:graphic>
          <a:graphicData uri="http://schemas.openxmlformats.org/drawingml/2006/table">
            <a:tbl>
              <a:tblPr firstRow="1" bandRow="1">
                <a:tableStyleId>{93296810-A885-4BE3-A3E7-6D5BEEA58F35}</a:tableStyleId>
              </a:tblPr>
              <a:tblGrid>
                <a:gridCol w="3028950">
                  <a:extLst>
                    <a:ext uri="{9D8B030D-6E8A-4147-A177-3AD203B41FA5}">
                      <a16:colId xmlns:a16="http://schemas.microsoft.com/office/drawing/2014/main" val="20000"/>
                    </a:ext>
                  </a:extLst>
                </a:gridCol>
                <a:gridCol w="3028950">
                  <a:extLst>
                    <a:ext uri="{9D8B030D-6E8A-4147-A177-3AD203B41FA5}">
                      <a16:colId xmlns:a16="http://schemas.microsoft.com/office/drawing/2014/main" val="20001"/>
                    </a:ext>
                  </a:extLst>
                </a:gridCol>
              </a:tblGrid>
              <a:tr h="323874">
                <a:tc>
                  <a:txBody>
                    <a:bodyPr/>
                    <a:lstStyle/>
                    <a:p>
                      <a:r>
                        <a:rPr lang="en-GB" sz="2000" dirty="0">
                          <a:latin typeface="Times New Roman" panose="02020603050405020304" pitchFamily="18" charset="0"/>
                          <a:cs typeface="Times New Roman" panose="02020603050405020304" pitchFamily="18" charset="0"/>
                        </a:rPr>
                        <a:t>CATEGORIES</a:t>
                      </a:r>
                    </a:p>
                  </a:txBody>
                  <a:tcPr/>
                </a:tc>
                <a:tc>
                  <a:txBody>
                    <a:bodyPr/>
                    <a:lstStyle/>
                    <a:p>
                      <a:r>
                        <a:rPr lang="en-GB" sz="2000" dirty="0">
                          <a:latin typeface="Times New Roman" panose="02020603050405020304" pitchFamily="18" charset="0"/>
                          <a:cs typeface="Times New Roman" panose="02020603050405020304" pitchFamily="18" charset="0"/>
                        </a:rPr>
                        <a:t>SUB-CATEGORIES</a:t>
                      </a:r>
                    </a:p>
                  </a:txBody>
                  <a:tcPr/>
                </a:tc>
                <a:extLst>
                  <a:ext uri="{0D108BD9-81ED-4DB2-BD59-A6C34878D82A}">
                    <a16:rowId xmlns:a16="http://schemas.microsoft.com/office/drawing/2014/main" val="10000"/>
                  </a:ext>
                </a:extLst>
              </a:tr>
              <a:tr h="330622">
                <a:tc>
                  <a:txBody>
                    <a:bodyPr/>
                    <a:lstStyle/>
                    <a:p>
                      <a:pPr algn="l" fontAlgn="b"/>
                      <a:r>
                        <a:rPr lang="en-GB" sz="2000" b="1" i="0" u="none" strike="noStrike" dirty="0">
                          <a:solidFill>
                            <a:srgbClr val="000000"/>
                          </a:solidFill>
                          <a:effectLst/>
                          <a:latin typeface="Times New Roman" panose="02020603050405020304" pitchFamily="18" charset="0"/>
                          <a:cs typeface="Times New Roman" panose="02020603050405020304" pitchFamily="18" charset="0"/>
                        </a:rPr>
                        <a:t>Institutions</a:t>
                      </a:r>
                    </a:p>
                  </a:txBody>
                  <a:tcPr marL="7620" marR="7620" marT="7620" marB="0" anchor="b"/>
                </a:tc>
                <a:tc>
                  <a:txBody>
                    <a:bodyPr/>
                    <a:lstStyle/>
                    <a:p>
                      <a:pPr algn="l" fontAlgn="b"/>
                      <a:r>
                        <a:rPr lang="en-GB" sz="2000" b="0" i="0" u="none" strike="noStrike" dirty="0">
                          <a:solidFill>
                            <a:srgbClr val="000000"/>
                          </a:solidFill>
                          <a:effectLst/>
                          <a:latin typeface="Times New Roman" panose="02020603050405020304" pitchFamily="18" charset="0"/>
                        </a:rPr>
                        <a:t>Universities</a:t>
                      </a:r>
                    </a:p>
                  </a:txBody>
                  <a:tcPr marL="7620" marR="7620" marT="7620" marB="0" anchor="b"/>
                </a:tc>
                <a:extLst>
                  <a:ext uri="{0D108BD9-81ED-4DB2-BD59-A6C34878D82A}">
                    <a16:rowId xmlns:a16="http://schemas.microsoft.com/office/drawing/2014/main" val="10001"/>
                  </a:ext>
                </a:extLst>
              </a:tr>
              <a:tr h="330622">
                <a:tc>
                  <a:txBody>
                    <a:bodyPr/>
                    <a:lstStyle/>
                    <a:p>
                      <a:pPr algn="l" fontAlgn="b"/>
                      <a:endParaRPr lang="en-GB" sz="2000" b="0" i="0" u="none" strike="noStrike" dirty="0">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a:solidFill>
                            <a:srgbClr val="000000"/>
                          </a:solidFill>
                          <a:effectLst/>
                          <a:latin typeface="Times New Roman" panose="02020603050405020304" pitchFamily="18" charset="0"/>
                        </a:rPr>
                        <a:t>Academies and societies</a:t>
                      </a:r>
                    </a:p>
                  </a:txBody>
                  <a:tcPr marL="7620" marR="7620" marT="7620" marB="0" anchor="b"/>
                </a:tc>
                <a:extLst>
                  <a:ext uri="{0D108BD9-81ED-4DB2-BD59-A6C34878D82A}">
                    <a16:rowId xmlns:a16="http://schemas.microsoft.com/office/drawing/2014/main" val="10002"/>
                  </a:ext>
                </a:extLst>
              </a:tr>
              <a:tr h="330622">
                <a:tc>
                  <a:txBody>
                    <a:bodyPr/>
                    <a:lstStyle/>
                    <a:p>
                      <a:pPr algn="l" fontAlgn="b"/>
                      <a:endParaRPr lang="en-GB" sz="2000" b="0" i="0" u="none" strike="noStrike" dirty="0">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dirty="0">
                          <a:solidFill>
                            <a:srgbClr val="000000"/>
                          </a:solidFill>
                          <a:effectLst/>
                          <a:latin typeface="Times New Roman" panose="02020603050405020304" pitchFamily="18" charset="0"/>
                        </a:rPr>
                        <a:t>Synods, congresses, etc.</a:t>
                      </a:r>
                    </a:p>
                  </a:txBody>
                  <a:tcPr marL="7620" marR="7620" marT="7620" marB="0" anchor="b"/>
                </a:tc>
                <a:extLst>
                  <a:ext uri="{0D108BD9-81ED-4DB2-BD59-A6C34878D82A}">
                    <a16:rowId xmlns:a16="http://schemas.microsoft.com/office/drawing/2014/main" val="10003"/>
                  </a:ext>
                </a:extLst>
              </a:tr>
              <a:tr h="330622">
                <a:tc>
                  <a:txBody>
                    <a:bodyPr/>
                    <a:lstStyle/>
                    <a:p>
                      <a:pPr algn="l" fontAlgn="b"/>
                      <a:endParaRPr lang="en-GB" sz="2000" b="0" i="0" u="none" strike="noStrike" dirty="0">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a:solidFill>
                            <a:srgbClr val="000000"/>
                          </a:solidFill>
                          <a:effectLst/>
                          <a:latin typeface="Times New Roman" panose="02020603050405020304" pitchFamily="18" charset="0"/>
                        </a:rPr>
                        <a:t>Religious orders</a:t>
                      </a:r>
                    </a:p>
                  </a:txBody>
                  <a:tcPr marL="7620" marR="7620" marT="7620" marB="0" anchor="b"/>
                </a:tc>
                <a:extLst>
                  <a:ext uri="{0D108BD9-81ED-4DB2-BD59-A6C34878D82A}">
                    <a16:rowId xmlns:a16="http://schemas.microsoft.com/office/drawing/2014/main" val="10004"/>
                  </a:ext>
                </a:extLst>
              </a:tr>
              <a:tr h="330622">
                <a:tc>
                  <a:txBody>
                    <a:bodyPr/>
                    <a:lstStyle/>
                    <a:p>
                      <a:pPr algn="l" fontAlgn="b"/>
                      <a:endParaRPr lang="en-GB" sz="2000" b="0" i="0" u="none" strike="noStrike" dirty="0">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a:solidFill>
                            <a:srgbClr val="000000"/>
                          </a:solidFill>
                          <a:effectLst/>
                          <a:latin typeface="Times New Roman" panose="02020603050405020304" pitchFamily="18" charset="0"/>
                        </a:rPr>
                        <a:t>State archives</a:t>
                      </a:r>
                    </a:p>
                  </a:txBody>
                  <a:tcPr marL="7620" marR="7620" marT="7620" marB="0" anchor="b"/>
                </a:tc>
                <a:extLst>
                  <a:ext uri="{0D108BD9-81ED-4DB2-BD59-A6C34878D82A}">
                    <a16:rowId xmlns:a16="http://schemas.microsoft.com/office/drawing/2014/main" val="10005"/>
                  </a:ext>
                </a:extLst>
              </a:tr>
              <a:tr h="330622">
                <a:tc>
                  <a:txBody>
                    <a:bodyPr/>
                    <a:lstStyle/>
                    <a:p>
                      <a:pPr algn="l" fontAlgn="b"/>
                      <a:r>
                        <a:rPr lang="en-GB" sz="2000" b="1" i="0" u="none" strike="noStrike" dirty="0">
                          <a:solidFill>
                            <a:srgbClr val="000000"/>
                          </a:solidFill>
                          <a:effectLst/>
                          <a:latin typeface="Times New Roman" panose="02020603050405020304" pitchFamily="18" charset="0"/>
                        </a:rPr>
                        <a:t>Media</a:t>
                      </a:r>
                    </a:p>
                  </a:txBody>
                  <a:tcPr marL="7620" marR="7620" marT="7620" marB="0" anchor="b"/>
                </a:tc>
                <a:tc>
                  <a:txBody>
                    <a:bodyPr/>
                    <a:lstStyle/>
                    <a:p>
                      <a:pPr algn="l" fontAlgn="b"/>
                      <a:r>
                        <a:rPr lang="en-GB" sz="2000" b="0" i="0" u="none" strike="noStrike">
                          <a:solidFill>
                            <a:srgbClr val="000000"/>
                          </a:solidFill>
                          <a:effectLst/>
                          <a:latin typeface="Times New Roman" panose="02020603050405020304" pitchFamily="18" charset="0"/>
                        </a:rPr>
                        <a:t>Personal papers</a:t>
                      </a:r>
                    </a:p>
                  </a:txBody>
                  <a:tcPr marL="7620" marR="7620" marT="7620" marB="0" anchor="b"/>
                </a:tc>
                <a:extLst>
                  <a:ext uri="{0D108BD9-81ED-4DB2-BD59-A6C34878D82A}">
                    <a16:rowId xmlns:a16="http://schemas.microsoft.com/office/drawing/2014/main" val="10006"/>
                  </a:ext>
                </a:extLst>
              </a:tr>
              <a:tr h="330622">
                <a:tc>
                  <a:txBody>
                    <a:bodyPr/>
                    <a:lstStyle/>
                    <a:p>
                      <a:pPr algn="l" fontAlgn="b"/>
                      <a:endParaRPr lang="en-GB" sz="2000" b="0" i="0" u="none" strike="noStrike">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dirty="0">
                          <a:solidFill>
                            <a:srgbClr val="000000"/>
                          </a:solidFill>
                          <a:effectLst/>
                          <a:latin typeface="Times New Roman" panose="02020603050405020304" pitchFamily="18" charset="0"/>
                        </a:rPr>
                        <a:t>Books</a:t>
                      </a:r>
                    </a:p>
                  </a:txBody>
                  <a:tcPr marL="7620" marR="7620" marT="7620" marB="0" anchor="b"/>
                </a:tc>
                <a:extLst>
                  <a:ext uri="{0D108BD9-81ED-4DB2-BD59-A6C34878D82A}">
                    <a16:rowId xmlns:a16="http://schemas.microsoft.com/office/drawing/2014/main" val="10007"/>
                  </a:ext>
                </a:extLst>
              </a:tr>
              <a:tr h="330622">
                <a:tc>
                  <a:txBody>
                    <a:bodyPr/>
                    <a:lstStyle/>
                    <a:p>
                      <a:pPr algn="l" fontAlgn="b"/>
                      <a:endParaRPr lang="en-GB" sz="2000" b="0" i="0" u="none" strike="noStrike">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dirty="0">
                          <a:solidFill>
                            <a:srgbClr val="000000"/>
                          </a:solidFill>
                          <a:effectLst/>
                          <a:latin typeface="Times New Roman" panose="02020603050405020304" pitchFamily="18" charset="0"/>
                        </a:rPr>
                        <a:t>Journals</a:t>
                      </a:r>
                    </a:p>
                  </a:txBody>
                  <a:tcPr marL="7620" marR="7620" marT="7620" marB="0" anchor="b"/>
                </a:tc>
                <a:extLst>
                  <a:ext uri="{0D108BD9-81ED-4DB2-BD59-A6C34878D82A}">
                    <a16:rowId xmlns:a16="http://schemas.microsoft.com/office/drawing/2014/main" val="10008"/>
                  </a:ext>
                </a:extLst>
              </a:tr>
              <a:tr h="330622">
                <a:tc>
                  <a:txBody>
                    <a:bodyPr/>
                    <a:lstStyle/>
                    <a:p>
                      <a:pPr algn="l" fontAlgn="b"/>
                      <a:r>
                        <a:rPr lang="en-GB" sz="2000" b="1" i="0" u="none" strike="noStrike" dirty="0">
                          <a:solidFill>
                            <a:srgbClr val="000000"/>
                          </a:solidFill>
                          <a:effectLst/>
                          <a:latin typeface="Times New Roman" panose="02020603050405020304" pitchFamily="18" charset="0"/>
                        </a:rPr>
                        <a:t>Ego documents</a:t>
                      </a:r>
                    </a:p>
                  </a:txBody>
                  <a:tcPr marL="7620" marR="7620" marT="7620" marB="0" anchor="b"/>
                </a:tc>
                <a:tc>
                  <a:txBody>
                    <a:bodyPr/>
                    <a:lstStyle/>
                    <a:p>
                      <a:pPr algn="l" fontAlgn="b"/>
                      <a:r>
                        <a:rPr lang="en-GB" sz="2000" b="0" i="0" u="none" strike="noStrike" dirty="0">
                          <a:solidFill>
                            <a:srgbClr val="000000"/>
                          </a:solidFill>
                          <a:effectLst/>
                          <a:latin typeface="Times New Roman" panose="02020603050405020304" pitchFamily="18" charset="0"/>
                        </a:rPr>
                        <a:t>(Auto)biographies</a:t>
                      </a:r>
                    </a:p>
                  </a:txBody>
                  <a:tcPr marL="7620" marR="7620" marT="7620" marB="0" anchor="b"/>
                </a:tc>
                <a:extLst>
                  <a:ext uri="{0D108BD9-81ED-4DB2-BD59-A6C34878D82A}">
                    <a16:rowId xmlns:a16="http://schemas.microsoft.com/office/drawing/2014/main" val="10009"/>
                  </a:ext>
                </a:extLst>
              </a:tr>
              <a:tr h="330622">
                <a:tc>
                  <a:txBody>
                    <a:bodyPr/>
                    <a:lstStyle/>
                    <a:p>
                      <a:pPr algn="l" fontAlgn="b"/>
                      <a:endParaRPr lang="en-GB" sz="2000" b="0" i="0" u="none" strike="noStrike">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dirty="0">
                          <a:solidFill>
                            <a:srgbClr val="000000"/>
                          </a:solidFill>
                          <a:effectLst/>
                          <a:latin typeface="Times New Roman" panose="02020603050405020304" pitchFamily="18" charset="0"/>
                        </a:rPr>
                        <a:t>Diaries</a:t>
                      </a:r>
                    </a:p>
                  </a:txBody>
                  <a:tcPr marL="7620" marR="7620" marT="7620" marB="0" anchor="b"/>
                </a:tc>
                <a:extLst>
                  <a:ext uri="{0D108BD9-81ED-4DB2-BD59-A6C34878D82A}">
                    <a16:rowId xmlns:a16="http://schemas.microsoft.com/office/drawing/2014/main" val="10010"/>
                  </a:ext>
                </a:extLst>
              </a:tr>
              <a:tr h="330622">
                <a:tc>
                  <a:txBody>
                    <a:bodyPr/>
                    <a:lstStyle/>
                    <a:p>
                      <a:pPr algn="l" fontAlgn="b"/>
                      <a:endParaRPr lang="en-GB" sz="2000" b="0" i="0" u="none" strike="noStrike">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dirty="0">
                          <a:solidFill>
                            <a:srgbClr val="000000"/>
                          </a:solidFill>
                          <a:effectLst/>
                          <a:latin typeface="Times New Roman" panose="02020603050405020304" pitchFamily="18" charset="0"/>
                        </a:rPr>
                        <a:t>Ephemerides</a:t>
                      </a:r>
                    </a:p>
                  </a:txBody>
                  <a:tcPr marL="7620" marR="7620" marT="7620" marB="0" anchor="b"/>
                </a:tc>
                <a:extLst>
                  <a:ext uri="{0D108BD9-81ED-4DB2-BD59-A6C34878D82A}">
                    <a16:rowId xmlns:a16="http://schemas.microsoft.com/office/drawing/2014/main" val="10011"/>
                  </a:ext>
                </a:extLst>
              </a:tr>
              <a:tr h="330622">
                <a:tc>
                  <a:txBody>
                    <a:bodyPr/>
                    <a:lstStyle/>
                    <a:p>
                      <a:pPr algn="l" fontAlgn="b"/>
                      <a:endParaRPr lang="en-GB" sz="2000" b="0" i="0" u="none" strike="noStrike">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dirty="0">
                          <a:solidFill>
                            <a:srgbClr val="000000"/>
                          </a:solidFill>
                          <a:effectLst/>
                          <a:latin typeface="Times New Roman" panose="02020603050405020304" pitchFamily="18" charset="0"/>
                        </a:rPr>
                        <a:t>Travel diaries</a:t>
                      </a:r>
                    </a:p>
                  </a:txBody>
                  <a:tcPr marL="7620" marR="7620" marT="7620" marB="0" anchor="b"/>
                </a:tc>
                <a:extLst>
                  <a:ext uri="{0D108BD9-81ED-4DB2-BD59-A6C34878D82A}">
                    <a16:rowId xmlns:a16="http://schemas.microsoft.com/office/drawing/2014/main" val="10012"/>
                  </a:ext>
                </a:extLst>
              </a:tr>
              <a:tr h="330622">
                <a:tc>
                  <a:txBody>
                    <a:bodyPr/>
                    <a:lstStyle/>
                    <a:p>
                      <a:pPr algn="l" fontAlgn="b"/>
                      <a:endParaRPr lang="en-GB" sz="2000" b="0" i="0" u="none" strike="noStrike">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dirty="0">
                          <a:solidFill>
                            <a:srgbClr val="000000"/>
                          </a:solidFill>
                          <a:effectLst/>
                          <a:latin typeface="Times New Roman" panose="02020603050405020304" pitchFamily="18" charset="0"/>
                        </a:rPr>
                        <a:t>Itineraries</a:t>
                      </a:r>
                    </a:p>
                  </a:txBody>
                  <a:tcPr marL="7620" marR="7620" marT="7620" marB="0" anchor="b"/>
                </a:tc>
                <a:extLst>
                  <a:ext uri="{0D108BD9-81ED-4DB2-BD59-A6C34878D82A}">
                    <a16:rowId xmlns:a16="http://schemas.microsoft.com/office/drawing/2014/main" val="10013"/>
                  </a:ext>
                </a:extLst>
              </a:tr>
              <a:tr h="330622">
                <a:tc>
                  <a:txBody>
                    <a:bodyPr/>
                    <a:lstStyle/>
                    <a:p>
                      <a:pPr algn="l" fontAlgn="b"/>
                      <a:endParaRPr lang="en-GB" sz="2000" b="0" i="0" u="none" strike="noStrike">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dirty="0">
                          <a:solidFill>
                            <a:srgbClr val="000000"/>
                          </a:solidFill>
                          <a:effectLst/>
                          <a:latin typeface="Times New Roman" panose="02020603050405020304" pitchFamily="18" charset="0"/>
                        </a:rPr>
                        <a:t>Alba amicorum</a:t>
                      </a:r>
                    </a:p>
                  </a:txBody>
                  <a:tcPr marL="7620" marR="7620" marT="7620" marB="0" anchor="b"/>
                </a:tc>
                <a:extLst>
                  <a:ext uri="{0D108BD9-81ED-4DB2-BD59-A6C34878D82A}">
                    <a16:rowId xmlns:a16="http://schemas.microsoft.com/office/drawing/2014/main" val="10014"/>
                  </a:ext>
                </a:extLst>
              </a:tr>
              <a:tr h="330622">
                <a:tc>
                  <a:txBody>
                    <a:bodyPr/>
                    <a:lstStyle/>
                    <a:p>
                      <a:pPr algn="l" fontAlgn="b"/>
                      <a:endParaRPr lang="en-GB" sz="2000" b="0" i="0" u="none" strike="noStrike" dirty="0">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dirty="0">
                          <a:solidFill>
                            <a:srgbClr val="000000"/>
                          </a:solidFill>
                          <a:effectLst/>
                          <a:latin typeface="Times New Roman" panose="02020603050405020304" pitchFamily="18" charset="0"/>
                        </a:rPr>
                        <a:t>Occasional poetry</a:t>
                      </a:r>
                    </a:p>
                  </a:txBody>
                  <a:tcPr marL="7620" marR="7620" marT="7620" marB="0" anchor="b"/>
                </a:tc>
                <a:extLst>
                  <a:ext uri="{0D108BD9-81ED-4DB2-BD59-A6C34878D82A}">
                    <a16:rowId xmlns:a16="http://schemas.microsoft.com/office/drawing/2014/main" val="10015"/>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429621469"/>
              </p:ext>
            </p:extLst>
          </p:nvPr>
        </p:nvGraphicFramePr>
        <p:xfrm>
          <a:off x="2005013" y="1402609"/>
          <a:ext cx="8281986" cy="5880923"/>
        </p:xfrm>
        <a:graphic>
          <a:graphicData uri="http://schemas.openxmlformats.org/drawingml/2006/table">
            <a:tbl>
              <a:tblPr firstRow="1" bandRow="1">
                <a:tableStyleId>{93296810-A885-4BE3-A3E7-6D5BEEA58F35}</a:tableStyleId>
              </a:tblPr>
              <a:tblGrid>
                <a:gridCol w="2760662">
                  <a:extLst>
                    <a:ext uri="{9D8B030D-6E8A-4147-A177-3AD203B41FA5}">
                      <a16:colId xmlns:a16="http://schemas.microsoft.com/office/drawing/2014/main" val="20000"/>
                    </a:ext>
                  </a:extLst>
                </a:gridCol>
                <a:gridCol w="2760662">
                  <a:extLst>
                    <a:ext uri="{9D8B030D-6E8A-4147-A177-3AD203B41FA5}">
                      <a16:colId xmlns:a16="http://schemas.microsoft.com/office/drawing/2014/main" val="20001"/>
                    </a:ext>
                  </a:extLst>
                </a:gridCol>
                <a:gridCol w="2760662">
                  <a:extLst>
                    <a:ext uri="{9D8B030D-6E8A-4147-A177-3AD203B41FA5}">
                      <a16:colId xmlns:a16="http://schemas.microsoft.com/office/drawing/2014/main" val="20002"/>
                    </a:ext>
                  </a:extLst>
                </a:gridCol>
              </a:tblGrid>
              <a:tr h="397670">
                <a:tc>
                  <a:txBody>
                    <a:bodyPr/>
                    <a:lstStyle/>
                    <a:p>
                      <a:r>
                        <a:rPr lang="en-GB" sz="2000" dirty="0">
                          <a:latin typeface="Times New Roman" panose="02020603050405020304" pitchFamily="18" charset="0"/>
                          <a:cs typeface="Times New Roman" panose="02020603050405020304" pitchFamily="18" charset="0"/>
                        </a:rPr>
                        <a:t>CATEGORIES</a:t>
                      </a:r>
                    </a:p>
                  </a:txBody>
                  <a:tcPr/>
                </a:tc>
                <a:tc>
                  <a:txBody>
                    <a:bodyPr/>
                    <a:lstStyle/>
                    <a:p>
                      <a:r>
                        <a:rPr lang="en-GB" sz="2000" dirty="0">
                          <a:latin typeface="Times New Roman" panose="02020603050405020304" pitchFamily="18" charset="0"/>
                          <a:cs typeface="Times New Roman" panose="02020603050405020304" pitchFamily="18" charset="0"/>
                        </a:rPr>
                        <a:t>SUB-CATEGORIES</a:t>
                      </a:r>
                    </a:p>
                  </a:txBody>
                  <a:tcPr/>
                </a:tc>
                <a:tc>
                  <a:txBody>
                    <a:bodyPr/>
                    <a:lstStyle/>
                    <a:p>
                      <a:r>
                        <a:rPr lang="en-GB" sz="2000" dirty="0">
                          <a:latin typeface="Times New Roman" panose="02020603050405020304" pitchFamily="18" charset="0"/>
                          <a:cs typeface="Times New Roman" panose="02020603050405020304" pitchFamily="18" charset="0"/>
                        </a:rPr>
                        <a:t>DOCUMENTATION</a:t>
                      </a:r>
                    </a:p>
                  </a:txBody>
                  <a:tcPr/>
                </a:tc>
                <a:extLst>
                  <a:ext uri="{0D108BD9-81ED-4DB2-BD59-A6C34878D82A}">
                    <a16:rowId xmlns:a16="http://schemas.microsoft.com/office/drawing/2014/main" val="10000"/>
                  </a:ext>
                </a:extLst>
              </a:tr>
              <a:tr h="372178">
                <a:tc>
                  <a:txBody>
                    <a:bodyPr/>
                    <a:lstStyle/>
                    <a:p>
                      <a:pPr algn="l" fontAlgn="b"/>
                      <a:r>
                        <a:rPr lang="en-GB" sz="2000" b="1" i="0" u="none" strike="noStrike" dirty="0">
                          <a:solidFill>
                            <a:srgbClr val="000000"/>
                          </a:solidFill>
                          <a:effectLst/>
                          <a:latin typeface="Times New Roman" panose="02020603050405020304" pitchFamily="18" charset="0"/>
                          <a:cs typeface="Times New Roman" panose="02020603050405020304" pitchFamily="18" charset="0"/>
                        </a:rPr>
                        <a:t>Institutions</a:t>
                      </a:r>
                    </a:p>
                  </a:txBody>
                  <a:tcPr marL="7620" marR="7620" marT="7620" marB="0" anchor="b"/>
                </a:tc>
                <a:tc>
                  <a:txBody>
                    <a:bodyPr/>
                    <a:lstStyle/>
                    <a:p>
                      <a:pPr algn="l" fontAlgn="b"/>
                      <a:endParaRPr lang="en-GB"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l" fontAlgn="b"/>
                      <a:endParaRPr lang="en-GB" sz="20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0001"/>
                  </a:ext>
                </a:extLst>
              </a:tr>
              <a:tr h="372178">
                <a:tc>
                  <a:txBody>
                    <a:bodyPr/>
                    <a:lstStyle/>
                    <a:p>
                      <a:pPr algn="l" fontAlgn="b"/>
                      <a:endParaRPr lang="en-GB" sz="20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l" fontAlgn="b"/>
                      <a:r>
                        <a:rPr lang="en-GB" sz="2000" b="0" i="0" u="none" strike="noStrike" dirty="0">
                          <a:solidFill>
                            <a:srgbClr val="000000"/>
                          </a:solidFill>
                          <a:effectLst/>
                          <a:latin typeface="Times New Roman" panose="02020603050405020304" pitchFamily="18" charset="0"/>
                          <a:cs typeface="Times New Roman" panose="02020603050405020304" pitchFamily="18" charset="0"/>
                        </a:rPr>
                        <a:t>Universities</a:t>
                      </a:r>
                    </a:p>
                  </a:txBody>
                  <a:tcPr marL="7620" marR="7620" marT="7620" marB="0" anchor="b"/>
                </a:tc>
                <a:tc>
                  <a:txBody>
                    <a:bodyPr/>
                    <a:lstStyle/>
                    <a:p>
                      <a:pPr algn="l" fontAlgn="b"/>
                      <a:endParaRPr lang="en-GB" sz="20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0002"/>
                  </a:ext>
                </a:extLst>
              </a:tr>
              <a:tr h="372178">
                <a:tc>
                  <a:txBody>
                    <a:bodyPr/>
                    <a:lstStyle/>
                    <a:p>
                      <a:pPr algn="l" fontAlgn="b"/>
                      <a:endParaRPr lang="en-GB" sz="20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l" fontAlgn="b"/>
                      <a:endParaRPr lang="en-GB" sz="20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l" fontAlgn="b"/>
                      <a:r>
                        <a:rPr lang="en-GB" sz="2000" b="0" i="0" u="none" strike="noStrike">
                          <a:solidFill>
                            <a:srgbClr val="000000"/>
                          </a:solidFill>
                          <a:effectLst/>
                          <a:latin typeface="Times New Roman" panose="02020603050405020304" pitchFamily="18" charset="0"/>
                          <a:cs typeface="Times New Roman" panose="02020603050405020304" pitchFamily="18" charset="0"/>
                        </a:rPr>
                        <a:t>Matriculation records</a:t>
                      </a:r>
                    </a:p>
                  </a:txBody>
                  <a:tcPr marL="7620" marR="7620" marT="7620" marB="0" anchor="b"/>
                </a:tc>
                <a:extLst>
                  <a:ext uri="{0D108BD9-81ED-4DB2-BD59-A6C34878D82A}">
                    <a16:rowId xmlns:a16="http://schemas.microsoft.com/office/drawing/2014/main" val="10003"/>
                  </a:ext>
                </a:extLst>
              </a:tr>
              <a:tr h="372178">
                <a:tc>
                  <a:txBody>
                    <a:bodyPr/>
                    <a:lstStyle/>
                    <a:p>
                      <a:pPr algn="l" fontAlgn="b"/>
                      <a:endParaRPr lang="en-GB" sz="20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l" fontAlgn="b"/>
                      <a:endParaRPr lang="en-GB"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l" fontAlgn="b"/>
                      <a:r>
                        <a:rPr lang="en-GB" sz="2000" b="0" i="0" u="none" strike="noStrike">
                          <a:solidFill>
                            <a:srgbClr val="000000"/>
                          </a:solidFill>
                          <a:effectLst/>
                          <a:latin typeface="Times New Roman" panose="02020603050405020304" pitchFamily="18" charset="0"/>
                          <a:cs typeface="Times New Roman" panose="02020603050405020304" pitchFamily="18" charset="0"/>
                        </a:rPr>
                        <a:t>disputations</a:t>
                      </a:r>
                    </a:p>
                  </a:txBody>
                  <a:tcPr marL="7620" marR="7620" marT="7620" marB="0" anchor="b"/>
                </a:tc>
                <a:extLst>
                  <a:ext uri="{0D108BD9-81ED-4DB2-BD59-A6C34878D82A}">
                    <a16:rowId xmlns:a16="http://schemas.microsoft.com/office/drawing/2014/main" val="10004"/>
                  </a:ext>
                </a:extLst>
              </a:tr>
              <a:tr h="619447">
                <a:tc>
                  <a:txBody>
                    <a:bodyPr/>
                    <a:lstStyle/>
                    <a:p>
                      <a:pPr algn="l" fontAlgn="b"/>
                      <a:endParaRPr lang="en-GB" sz="20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l" fontAlgn="b"/>
                      <a:endParaRPr lang="en-GB"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l" fontAlgn="b"/>
                      <a:r>
                        <a:rPr lang="en-GB" sz="2000" b="0" i="0" u="none" strike="noStrike">
                          <a:solidFill>
                            <a:srgbClr val="000000"/>
                          </a:solidFill>
                          <a:effectLst/>
                          <a:latin typeface="Times New Roman" panose="02020603050405020304" pitchFamily="18" charset="0"/>
                          <a:cs typeface="Times New Roman" panose="02020603050405020304" pitchFamily="18" charset="0"/>
                        </a:rPr>
                        <a:t>Professorial prosopographies</a:t>
                      </a:r>
                    </a:p>
                  </a:txBody>
                  <a:tcPr marL="7620" marR="7620" marT="7620" marB="0" anchor="b"/>
                </a:tc>
                <a:extLst>
                  <a:ext uri="{0D108BD9-81ED-4DB2-BD59-A6C34878D82A}">
                    <a16:rowId xmlns:a16="http://schemas.microsoft.com/office/drawing/2014/main" val="10005"/>
                  </a:ext>
                </a:extLst>
              </a:tr>
              <a:tr h="372178">
                <a:tc>
                  <a:txBody>
                    <a:bodyPr/>
                    <a:lstStyle/>
                    <a:p>
                      <a:pPr algn="l" fontAlgn="b"/>
                      <a:endParaRPr lang="en-GB" sz="20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l" fontAlgn="b"/>
                      <a:r>
                        <a:rPr lang="en-GB" sz="2000" b="0" i="0" u="none" strike="noStrike">
                          <a:solidFill>
                            <a:srgbClr val="000000"/>
                          </a:solidFill>
                          <a:effectLst/>
                          <a:latin typeface="Times New Roman" panose="02020603050405020304" pitchFamily="18" charset="0"/>
                          <a:cs typeface="Times New Roman" panose="02020603050405020304" pitchFamily="18" charset="0"/>
                        </a:rPr>
                        <a:t>Academies and societies</a:t>
                      </a:r>
                    </a:p>
                  </a:txBody>
                  <a:tcPr marL="7620" marR="7620" marT="7620" marB="0" anchor="b"/>
                </a:tc>
                <a:tc>
                  <a:txBody>
                    <a:bodyPr/>
                    <a:lstStyle/>
                    <a:p>
                      <a:pPr algn="l" fontAlgn="b"/>
                      <a:endParaRPr lang="en-GB" sz="20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0006"/>
                  </a:ext>
                </a:extLst>
              </a:tr>
              <a:tr h="372178">
                <a:tc>
                  <a:txBody>
                    <a:bodyPr/>
                    <a:lstStyle/>
                    <a:p>
                      <a:pPr algn="l" fontAlgn="b"/>
                      <a:endParaRPr lang="en-GB" sz="20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l" fontAlgn="b"/>
                      <a:endParaRPr lang="en-GB" sz="20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l" fontAlgn="b"/>
                      <a:r>
                        <a:rPr lang="en-GB" sz="2000" b="0" i="0" u="none" strike="noStrike">
                          <a:solidFill>
                            <a:srgbClr val="000000"/>
                          </a:solidFill>
                          <a:effectLst/>
                          <a:latin typeface="Times New Roman" panose="02020603050405020304" pitchFamily="18" charset="0"/>
                          <a:cs typeface="Times New Roman" panose="02020603050405020304" pitchFamily="18" charset="0"/>
                        </a:rPr>
                        <a:t>Professional associations</a:t>
                      </a:r>
                    </a:p>
                  </a:txBody>
                  <a:tcPr marL="7620" marR="7620" marT="7620" marB="0" anchor="b"/>
                </a:tc>
                <a:extLst>
                  <a:ext uri="{0D108BD9-81ED-4DB2-BD59-A6C34878D82A}">
                    <a16:rowId xmlns:a16="http://schemas.microsoft.com/office/drawing/2014/main" val="10007"/>
                  </a:ext>
                </a:extLst>
              </a:tr>
              <a:tr h="372178">
                <a:tc>
                  <a:txBody>
                    <a:bodyPr/>
                    <a:lstStyle/>
                    <a:p>
                      <a:pPr algn="l" fontAlgn="b"/>
                      <a:endParaRPr lang="en-GB" sz="20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l" fontAlgn="b"/>
                      <a:endParaRPr lang="en-GB" sz="20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l" fontAlgn="b"/>
                      <a:r>
                        <a:rPr lang="en-GB" sz="2000" b="0" i="0" u="none" strike="noStrike">
                          <a:solidFill>
                            <a:srgbClr val="000000"/>
                          </a:solidFill>
                          <a:effectLst/>
                          <a:latin typeface="Times New Roman" panose="02020603050405020304" pitchFamily="18" charset="0"/>
                          <a:cs typeface="Times New Roman" panose="02020603050405020304" pitchFamily="18" charset="0"/>
                        </a:rPr>
                        <a:t>literary academies</a:t>
                      </a:r>
                    </a:p>
                  </a:txBody>
                  <a:tcPr marL="7620" marR="7620" marT="7620" marB="0" anchor="b"/>
                </a:tc>
                <a:extLst>
                  <a:ext uri="{0D108BD9-81ED-4DB2-BD59-A6C34878D82A}">
                    <a16:rowId xmlns:a16="http://schemas.microsoft.com/office/drawing/2014/main" val="10008"/>
                  </a:ext>
                </a:extLst>
              </a:tr>
              <a:tr h="372178">
                <a:tc>
                  <a:txBody>
                    <a:bodyPr/>
                    <a:lstStyle/>
                    <a:p>
                      <a:pPr algn="l" fontAlgn="b"/>
                      <a:endParaRPr lang="en-GB" sz="20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l" fontAlgn="b"/>
                      <a:endParaRPr lang="en-GB" sz="20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l" fontAlgn="b"/>
                      <a:r>
                        <a:rPr lang="en-GB" sz="2000" b="0" i="0" u="none" strike="noStrike">
                          <a:solidFill>
                            <a:srgbClr val="000000"/>
                          </a:solidFill>
                          <a:effectLst/>
                          <a:latin typeface="Times New Roman" panose="02020603050405020304" pitchFamily="18" charset="0"/>
                          <a:cs typeface="Times New Roman" panose="02020603050405020304" pitchFamily="18" charset="0"/>
                        </a:rPr>
                        <a:t>scientific societies</a:t>
                      </a:r>
                    </a:p>
                  </a:txBody>
                  <a:tcPr marL="7620" marR="7620" marT="7620" marB="0" anchor="b"/>
                </a:tc>
                <a:extLst>
                  <a:ext uri="{0D108BD9-81ED-4DB2-BD59-A6C34878D82A}">
                    <a16:rowId xmlns:a16="http://schemas.microsoft.com/office/drawing/2014/main" val="10009"/>
                  </a:ext>
                </a:extLst>
              </a:tr>
              <a:tr h="372178">
                <a:tc>
                  <a:txBody>
                    <a:bodyPr/>
                    <a:lstStyle/>
                    <a:p>
                      <a:pPr algn="l" fontAlgn="b"/>
                      <a:endParaRPr lang="en-GB" sz="20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l" fontAlgn="b"/>
                      <a:endParaRPr lang="en-GB" sz="20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l" fontAlgn="b"/>
                      <a:r>
                        <a:rPr lang="en-GB" sz="2000" b="0" i="0" u="none" strike="noStrike">
                          <a:solidFill>
                            <a:srgbClr val="000000"/>
                          </a:solidFill>
                          <a:effectLst/>
                          <a:latin typeface="Times New Roman" panose="02020603050405020304" pitchFamily="18" charset="0"/>
                          <a:cs typeface="Times New Roman" panose="02020603050405020304" pitchFamily="18" charset="0"/>
                        </a:rPr>
                        <a:t>salons</a:t>
                      </a:r>
                    </a:p>
                  </a:txBody>
                  <a:tcPr marL="7620" marR="7620" marT="7620" marB="0" anchor="b"/>
                </a:tc>
                <a:extLst>
                  <a:ext uri="{0D108BD9-81ED-4DB2-BD59-A6C34878D82A}">
                    <a16:rowId xmlns:a16="http://schemas.microsoft.com/office/drawing/2014/main" val="10010"/>
                  </a:ext>
                </a:extLst>
              </a:tr>
              <a:tr h="372178">
                <a:tc>
                  <a:txBody>
                    <a:bodyPr/>
                    <a:lstStyle/>
                    <a:p>
                      <a:pPr algn="l" fontAlgn="b"/>
                      <a:endParaRPr lang="en-GB" sz="20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l" fontAlgn="b"/>
                      <a:r>
                        <a:rPr lang="en-GB" sz="2000" b="0" i="0" u="none" strike="noStrike">
                          <a:solidFill>
                            <a:srgbClr val="000000"/>
                          </a:solidFill>
                          <a:effectLst/>
                          <a:latin typeface="Times New Roman" panose="02020603050405020304" pitchFamily="18" charset="0"/>
                          <a:cs typeface="Times New Roman" panose="02020603050405020304" pitchFamily="18" charset="0"/>
                        </a:rPr>
                        <a:t>Synods, congresses, etc.</a:t>
                      </a:r>
                    </a:p>
                  </a:txBody>
                  <a:tcPr marL="7620" marR="7620" marT="7620" marB="0" anchor="b"/>
                </a:tc>
                <a:tc>
                  <a:txBody>
                    <a:bodyPr/>
                    <a:lstStyle/>
                    <a:p>
                      <a:pPr algn="l" fontAlgn="b"/>
                      <a:endParaRPr lang="en-GB" sz="20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0011"/>
                  </a:ext>
                </a:extLst>
              </a:tr>
              <a:tr h="372178">
                <a:tc>
                  <a:txBody>
                    <a:bodyPr/>
                    <a:lstStyle/>
                    <a:p>
                      <a:pPr algn="l" fontAlgn="b"/>
                      <a:endParaRPr lang="en-GB" sz="20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l" fontAlgn="b"/>
                      <a:r>
                        <a:rPr lang="en-GB" sz="2000" b="0" i="0" u="none" strike="noStrike">
                          <a:solidFill>
                            <a:srgbClr val="000000"/>
                          </a:solidFill>
                          <a:effectLst/>
                          <a:latin typeface="Times New Roman" panose="02020603050405020304" pitchFamily="18" charset="0"/>
                          <a:cs typeface="Times New Roman" panose="02020603050405020304" pitchFamily="18" charset="0"/>
                        </a:rPr>
                        <a:t>Religious orders</a:t>
                      </a:r>
                    </a:p>
                  </a:txBody>
                  <a:tcPr marL="7620" marR="7620" marT="7620" marB="0" anchor="b"/>
                </a:tc>
                <a:tc>
                  <a:txBody>
                    <a:bodyPr/>
                    <a:lstStyle/>
                    <a:p>
                      <a:pPr algn="l" fontAlgn="b"/>
                      <a:endParaRPr lang="en-GB" sz="20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0012"/>
                  </a:ext>
                </a:extLst>
              </a:tr>
              <a:tr h="372178">
                <a:tc>
                  <a:txBody>
                    <a:bodyPr/>
                    <a:lstStyle/>
                    <a:p>
                      <a:pPr algn="l" fontAlgn="b"/>
                      <a:endParaRPr lang="en-GB" sz="20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l" fontAlgn="b"/>
                      <a:r>
                        <a:rPr lang="en-GB" sz="2000" b="0" i="0" u="none" strike="noStrike">
                          <a:solidFill>
                            <a:srgbClr val="000000"/>
                          </a:solidFill>
                          <a:effectLst/>
                          <a:latin typeface="Times New Roman" panose="02020603050405020304" pitchFamily="18" charset="0"/>
                          <a:cs typeface="Times New Roman" panose="02020603050405020304" pitchFamily="18" charset="0"/>
                        </a:rPr>
                        <a:t>State archives</a:t>
                      </a:r>
                    </a:p>
                  </a:txBody>
                  <a:tcPr marL="7620" marR="7620" marT="7620" marB="0" anchor="b"/>
                </a:tc>
                <a:tc>
                  <a:txBody>
                    <a:bodyPr/>
                    <a:lstStyle/>
                    <a:p>
                      <a:pPr algn="l" fontAlgn="b"/>
                      <a:endParaRPr lang="en-GB"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0013"/>
                  </a:ext>
                </a:extLst>
              </a:tr>
              <a:tr h="397670">
                <a:tc>
                  <a:txBody>
                    <a:bodyPr/>
                    <a:lstStyle/>
                    <a:p>
                      <a:endParaRPr lang="en-GB" sz="2000" dirty="0">
                        <a:latin typeface="Times New Roman" panose="02020603050405020304" pitchFamily="18" charset="0"/>
                        <a:cs typeface="Times New Roman" panose="02020603050405020304" pitchFamily="18" charset="0"/>
                      </a:endParaRPr>
                    </a:p>
                  </a:txBody>
                  <a:tcPr/>
                </a:tc>
                <a:tc>
                  <a:txBody>
                    <a:bodyPr/>
                    <a:lstStyle/>
                    <a:p>
                      <a:endParaRPr lang="en-GB" sz="2000" dirty="0">
                        <a:latin typeface="Times New Roman" panose="02020603050405020304" pitchFamily="18" charset="0"/>
                        <a:cs typeface="Times New Roman" panose="02020603050405020304" pitchFamily="18" charset="0"/>
                      </a:endParaRPr>
                    </a:p>
                  </a:txBody>
                  <a:tcPr/>
                </a:tc>
                <a:tc>
                  <a:txBody>
                    <a:bodyPr/>
                    <a:lstStyle/>
                    <a:p>
                      <a:endParaRPr lang="en-GB"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14"/>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810112694"/>
              </p:ext>
            </p:extLst>
          </p:nvPr>
        </p:nvGraphicFramePr>
        <p:xfrm>
          <a:off x="1992314" y="1411753"/>
          <a:ext cx="8281986" cy="5638783"/>
        </p:xfrm>
        <a:graphic>
          <a:graphicData uri="http://schemas.openxmlformats.org/drawingml/2006/table">
            <a:tbl>
              <a:tblPr firstRow="1" bandRow="1">
                <a:tableStyleId>{93296810-A885-4BE3-A3E7-6D5BEEA58F35}</a:tableStyleId>
              </a:tblPr>
              <a:tblGrid>
                <a:gridCol w="2760662">
                  <a:extLst>
                    <a:ext uri="{9D8B030D-6E8A-4147-A177-3AD203B41FA5}">
                      <a16:colId xmlns:a16="http://schemas.microsoft.com/office/drawing/2014/main" val="20000"/>
                    </a:ext>
                  </a:extLst>
                </a:gridCol>
                <a:gridCol w="2760662">
                  <a:extLst>
                    <a:ext uri="{9D8B030D-6E8A-4147-A177-3AD203B41FA5}">
                      <a16:colId xmlns:a16="http://schemas.microsoft.com/office/drawing/2014/main" val="20001"/>
                    </a:ext>
                  </a:extLst>
                </a:gridCol>
                <a:gridCol w="2760662">
                  <a:extLst>
                    <a:ext uri="{9D8B030D-6E8A-4147-A177-3AD203B41FA5}">
                      <a16:colId xmlns:a16="http://schemas.microsoft.com/office/drawing/2014/main" val="20002"/>
                    </a:ext>
                  </a:extLst>
                </a:gridCol>
              </a:tblGrid>
              <a:tr h="398031">
                <a:tc>
                  <a:txBody>
                    <a:bodyPr/>
                    <a:lstStyle/>
                    <a:p>
                      <a:r>
                        <a:rPr lang="en-GB" sz="2000" dirty="0">
                          <a:latin typeface="Times New Roman" panose="02020603050405020304" pitchFamily="18" charset="0"/>
                          <a:cs typeface="Times New Roman" panose="02020603050405020304" pitchFamily="18" charset="0"/>
                        </a:rPr>
                        <a:t>CATEGORIES</a:t>
                      </a:r>
                    </a:p>
                  </a:txBody>
                  <a:tcPr/>
                </a:tc>
                <a:tc>
                  <a:txBody>
                    <a:bodyPr/>
                    <a:lstStyle/>
                    <a:p>
                      <a:r>
                        <a:rPr lang="en-GB" sz="2000" dirty="0">
                          <a:latin typeface="Times New Roman" panose="02020603050405020304" pitchFamily="18" charset="0"/>
                          <a:cs typeface="Times New Roman" panose="02020603050405020304" pitchFamily="18" charset="0"/>
                        </a:rPr>
                        <a:t>SUB-CATEGORIES</a:t>
                      </a:r>
                    </a:p>
                  </a:txBody>
                  <a:tcPr/>
                </a:tc>
                <a:tc>
                  <a:txBody>
                    <a:bodyPr/>
                    <a:lstStyle/>
                    <a:p>
                      <a:r>
                        <a:rPr lang="en-GB" sz="2000" dirty="0">
                          <a:latin typeface="Times New Roman" panose="02020603050405020304" pitchFamily="18" charset="0"/>
                          <a:cs typeface="Times New Roman" panose="02020603050405020304" pitchFamily="18" charset="0"/>
                        </a:rPr>
                        <a:t>DOCUMENTATION</a:t>
                      </a:r>
                    </a:p>
                  </a:txBody>
                  <a:tcPr/>
                </a:tc>
                <a:extLst>
                  <a:ext uri="{0D108BD9-81ED-4DB2-BD59-A6C34878D82A}">
                    <a16:rowId xmlns:a16="http://schemas.microsoft.com/office/drawing/2014/main" val="10000"/>
                  </a:ext>
                </a:extLst>
              </a:tr>
              <a:tr h="372517">
                <a:tc>
                  <a:txBody>
                    <a:bodyPr/>
                    <a:lstStyle/>
                    <a:p>
                      <a:pPr algn="l" fontAlgn="b"/>
                      <a:r>
                        <a:rPr lang="en-GB" sz="2000" b="1" i="0" u="none" strike="noStrike" dirty="0">
                          <a:solidFill>
                            <a:srgbClr val="000000"/>
                          </a:solidFill>
                          <a:effectLst/>
                          <a:latin typeface="Times New Roman" panose="02020603050405020304" pitchFamily="18" charset="0"/>
                        </a:rPr>
                        <a:t>Media</a:t>
                      </a:r>
                    </a:p>
                  </a:txBody>
                  <a:tcPr marL="7620" marR="7620" marT="7620" marB="0" anchor="b"/>
                </a:tc>
                <a:tc>
                  <a:txBody>
                    <a:bodyPr/>
                    <a:lstStyle/>
                    <a:p>
                      <a:pPr algn="l" fontAlgn="b"/>
                      <a:endParaRPr lang="en-GB" sz="2000" b="0" i="0" u="none" strike="noStrike" dirty="0">
                        <a:solidFill>
                          <a:srgbClr val="000000"/>
                        </a:solidFill>
                        <a:effectLst/>
                        <a:latin typeface="Times New Roman" panose="02020603050405020304" pitchFamily="18" charset="0"/>
                      </a:endParaRPr>
                    </a:p>
                  </a:txBody>
                  <a:tcPr marL="7620" marR="7620" marT="7620" marB="0" anchor="b"/>
                </a:tc>
                <a:tc>
                  <a:txBody>
                    <a:bodyPr/>
                    <a:lstStyle/>
                    <a:p>
                      <a:pPr algn="l" fontAlgn="b"/>
                      <a:endParaRPr lang="en-GB" sz="2000" b="0" i="0" u="none" strike="noStrike">
                        <a:solidFill>
                          <a:srgbClr val="000000"/>
                        </a:solidFill>
                        <a:effectLst/>
                        <a:latin typeface="Times New Roman" panose="02020603050405020304" pitchFamily="18" charset="0"/>
                      </a:endParaRPr>
                    </a:p>
                  </a:txBody>
                  <a:tcPr marL="7620" marR="7620" marT="7620" marB="0" anchor="b"/>
                </a:tc>
                <a:extLst>
                  <a:ext uri="{0D108BD9-81ED-4DB2-BD59-A6C34878D82A}">
                    <a16:rowId xmlns:a16="http://schemas.microsoft.com/office/drawing/2014/main" val="10001"/>
                  </a:ext>
                </a:extLst>
              </a:tr>
              <a:tr h="372517">
                <a:tc>
                  <a:txBody>
                    <a:bodyPr/>
                    <a:lstStyle/>
                    <a:p>
                      <a:pPr algn="l" fontAlgn="b"/>
                      <a:endParaRPr lang="en-GB" sz="2000" b="0" i="0" u="none" strike="noStrike">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a:solidFill>
                            <a:srgbClr val="000000"/>
                          </a:solidFill>
                          <a:effectLst/>
                          <a:latin typeface="Times New Roman" panose="02020603050405020304" pitchFamily="18" charset="0"/>
                        </a:rPr>
                        <a:t>Personal papers</a:t>
                      </a:r>
                    </a:p>
                  </a:txBody>
                  <a:tcPr marL="7620" marR="7620" marT="7620" marB="0" anchor="b"/>
                </a:tc>
                <a:tc>
                  <a:txBody>
                    <a:bodyPr/>
                    <a:lstStyle/>
                    <a:p>
                      <a:pPr algn="l" fontAlgn="b"/>
                      <a:endParaRPr lang="en-GB" sz="2000" b="0" i="0" u="none" strike="noStrike">
                        <a:solidFill>
                          <a:srgbClr val="000000"/>
                        </a:solidFill>
                        <a:effectLst/>
                        <a:latin typeface="Times New Roman" panose="02020603050405020304" pitchFamily="18" charset="0"/>
                      </a:endParaRPr>
                    </a:p>
                  </a:txBody>
                  <a:tcPr marL="7620" marR="7620" marT="7620" marB="0" anchor="b"/>
                </a:tc>
                <a:extLst>
                  <a:ext uri="{0D108BD9-81ED-4DB2-BD59-A6C34878D82A}">
                    <a16:rowId xmlns:a16="http://schemas.microsoft.com/office/drawing/2014/main" val="10002"/>
                  </a:ext>
                </a:extLst>
              </a:tr>
              <a:tr h="372517">
                <a:tc>
                  <a:txBody>
                    <a:bodyPr/>
                    <a:lstStyle/>
                    <a:p>
                      <a:pPr algn="l" fontAlgn="b"/>
                      <a:endParaRPr lang="en-GB" sz="2000" b="0" i="0" u="none" strike="noStrike" dirty="0">
                        <a:solidFill>
                          <a:srgbClr val="000000"/>
                        </a:solidFill>
                        <a:effectLst/>
                        <a:latin typeface="Times New Roman" panose="02020603050405020304" pitchFamily="18" charset="0"/>
                      </a:endParaRPr>
                    </a:p>
                  </a:txBody>
                  <a:tcPr marL="7620" marR="7620" marT="7620" marB="0" anchor="b"/>
                </a:tc>
                <a:tc>
                  <a:txBody>
                    <a:bodyPr/>
                    <a:lstStyle/>
                    <a:p>
                      <a:pPr algn="l" fontAlgn="b"/>
                      <a:endParaRPr lang="en-GB" sz="2000" b="0" i="0" u="none" strike="noStrike" dirty="0">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a:solidFill>
                            <a:srgbClr val="000000"/>
                          </a:solidFill>
                          <a:effectLst/>
                          <a:latin typeface="Times New Roman" panose="02020603050405020304" pitchFamily="18" charset="0"/>
                        </a:rPr>
                        <a:t>correspondence</a:t>
                      </a:r>
                    </a:p>
                  </a:txBody>
                  <a:tcPr marL="7620" marR="7620" marT="7620" marB="0" anchor="b"/>
                </a:tc>
                <a:extLst>
                  <a:ext uri="{0D108BD9-81ED-4DB2-BD59-A6C34878D82A}">
                    <a16:rowId xmlns:a16="http://schemas.microsoft.com/office/drawing/2014/main" val="10003"/>
                  </a:ext>
                </a:extLst>
              </a:tr>
              <a:tr h="372517">
                <a:tc>
                  <a:txBody>
                    <a:bodyPr/>
                    <a:lstStyle/>
                    <a:p>
                      <a:pPr algn="l" fontAlgn="b"/>
                      <a:endParaRPr lang="en-GB" sz="2000" b="0" i="0" u="none" strike="noStrike">
                        <a:solidFill>
                          <a:srgbClr val="000000"/>
                        </a:solidFill>
                        <a:effectLst/>
                        <a:latin typeface="Times New Roman" panose="02020603050405020304" pitchFamily="18" charset="0"/>
                      </a:endParaRPr>
                    </a:p>
                  </a:txBody>
                  <a:tcPr marL="7620" marR="7620" marT="7620" marB="0" anchor="b"/>
                </a:tc>
                <a:tc>
                  <a:txBody>
                    <a:bodyPr/>
                    <a:lstStyle/>
                    <a:p>
                      <a:pPr algn="l" fontAlgn="b"/>
                      <a:endParaRPr lang="en-GB" sz="2000" b="0" i="0" u="none" strike="noStrike">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a:solidFill>
                            <a:srgbClr val="000000"/>
                          </a:solidFill>
                          <a:effectLst/>
                          <a:latin typeface="Times New Roman" panose="02020603050405020304" pitchFamily="18" charset="0"/>
                        </a:rPr>
                        <a:t>personal archives</a:t>
                      </a:r>
                    </a:p>
                  </a:txBody>
                  <a:tcPr marL="7620" marR="7620" marT="7620" marB="0" anchor="b"/>
                </a:tc>
                <a:extLst>
                  <a:ext uri="{0D108BD9-81ED-4DB2-BD59-A6C34878D82A}">
                    <a16:rowId xmlns:a16="http://schemas.microsoft.com/office/drawing/2014/main" val="10004"/>
                  </a:ext>
                </a:extLst>
              </a:tr>
              <a:tr h="372517">
                <a:tc>
                  <a:txBody>
                    <a:bodyPr/>
                    <a:lstStyle/>
                    <a:p>
                      <a:pPr algn="l" fontAlgn="b"/>
                      <a:endParaRPr lang="en-GB" sz="2000" b="0" i="0" u="none" strike="noStrike">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a:solidFill>
                            <a:srgbClr val="000000"/>
                          </a:solidFill>
                          <a:effectLst/>
                          <a:latin typeface="Times New Roman" panose="02020603050405020304" pitchFamily="18" charset="0"/>
                        </a:rPr>
                        <a:t>Books</a:t>
                      </a:r>
                    </a:p>
                  </a:txBody>
                  <a:tcPr marL="7620" marR="7620" marT="7620" marB="0" anchor="b"/>
                </a:tc>
                <a:tc>
                  <a:txBody>
                    <a:bodyPr/>
                    <a:lstStyle/>
                    <a:p>
                      <a:pPr algn="l" fontAlgn="b"/>
                      <a:endParaRPr lang="en-GB" sz="2000" b="0" i="0" u="none" strike="noStrike">
                        <a:solidFill>
                          <a:srgbClr val="000000"/>
                        </a:solidFill>
                        <a:effectLst/>
                        <a:latin typeface="Times New Roman" panose="02020603050405020304" pitchFamily="18" charset="0"/>
                      </a:endParaRPr>
                    </a:p>
                  </a:txBody>
                  <a:tcPr marL="7620" marR="7620" marT="7620" marB="0" anchor="b"/>
                </a:tc>
                <a:extLst>
                  <a:ext uri="{0D108BD9-81ED-4DB2-BD59-A6C34878D82A}">
                    <a16:rowId xmlns:a16="http://schemas.microsoft.com/office/drawing/2014/main" val="10005"/>
                  </a:ext>
                </a:extLst>
              </a:tr>
              <a:tr h="372517">
                <a:tc>
                  <a:txBody>
                    <a:bodyPr/>
                    <a:lstStyle/>
                    <a:p>
                      <a:pPr algn="l" fontAlgn="b"/>
                      <a:endParaRPr lang="en-GB" sz="2000" b="0" i="0" u="none" strike="noStrike" dirty="0">
                        <a:solidFill>
                          <a:srgbClr val="000000"/>
                        </a:solidFill>
                        <a:effectLst/>
                        <a:latin typeface="Times New Roman" panose="02020603050405020304" pitchFamily="18" charset="0"/>
                      </a:endParaRPr>
                    </a:p>
                  </a:txBody>
                  <a:tcPr marL="7620" marR="7620" marT="7620" marB="0" anchor="b"/>
                </a:tc>
                <a:tc>
                  <a:txBody>
                    <a:bodyPr/>
                    <a:lstStyle/>
                    <a:p>
                      <a:pPr algn="l" fontAlgn="b"/>
                      <a:endParaRPr lang="en-GB" sz="2000" b="0" i="0" u="none" strike="noStrike">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a:solidFill>
                            <a:srgbClr val="000000"/>
                          </a:solidFill>
                          <a:effectLst/>
                          <a:latin typeface="Times New Roman" panose="02020603050405020304" pitchFamily="18" charset="0"/>
                        </a:rPr>
                        <a:t>Production / printing</a:t>
                      </a:r>
                    </a:p>
                  </a:txBody>
                  <a:tcPr marL="7620" marR="7620" marT="7620" marB="0" anchor="b"/>
                </a:tc>
                <a:extLst>
                  <a:ext uri="{0D108BD9-81ED-4DB2-BD59-A6C34878D82A}">
                    <a16:rowId xmlns:a16="http://schemas.microsoft.com/office/drawing/2014/main" val="10006"/>
                  </a:ext>
                </a:extLst>
              </a:tr>
              <a:tr h="372517">
                <a:tc>
                  <a:txBody>
                    <a:bodyPr/>
                    <a:lstStyle/>
                    <a:p>
                      <a:pPr algn="l" fontAlgn="b"/>
                      <a:endParaRPr lang="en-GB" sz="2000" b="0" i="0" u="none" strike="noStrike" dirty="0">
                        <a:solidFill>
                          <a:srgbClr val="000000"/>
                        </a:solidFill>
                        <a:effectLst/>
                        <a:latin typeface="Times New Roman" panose="02020603050405020304" pitchFamily="18" charset="0"/>
                      </a:endParaRPr>
                    </a:p>
                  </a:txBody>
                  <a:tcPr marL="7620" marR="7620" marT="7620" marB="0" anchor="b"/>
                </a:tc>
                <a:tc>
                  <a:txBody>
                    <a:bodyPr/>
                    <a:lstStyle/>
                    <a:p>
                      <a:pPr algn="l" fontAlgn="b"/>
                      <a:endParaRPr lang="en-GB" sz="2000" b="0" i="0" u="none" strike="noStrike">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a:solidFill>
                            <a:srgbClr val="000000"/>
                          </a:solidFill>
                          <a:effectLst/>
                          <a:latin typeface="Times New Roman" panose="02020603050405020304" pitchFamily="18" charset="0"/>
                        </a:rPr>
                        <a:t>Distribution / market</a:t>
                      </a:r>
                    </a:p>
                  </a:txBody>
                  <a:tcPr marL="7620" marR="7620" marT="7620" marB="0" anchor="b"/>
                </a:tc>
                <a:extLst>
                  <a:ext uri="{0D108BD9-81ED-4DB2-BD59-A6C34878D82A}">
                    <a16:rowId xmlns:a16="http://schemas.microsoft.com/office/drawing/2014/main" val="10007"/>
                  </a:ext>
                </a:extLst>
              </a:tr>
              <a:tr h="372517">
                <a:tc>
                  <a:txBody>
                    <a:bodyPr/>
                    <a:lstStyle/>
                    <a:p>
                      <a:pPr algn="l" fontAlgn="b"/>
                      <a:endParaRPr lang="en-GB" sz="2000" b="0" i="0" u="none" strike="noStrike" dirty="0">
                        <a:solidFill>
                          <a:srgbClr val="000000"/>
                        </a:solidFill>
                        <a:effectLst/>
                        <a:latin typeface="Times New Roman" panose="02020603050405020304" pitchFamily="18" charset="0"/>
                      </a:endParaRPr>
                    </a:p>
                  </a:txBody>
                  <a:tcPr marL="7620" marR="7620" marT="7620" marB="0" anchor="b"/>
                </a:tc>
                <a:tc>
                  <a:txBody>
                    <a:bodyPr/>
                    <a:lstStyle/>
                    <a:p>
                      <a:pPr algn="l" fontAlgn="b"/>
                      <a:endParaRPr lang="en-GB" sz="2000" b="0" i="0" u="none" strike="noStrike">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a:solidFill>
                            <a:srgbClr val="000000"/>
                          </a:solidFill>
                          <a:effectLst/>
                          <a:latin typeface="Times New Roman" panose="02020603050405020304" pitchFamily="18" charset="0"/>
                        </a:rPr>
                        <a:t>Collection / libraries</a:t>
                      </a:r>
                    </a:p>
                  </a:txBody>
                  <a:tcPr marL="7620" marR="7620" marT="7620" marB="0" anchor="b"/>
                </a:tc>
                <a:extLst>
                  <a:ext uri="{0D108BD9-81ED-4DB2-BD59-A6C34878D82A}">
                    <a16:rowId xmlns:a16="http://schemas.microsoft.com/office/drawing/2014/main" val="10008"/>
                  </a:ext>
                </a:extLst>
              </a:tr>
              <a:tr h="372517">
                <a:tc>
                  <a:txBody>
                    <a:bodyPr/>
                    <a:lstStyle/>
                    <a:p>
                      <a:pPr algn="l" fontAlgn="b"/>
                      <a:endParaRPr lang="en-GB" sz="2000" b="0" i="0" u="none" strike="noStrike" dirty="0">
                        <a:solidFill>
                          <a:srgbClr val="000000"/>
                        </a:solidFill>
                        <a:effectLst/>
                        <a:latin typeface="Times New Roman" panose="02020603050405020304" pitchFamily="18" charset="0"/>
                      </a:endParaRPr>
                    </a:p>
                  </a:txBody>
                  <a:tcPr marL="7620" marR="7620" marT="7620" marB="0" anchor="b"/>
                </a:tc>
                <a:tc>
                  <a:txBody>
                    <a:bodyPr/>
                    <a:lstStyle/>
                    <a:p>
                      <a:pPr algn="l" fontAlgn="b"/>
                      <a:endParaRPr lang="en-GB" sz="2000" b="0" i="0" u="none" strike="noStrike">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a:solidFill>
                            <a:srgbClr val="000000"/>
                          </a:solidFill>
                          <a:effectLst/>
                          <a:latin typeface="Times New Roman" panose="02020603050405020304" pitchFamily="18" charset="0"/>
                        </a:rPr>
                        <a:t>marginalia</a:t>
                      </a:r>
                    </a:p>
                  </a:txBody>
                  <a:tcPr marL="7620" marR="7620" marT="7620" marB="0" anchor="b"/>
                </a:tc>
                <a:extLst>
                  <a:ext uri="{0D108BD9-81ED-4DB2-BD59-A6C34878D82A}">
                    <a16:rowId xmlns:a16="http://schemas.microsoft.com/office/drawing/2014/main" val="10009"/>
                  </a:ext>
                </a:extLst>
              </a:tr>
              <a:tr h="372517">
                <a:tc>
                  <a:txBody>
                    <a:bodyPr/>
                    <a:lstStyle/>
                    <a:p>
                      <a:pPr algn="l" fontAlgn="b"/>
                      <a:endParaRPr lang="en-GB" sz="2000" b="0" i="0" u="none" strike="noStrike">
                        <a:solidFill>
                          <a:srgbClr val="000000"/>
                        </a:solidFill>
                        <a:effectLst/>
                        <a:latin typeface="Times New Roman" panose="02020603050405020304" pitchFamily="18" charset="0"/>
                      </a:endParaRPr>
                    </a:p>
                  </a:txBody>
                  <a:tcPr marL="7620" marR="7620" marT="7620" marB="0" anchor="b"/>
                </a:tc>
                <a:tc>
                  <a:txBody>
                    <a:bodyPr/>
                    <a:lstStyle/>
                    <a:p>
                      <a:pPr algn="l" fontAlgn="b"/>
                      <a:endParaRPr lang="en-GB" sz="2000" b="0" i="0" u="none" strike="noStrike">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a:solidFill>
                            <a:srgbClr val="000000"/>
                          </a:solidFill>
                          <a:effectLst/>
                          <a:latin typeface="Times New Roman" panose="02020603050405020304" pitchFamily="18" charset="0"/>
                        </a:rPr>
                        <a:t>collected works</a:t>
                      </a:r>
                    </a:p>
                  </a:txBody>
                  <a:tcPr marL="7620" marR="7620" marT="7620" marB="0" anchor="b"/>
                </a:tc>
                <a:extLst>
                  <a:ext uri="{0D108BD9-81ED-4DB2-BD59-A6C34878D82A}">
                    <a16:rowId xmlns:a16="http://schemas.microsoft.com/office/drawing/2014/main" val="10010"/>
                  </a:ext>
                </a:extLst>
              </a:tr>
              <a:tr h="372517">
                <a:tc>
                  <a:txBody>
                    <a:bodyPr/>
                    <a:lstStyle/>
                    <a:p>
                      <a:pPr algn="l" fontAlgn="b"/>
                      <a:endParaRPr lang="en-GB" sz="2000" b="0" i="0" u="none" strike="noStrike">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a:solidFill>
                            <a:srgbClr val="000000"/>
                          </a:solidFill>
                          <a:effectLst/>
                          <a:latin typeface="Times New Roman" panose="02020603050405020304" pitchFamily="18" charset="0"/>
                        </a:rPr>
                        <a:t>Journals</a:t>
                      </a:r>
                    </a:p>
                  </a:txBody>
                  <a:tcPr marL="7620" marR="7620" marT="7620" marB="0" anchor="b"/>
                </a:tc>
                <a:tc>
                  <a:txBody>
                    <a:bodyPr/>
                    <a:lstStyle/>
                    <a:p>
                      <a:pPr algn="l" fontAlgn="b"/>
                      <a:endParaRPr lang="en-GB" sz="2000" b="0" i="0" u="none" strike="noStrike">
                        <a:solidFill>
                          <a:srgbClr val="000000"/>
                        </a:solidFill>
                        <a:effectLst/>
                        <a:latin typeface="Times New Roman" panose="02020603050405020304" pitchFamily="18" charset="0"/>
                      </a:endParaRPr>
                    </a:p>
                  </a:txBody>
                  <a:tcPr marL="7620" marR="7620" marT="7620" marB="0" anchor="b"/>
                </a:tc>
                <a:extLst>
                  <a:ext uri="{0D108BD9-81ED-4DB2-BD59-A6C34878D82A}">
                    <a16:rowId xmlns:a16="http://schemas.microsoft.com/office/drawing/2014/main" val="10011"/>
                  </a:ext>
                </a:extLst>
              </a:tr>
              <a:tr h="372517">
                <a:tc>
                  <a:txBody>
                    <a:bodyPr/>
                    <a:lstStyle/>
                    <a:p>
                      <a:pPr algn="l" fontAlgn="b"/>
                      <a:endParaRPr lang="en-GB" sz="2000" b="0" i="0" u="none" strike="noStrike">
                        <a:solidFill>
                          <a:srgbClr val="000000"/>
                        </a:solidFill>
                        <a:effectLst/>
                        <a:latin typeface="Times New Roman" panose="02020603050405020304" pitchFamily="18" charset="0"/>
                      </a:endParaRPr>
                    </a:p>
                  </a:txBody>
                  <a:tcPr marL="7620" marR="7620" marT="7620" marB="0" anchor="b"/>
                </a:tc>
                <a:tc>
                  <a:txBody>
                    <a:bodyPr/>
                    <a:lstStyle/>
                    <a:p>
                      <a:pPr algn="l" fontAlgn="b"/>
                      <a:endParaRPr lang="en-GB" sz="2000" b="0" i="0" u="none" strike="noStrike">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a:solidFill>
                            <a:srgbClr val="000000"/>
                          </a:solidFill>
                          <a:effectLst/>
                          <a:latin typeface="Times New Roman" panose="02020603050405020304" pitchFamily="18" charset="0"/>
                        </a:rPr>
                        <a:t>production</a:t>
                      </a:r>
                    </a:p>
                  </a:txBody>
                  <a:tcPr marL="7620" marR="7620" marT="7620" marB="0" anchor="b"/>
                </a:tc>
                <a:extLst>
                  <a:ext uri="{0D108BD9-81ED-4DB2-BD59-A6C34878D82A}">
                    <a16:rowId xmlns:a16="http://schemas.microsoft.com/office/drawing/2014/main" val="10012"/>
                  </a:ext>
                </a:extLst>
              </a:tr>
              <a:tr h="372517">
                <a:tc>
                  <a:txBody>
                    <a:bodyPr/>
                    <a:lstStyle/>
                    <a:p>
                      <a:pPr algn="l" fontAlgn="b"/>
                      <a:endParaRPr lang="en-GB" sz="2000" b="0" i="0" u="none" strike="noStrike">
                        <a:solidFill>
                          <a:srgbClr val="000000"/>
                        </a:solidFill>
                        <a:effectLst/>
                        <a:latin typeface="Times New Roman" panose="02020603050405020304" pitchFamily="18" charset="0"/>
                      </a:endParaRPr>
                    </a:p>
                  </a:txBody>
                  <a:tcPr marL="7620" marR="7620" marT="7620" marB="0" anchor="b"/>
                </a:tc>
                <a:tc>
                  <a:txBody>
                    <a:bodyPr/>
                    <a:lstStyle/>
                    <a:p>
                      <a:pPr algn="l" fontAlgn="b"/>
                      <a:endParaRPr lang="en-GB" sz="2000" b="0" i="0" u="none" strike="noStrike">
                        <a:solidFill>
                          <a:srgbClr val="000000"/>
                        </a:solidFill>
                        <a:effectLst/>
                        <a:latin typeface="Times New Roman" panose="02020603050405020304" pitchFamily="18" charset="0"/>
                      </a:endParaRPr>
                    </a:p>
                  </a:txBody>
                  <a:tcPr marL="7620" marR="7620" marT="7620" marB="0" anchor="b"/>
                </a:tc>
                <a:tc>
                  <a:txBody>
                    <a:bodyPr/>
                    <a:lstStyle/>
                    <a:p>
                      <a:pPr algn="l" fontAlgn="b"/>
                      <a:r>
                        <a:rPr lang="en-GB" sz="2000" b="0" i="0" u="none" strike="noStrike" dirty="0">
                          <a:solidFill>
                            <a:srgbClr val="000000"/>
                          </a:solidFill>
                          <a:effectLst/>
                          <a:latin typeface="Times New Roman" panose="02020603050405020304" pitchFamily="18" charset="0"/>
                        </a:rPr>
                        <a:t>content</a:t>
                      </a:r>
                    </a:p>
                  </a:txBody>
                  <a:tcPr marL="7620" marR="7620" marT="7620" marB="0" anchor="b"/>
                </a:tc>
                <a:extLst>
                  <a:ext uri="{0D108BD9-81ED-4DB2-BD59-A6C34878D82A}">
                    <a16:rowId xmlns:a16="http://schemas.microsoft.com/office/drawing/2014/main" val="10013"/>
                  </a:ext>
                </a:extLst>
              </a:tr>
              <a:tr h="398031">
                <a:tc>
                  <a:txBody>
                    <a:bodyPr/>
                    <a:lstStyle/>
                    <a:p>
                      <a:endParaRPr lang="en-GB" sz="2000" dirty="0">
                        <a:latin typeface="Times New Roman" panose="02020603050405020304" pitchFamily="18" charset="0"/>
                        <a:cs typeface="Times New Roman" panose="02020603050405020304" pitchFamily="18" charset="0"/>
                      </a:endParaRPr>
                    </a:p>
                  </a:txBody>
                  <a:tcPr/>
                </a:tc>
                <a:tc>
                  <a:txBody>
                    <a:bodyPr/>
                    <a:lstStyle/>
                    <a:p>
                      <a:endParaRPr lang="en-GB" sz="2000" dirty="0">
                        <a:latin typeface="Times New Roman" panose="02020603050405020304" pitchFamily="18" charset="0"/>
                        <a:cs typeface="Times New Roman" panose="02020603050405020304" pitchFamily="18" charset="0"/>
                      </a:endParaRPr>
                    </a:p>
                  </a:txBody>
                  <a:tcPr/>
                </a:tc>
                <a:tc>
                  <a:txBody>
                    <a:bodyPr/>
                    <a:lstStyle/>
                    <a:p>
                      <a:endParaRPr lang="en-GB"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14"/>
                  </a:ext>
                </a:extLst>
              </a:tr>
            </a:tbl>
          </a:graphicData>
        </a:graphic>
      </p:graphicFrame>
      <p:sp>
        <p:nvSpPr>
          <p:cNvPr id="8" name="Rectangle 7">
            <a:extLst>
              <a:ext uri="{FF2B5EF4-FFF2-40B4-BE49-F238E27FC236}">
                <a16:creationId xmlns:a16="http://schemas.microsoft.com/office/drawing/2014/main" id="{0E9CFD4A-8992-451C-A540-C4E9E321EBFF}"/>
              </a:ext>
            </a:extLst>
          </p:cNvPr>
          <p:cNvSpPr/>
          <p:nvPr/>
        </p:nvSpPr>
        <p:spPr>
          <a:xfrm rot="16200000">
            <a:off x="-1998639" y="3664858"/>
            <a:ext cx="5108400" cy="1015663"/>
          </a:xfrm>
          <a:prstGeom prst="rect">
            <a:avLst/>
          </a:prstGeom>
        </p:spPr>
        <p:txBody>
          <a:bodyPr wrap="square">
            <a:spAutoFit/>
          </a:bodyPr>
          <a:lstStyle/>
          <a:p>
            <a:r>
              <a:rPr lang="en-GB" altLang="en-US" sz="6000" dirty="0">
                <a:solidFill>
                  <a:srgbClr val="736E80"/>
                </a:solidFill>
                <a:latin typeface="Book Antiqua" panose="02040602050305030304" pitchFamily="18" charset="0"/>
                <a:ea typeface="Calibri" panose="020F0502020204030204" pitchFamily="34" charset="0"/>
                <a:cs typeface="WorkSans-Regular"/>
              </a:rPr>
              <a:t>5. Prospects</a:t>
            </a:r>
            <a:endParaRPr lang="en-GB" sz="6000" dirty="0">
              <a:solidFill>
                <a:srgbClr val="736E80"/>
              </a:solidFill>
            </a:endParaRPr>
          </a:p>
        </p:txBody>
      </p:sp>
    </p:spTree>
    <p:extLst>
      <p:ext uri="{BB962C8B-B14F-4D97-AF65-F5344CB8AC3E}">
        <p14:creationId xmlns:p14="http://schemas.microsoft.com/office/powerpoint/2010/main" val="214561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ppt_x"/>
                                          </p:val>
                                        </p:tav>
                                        <p:tav tm="100000">
                                          <p:val>
                                            <p:strVal val="#ppt_x"/>
                                          </p:val>
                                        </p:tav>
                                      </p:tavLst>
                                    </p:anim>
                                    <p:anim calcmode="lin" valueType="num">
                                      <p:cBhvr additive="base">
                                        <p:cTn id="14" dur="1000" fill="hold"/>
                                        <p:tgtEl>
                                          <p:spTgt spid="12"/>
                                        </p:tgtEl>
                                        <p:attrNameLst>
                                          <p:attrName>ppt_y</p:attrName>
                                        </p:attrNameLst>
                                      </p:cBhvr>
                                      <p:tavLst>
                                        <p:tav tm="0">
                                          <p:val>
                                            <p:strVal val="1+#ppt_h/2"/>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40863" y="1485817"/>
            <a:ext cx="9321693" cy="6617196"/>
          </a:xfrm>
          <a:prstGeom prst="rect">
            <a:avLst/>
          </a:prstGeom>
        </p:spPr>
        <p:txBody>
          <a:bodyPr wrap="square">
            <a:spAutoFit/>
          </a:bodyPr>
          <a:lstStyle/>
          <a:p>
            <a:pPr lvl="0" fontAlgn="base">
              <a:spcBef>
                <a:spcPct val="0"/>
              </a:spcBef>
              <a:spcAft>
                <a:spcPct val="0"/>
              </a:spcAft>
            </a:pPr>
            <a:r>
              <a:rPr lang="en-GB" altLang="en-US" sz="2400" dirty="0">
                <a:solidFill>
                  <a:srgbClr val="CCECFF"/>
                </a:solidFill>
                <a:latin typeface="Book Antiqua" panose="02040602050305030304" pitchFamily="18" charset="0"/>
                <a:ea typeface="Calibri" panose="020F0502020204030204" pitchFamily="34" charset="0"/>
                <a:cs typeface="WorkSans-Regular"/>
              </a:rPr>
              <a:t>howard.hotson@history.ox.ac.uk</a:t>
            </a:r>
          </a:p>
          <a:p>
            <a:pPr fontAlgn="base">
              <a:spcBef>
                <a:spcPct val="0"/>
              </a:spcBef>
              <a:spcAft>
                <a:spcPct val="0"/>
              </a:spcAft>
            </a:pPr>
            <a:endParaRPr lang="en-GB" altLang="en-US" sz="3200" b="1" dirty="0">
              <a:solidFill>
                <a:srgbClr val="FFCE43"/>
              </a:solidFill>
              <a:latin typeface="Book Antiqua" panose="02040602050305030304" pitchFamily="18" charset="0"/>
              <a:ea typeface="Calibri" panose="020F0502020204030204" pitchFamily="34" charset="0"/>
              <a:cs typeface="WorkSans-Regular"/>
            </a:endParaRPr>
          </a:p>
          <a:p>
            <a:pPr fontAlgn="base">
              <a:spcBef>
                <a:spcPct val="0"/>
              </a:spcBef>
              <a:spcAft>
                <a:spcPct val="0"/>
              </a:spcAft>
            </a:pPr>
            <a:endParaRPr lang="en-GB" altLang="en-US" sz="3200" b="1" dirty="0">
              <a:solidFill>
                <a:srgbClr val="FFCE43"/>
              </a:solidFill>
              <a:latin typeface="Book Antiqua" panose="02040602050305030304" pitchFamily="18" charset="0"/>
              <a:ea typeface="Calibri" panose="020F0502020204030204" pitchFamily="34" charset="0"/>
              <a:cs typeface="WorkSans-Regular"/>
            </a:endParaRPr>
          </a:p>
          <a:p>
            <a:pPr fontAlgn="base">
              <a:spcBef>
                <a:spcPct val="0"/>
              </a:spcBef>
              <a:spcAft>
                <a:spcPct val="0"/>
              </a:spcAft>
            </a:pPr>
            <a:endParaRPr lang="en-GB" altLang="en-US" sz="3200" b="1" dirty="0">
              <a:solidFill>
                <a:srgbClr val="FFCE43"/>
              </a:solidFill>
              <a:latin typeface="Book Antiqua" panose="02040602050305030304" pitchFamily="18" charset="0"/>
              <a:ea typeface="Calibri" panose="020F0502020204030204" pitchFamily="34" charset="0"/>
              <a:cs typeface="WorkSans-Regular"/>
            </a:endParaRPr>
          </a:p>
          <a:p>
            <a:pPr fontAlgn="base">
              <a:spcBef>
                <a:spcPct val="0"/>
              </a:spcBef>
              <a:spcAft>
                <a:spcPct val="0"/>
              </a:spcAft>
            </a:pPr>
            <a:endParaRPr lang="en-GB" altLang="en-US" sz="3200" b="1" dirty="0">
              <a:solidFill>
                <a:srgbClr val="FFCE43"/>
              </a:solidFill>
              <a:latin typeface="Book Antiqua" panose="02040602050305030304" pitchFamily="18" charset="0"/>
              <a:ea typeface="Calibri" panose="020F0502020204030204" pitchFamily="34" charset="0"/>
              <a:cs typeface="WorkSans-Regular"/>
            </a:endParaRPr>
          </a:p>
          <a:p>
            <a:pPr fontAlgn="base">
              <a:spcBef>
                <a:spcPct val="0"/>
              </a:spcBef>
              <a:spcAft>
                <a:spcPct val="0"/>
              </a:spcAft>
            </a:pPr>
            <a:endParaRPr lang="en-GB" altLang="en-US" sz="3200" b="1" dirty="0">
              <a:solidFill>
                <a:srgbClr val="FFCE43"/>
              </a:solidFill>
              <a:latin typeface="Book Antiqua" panose="02040602050305030304" pitchFamily="18" charset="0"/>
              <a:ea typeface="Calibri" panose="020F0502020204030204" pitchFamily="34" charset="0"/>
              <a:cs typeface="WorkSans-Regular"/>
            </a:endParaRPr>
          </a:p>
          <a:p>
            <a:pPr fontAlgn="base">
              <a:spcBef>
                <a:spcPct val="0"/>
              </a:spcBef>
              <a:spcAft>
                <a:spcPct val="0"/>
              </a:spcAft>
            </a:pPr>
            <a:r>
              <a:rPr lang="en-GB" altLang="en-US" sz="3200" b="1" dirty="0">
                <a:solidFill>
                  <a:srgbClr val="FFCE43"/>
                </a:solidFill>
                <a:latin typeface="Book Antiqua" panose="02040602050305030304" pitchFamily="18" charset="0"/>
                <a:ea typeface="Calibri" panose="020F0502020204030204" pitchFamily="34" charset="0"/>
                <a:cs typeface="WorkSans-Regular"/>
              </a:rPr>
              <a:t>Action</a:t>
            </a:r>
            <a:r>
              <a:rPr lang="en-GB" altLang="en-US" sz="3200" dirty="0">
                <a:solidFill>
                  <a:srgbClr val="FFCE43"/>
                </a:solidFill>
                <a:latin typeface="Book Antiqua" panose="02040602050305030304" pitchFamily="18" charset="0"/>
                <a:ea typeface="Calibri" panose="020F0502020204030204" pitchFamily="34" charset="0"/>
                <a:cs typeface="WorkSans-Regular"/>
              </a:rPr>
              <a:t>     www.republicofletters.net</a:t>
            </a:r>
          </a:p>
          <a:p>
            <a:pPr fontAlgn="base">
              <a:spcBef>
                <a:spcPct val="0"/>
              </a:spcBef>
              <a:spcAft>
                <a:spcPct val="0"/>
              </a:spcAft>
            </a:pPr>
            <a:r>
              <a:rPr lang="en-GB" altLang="en-US" sz="3200" b="1" dirty="0">
                <a:solidFill>
                  <a:srgbClr val="FFCE43"/>
                </a:solidFill>
                <a:latin typeface="Book Antiqua" panose="02040602050305030304" pitchFamily="18" charset="0"/>
                <a:ea typeface="Calibri" panose="020F0502020204030204" pitchFamily="34" charset="0"/>
                <a:cs typeface="WorkSans-Regular"/>
              </a:rPr>
              <a:t>Book     </a:t>
            </a:r>
            <a:r>
              <a:rPr lang="en-GB" altLang="en-US" sz="3200" dirty="0">
                <a:solidFill>
                  <a:srgbClr val="FFCE43"/>
                </a:solidFill>
                <a:latin typeface="Book Antiqua" panose="02040602050305030304" pitchFamily="18" charset="0"/>
                <a:ea typeface="Calibri" panose="020F0502020204030204" pitchFamily="34" charset="0"/>
                <a:cs typeface="WorkSans-Regular"/>
              </a:rPr>
              <a:t>   doi.org/10.17875/gup2019-1146</a:t>
            </a:r>
          </a:p>
          <a:p>
            <a:pPr fontAlgn="base">
              <a:spcBef>
                <a:spcPct val="0"/>
              </a:spcBef>
              <a:spcAft>
                <a:spcPct val="0"/>
              </a:spcAft>
            </a:pPr>
            <a:endParaRPr lang="en-GB" altLang="en-US" sz="2400" dirty="0">
              <a:solidFill>
                <a:srgbClr val="FFCE43"/>
              </a:solidFill>
              <a:latin typeface="Book Antiqua" panose="02040602050305030304" pitchFamily="18" charset="0"/>
              <a:ea typeface="Calibri" panose="020F0502020204030204" pitchFamily="34" charset="0"/>
              <a:cs typeface="WorkSans-Regular"/>
            </a:endParaRPr>
          </a:p>
          <a:p>
            <a:pPr fontAlgn="base">
              <a:spcBef>
                <a:spcPct val="0"/>
              </a:spcBef>
              <a:spcAft>
                <a:spcPct val="0"/>
              </a:spcAft>
            </a:pPr>
            <a:endParaRPr lang="en-GB" altLang="en-US" sz="2400" dirty="0">
              <a:solidFill>
                <a:srgbClr val="FFCE43"/>
              </a:solidFill>
              <a:latin typeface="Book Antiqua" panose="02040602050305030304" pitchFamily="18" charset="0"/>
              <a:ea typeface="Calibri" panose="020F0502020204030204" pitchFamily="34" charset="0"/>
              <a:cs typeface="WorkSans-Regular"/>
            </a:endParaRPr>
          </a:p>
          <a:p>
            <a:pPr fontAlgn="base">
              <a:spcBef>
                <a:spcPct val="0"/>
              </a:spcBef>
              <a:spcAft>
                <a:spcPct val="0"/>
              </a:spcAft>
            </a:pPr>
            <a:endParaRPr lang="en-GB" altLang="en-US" sz="2400" dirty="0">
              <a:solidFill>
                <a:srgbClr val="FFCE43"/>
              </a:solidFill>
              <a:latin typeface="Book Antiqua" panose="02040602050305030304" pitchFamily="18" charset="0"/>
              <a:ea typeface="Calibri" panose="020F0502020204030204" pitchFamily="34" charset="0"/>
              <a:cs typeface="WorkSans-Regular"/>
            </a:endParaRPr>
          </a:p>
          <a:p>
            <a:pPr fontAlgn="base">
              <a:spcBef>
                <a:spcPct val="0"/>
              </a:spcBef>
              <a:spcAft>
                <a:spcPct val="0"/>
              </a:spcAft>
            </a:pPr>
            <a:endParaRPr lang="en-GB" altLang="en-US" sz="2400" dirty="0">
              <a:solidFill>
                <a:srgbClr val="FFCE43"/>
              </a:solidFill>
              <a:latin typeface="Book Antiqua" panose="02040602050305030304" pitchFamily="18" charset="0"/>
              <a:ea typeface="Calibri" panose="020F0502020204030204" pitchFamily="34" charset="0"/>
              <a:cs typeface="WorkSans-Regular"/>
            </a:endParaRPr>
          </a:p>
          <a:p>
            <a:pPr fontAlgn="base">
              <a:spcBef>
                <a:spcPct val="0"/>
              </a:spcBef>
              <a:spcAft>
                <a:spcPct val="0"/>
              </a:spcAft>
            </a:pPr>
            <a:endParaRPr lang="en-GB" sz="2200" dirty="0">
              <a:solidFill>
                <a:srgbClr val="FFCE43"/>
              </a:solidFill>
              <a:latin typeface="Book Antiqua" pitchFamily="18" charset="0"/>
              <a:cs typeface="Arial" charset="0"/>
            </a:endParaRPr>
          </a:p>
          <a:p>
            <a:pPr fontAlgn="base">
              <a:spcBef>
                <a:spcPct val="0"/>
              </a:spcBef>
              <a:spcAft>
                <a:spcPct val="0"/>
              </a:spcAft>
            </a:pPr>
            <a:endParaRPr lang="en-GB" sz="2200" dirty="0">
              <a:solidFill>
                <a:srgbClr val="FFCE43"/>
              </a:solidFill>
              <a:latin typeface="Book Antiqua" pitchFamily="18" charset="0"/>
              <a:cs typeface="Arial" charset="0"/>
            </a:endParaRPr>
          </a:p>
          <a:p>
            <a:pPr>
              <a:defRPr/>
            </a:pPr>
            <a:r>
              <a:rPr lang="en-GB" sz="3600" dirty="0">
                <a:solidFill>
                  <a:srgbClr val="736E80"/>
                </a:solidFill>
                <a:latin typeface="Book Antiqua" pitchFamily="18" charset="0"/>
                <a:cs typeface="Arial" charset="0"/>
              </a:rPr>
              <a:t> </a:t>
            </a:r>
            <a:endParaRPr lang="en-US" dirty="0">
              <a:solidFill>
                <a:prstClr val="black"/>
              </a:solidFill>
            </a:endParaRPr>
          </a:p>
        </p:txBody>
      </p:sp>
      <p:sp>
        <p:nvSpPr>
          <p:cNvPr id="2" name="Rectangle 1"/>
          <p:cNvSpPr/>
          <p:nvPr/>
        </p:nvSpPr>
        <p:spPr>
          <a:xfrm>
            <a:off x="995082" y="1169894"/>
            <a:ext cx="9910483" cy="4370294"/>
          </a:xfrm>
          <a:prstGeom prst="rect">
            <a:avLst/>
          </a:prstGeom>
          <a:noFill/>
          <a:ln w="63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F44D1339-1B86-4E49-BAED-0ED84F8F522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3443" y="1736067"/>
            <a:ext cx="3520576" cy="125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46B850DB-49E0-4602-B65B-20F44666E3E9}"/>
              </a:ext>
            </a:extLst>
          </p:cNvPr>
          <p:cNvSpPr/>
          <p:nvPr/>
        </p:nvSpPr>
        <p:spPr>
          <a:xfrm>
            <a:off x="6204858" y="1590001"/>
            <a:ext cx="4266956" cy="1626728"/>
          </a:xfrm>
          <a:prstGeom prst="rect">
            <a:avLst/>
          </a:prstGeom>
          <a:noFill/>
          <a:ln w="12700">
            <a:solidFill>
              <a:srgbClr val="FFCE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050359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4268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6"/>
          <p:cNvSpPr>
            <a:spLocks noChangeArrowheads="1"/>
          </p:cNvSpPr>
          <p:nvPr/>
        </p:nvSpPr>
        <p:spPr bwMode="auto">
          <a:xfrm>
            <a:off x="4151314" y="234950"/>
            <a:ext cx="619283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en-US" sz="1800" dirty="0">
                <a:solidFill>
                  <a:srgbClr val="736E80"/>
                </a:solidFill>
                <a:latin typeface="Book Antiqua" panose="02040602050305030304" pitchFamily="18" charset="0"/>
              </a:rPr>
              <a:t>At the centre of this Action are six </a:t>
            </a:r>
            <a:r>
              <a:rPr lang="en-GB" altLang="en-US" sz="1800" b="1" dirty="0">
                <a:solidFill>
                  <a:srgbClr val="736E80"/>
                </a:solidFill>
                <a:latin typeface="Book Antiqua" panose="02040602050305030304" pitchFamily="18" charset="0"/>
              </a:rPr>
              <a:t>Working Groups</a:t>
            </a:r>
            <a:r>
              <a:rPr lang="en-GB" altLang="en-US" sz="1800" dirty="0">
                <a:solidFill>
                  <a:srgbClr val="736E80"/>
                </a:solidFill>
                <a:latin typeface="Book Antiqua" panose="02040602050305030304" pitchFamily="18" charset="0"/>
              </a:rPr>
              <a:t>, the scope of which is determined by the basic features of letters themselves. </a:t>
            </a:r>
          </a:p>
        </p:txBody>
      </p:sp>
      <p:sp>
        <p:nvSpPr>
          <p:cNvPr id="25604" name="Rectangle 1"/>
          <p:cNvSpPr>
            <a:spLocks noChangeArrowheads="1"/>
          </p:cNvSpPr>
          <p:nvPr/>
        </p:nvSpPr>
        <p:spPr bwMode="auto">
          <a:xfrm>
            <a:off x="1919288" y="1412876"/>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en-US" sz="2000" dirty="0">
                <a:solidFill>
                  <a:srgbClr val="736E80"/>
                </a:solidFill>
                <a:latin typeface="Book Antiqua" panose="02040602050305030304" pitchFamily="18" charset="0"/>
              </a:rPr>
              <a:t>Letters are written documents sent by a one or more person(s) at a specific time and place to one or more other person(s) in another place. </a:t>
            </a:r>
          </a:p>
        </p:txBody>
      </p:sp>
      <p:pic>
        <p:nvPicPr>
          <p:cNvPr id="25605"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2314" y="5900738"/>
            <a:ext cx="82073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1989223" y="2241882"/>
            <a:ext cx="6721640" cy="4525963"/>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buFont typeface="Arial" pitchFamily="34" charset="0"/>
              <a:buNone/>
            </a:pPr>
            <a:r>
              <a:rPr lang="en-GB" altLang="en-US" sz="2400" dirty="0">
                <a:solidFill>
                  <a:srgbClr val="736E80"/>
                </a:solidFill>
                <a:latin typeface="Book Antiqua" panose="02040602050305030304" pitchFamily="18" charset="0"/>
                <a:ea typeface="Calibri" panose="020F0502020204030204" pitchFamily="34" charset="0"/>
                <a:cs typeface="WorkSans-Regular"/>
              </a:rPr>
              <a:t>WG1 ∙ Space and Time</a:t>
            </a:r>
            <a:endParaRPr lang="en-GB" altLang="en-US" dirty="0">
              <a:solidFill>
                <a:srgbClr val="736E80"/>
              </a:solidFill>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736E80"/>
                </a:solidFill>
                <a:latin typeface="Book Antiqua" panose="02040602050305030304" pitchFamily="18" charset="0"/>
                <a:ea typeface="Calibri" panose="020F0502020204030204" pitchFamily="34" charset="0"/>
                <a:cs typeface="WorkSans-Regular"/>
              </a:rPr>
              <a:t>WG2 ∙ People and Networks</a:t>
            </a:r>
            <a:endParaRPr lang="en-GB" altLang="en-US" dirty="0">
              <a:solidFill>
                <a:srgbClr val="736E80"/>
              </a:solidFill>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736E80"/>
                </a:solidFill>
                <a:latin typeface="Book Antiqua" panose="02040602050305030304" pitchFamily="18" charset="0"/>
                <a:ea typeface="Calibri" panose="020F0502020204030204" pitchFamily="34" charset="0"/>
                <a:cs typeface="WorkSans-Regular"/>
              </a:rPr>
              <a:t>WG3 ∙ Texts and Topics</a:t>
            </a:r>
            <a:endParaRPr lang="en-GB" altLang="en-US" dirty="0">
              <a:solidFill>
                <a:srgbClr val="736E80"/>
              </a:solidFill>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736E80"/>
                </a:solidFill>
                <a:latin typeface="Book Antiqua" panose="02040602050305030304" pitchFamily="18" charset="0"/>
                <a:ea typeface="Calibri" panose="020F0502020204030204" pitchFamily="34" charset="0"/>
                <a:cs typeface="WorkSans-Regular"/>
              </a:rPr>
              <a:t>WG4 ∙ Documents and Collections</a:t>
            </a:r>
            <a:endParaRPr lang="en-GB" altLang="en-US" dirty="0">
              <a:solidFill>
                <a:srgbClr val="736E80"/>
              </a:solidFill>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FD6445"/>
                </a:solidFill>
                <a:latin typeface="Book Antiqua" panose="02040602050305030304" pitchFamily="18" charset="0"/>
                <a:ea typeface="Calibri" panose="020F0502020204030204" pitchFamily="34" charset="0"/>
                <a:cs typeface="WorkSans-Regular"/>
              </a:rPr>
              <a:t>WG5 </a:t>
            </a:r>
            <a:r>
              <a:rPr lang="en-GB" altLang="en-US" sz="2400" dirty="0">
                <a:solidFill>
                  <a:srgbClr val="FFCD45"/>
                </a:solidFill>
                <a:latin typeface="Book Antiqua" panose="02040602050305030304" pitchFamily="18" charset="0"/>
                <a:ea typeface="Calibri" panose="020F0502020204030204" pitchFamily="34" charset="0"/>
                <a:cs typeface="WorkSans-Regular"/>
              </a:rPr>
              <a:t>∙ Data Exchange and 	Strategic Planning</a:t>
            </a:r>
            <a:endParaRPr lang="en-GB" altLang="en-US" dirty="0">
              <a:latin typeface="Book Antiqua" panose="02040602050305030304" pitchFamily="18" charset="0"/>
              <a:ea typeface="Calibri" panose="020F0502020204030204" pitchFamily="34" charset="0"/>
              <a:cs typeface="Times New Roman" panose="02020603050405020304" pitchFamily="18" charset="0"/>
            </a:endParaRPr>
          </a:p>
          <a:p>
            <a:pPr marL="0" indent="0">
              <a:buFont typeface="Arial" pitchFamily="34" charset="0"/>
              <a:buNone/>
            </a:pPr>
            <a:r>
              <a:rPr lang="en-GB" altLang="en-US" sz="2400" dirty="0">
                <a:solidFill>
                  <a:srgbClr val="736E80"/>
                </a:solidFill>
                <a:latin typeface="Book Antiqua" panose="02040602050305030304" pitchFamily="18" charset="0"/>
                <a:ea typeface="Calibri" panose="020F0502020204030204" pitchFamily="34" charset="0"/>
                <a:cs typeface="WorkSans-Regular"/>
              </a:rPr>
              <a:t>WG6 ∙ Visualization and Communication</a:t>
            </a:r>
          </a:p>
          <a:p>
            <a:pPr marL="0" indent="0">
              <a:buFont typeface="Arial" pitchFamily="34" charset="0"/>
              <a:buNone/>
            </a:pPr>
            <a:endParaRPr lang="en-GB" altLang="en-US" sz="2400" dirty="0">
              <a:ea typeface="WorkSans-Regular"/>
              <a:cs typeface="WorkSans-Regular"/>
            </a:endParaRPr>
          </a:p>
        </p:txBody>
      </p:sp>
    </p:spTree>
    <p:extLst>
      <p:ext uri="{BB962C8B-B14F-4D97-AF65-F5344CB8AC3E}">
        <p14:creationId xmlns:p14="http://schemas.microsoft.com/office/powerpoint/2010/main" val="714269473"/>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6"/>
          <p:cNvSpPr>
            <a:spLocks noChangeArrowheads="1"/>
          </p:cNvSpPr>
          <p:nvPr/>
        </p:nvSpPr>
        <p:spPr bwMode="auto">
          <a:xfrm>
            <a:off x="4151314" y="234950"/>
            <a:ext cx="619283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en-US" sz="1800" dirty="0">
                <a:solidFill>
                  <a:srgbClr val="736E80"/>
                </a:solidFill>
                <a:latin typeface="Book Antiqua" panose="02040602050305030304" pitchFamily="18" charset="0"/>
              </a:rPr>
              <a:t>At the centre of this Action are six </a:t>
            </a:r>
            <a:r>
              <a:rPr lang="en-GB" altLang="en-US" sz="1800" b="1" dirty="0">
                <a:solidFill>
                  <a:srgbClr val="736E80"/>
                </a:solidFill>
                <a:latin typeface="Book Antiqua" panose="02040602050305030304" pitchFamily="18" charset="0"/>
              </a:rPr>
              <a:t>Working Groups</a:t>
            </a:r>
            <a:r>
              <a:rPr lang="en-GB" altLang="en-US" sz="1800" dirty="0">
                <a:solidFill>
                  <a:srgbClr val="736E80"/>
                </a:solidFill>
                <a:latin typeface="Book Antiqua" panose="02040602050305030304" pitchFamily="18" charset="0"/>
              </a:rPr>
              <a:t>, the scope of which is determined by the basic features of letters themselves. </a:t>
            </a:r>
          </a:p>
        </p:txBody>
      </p:sp>
      <p:sp>
        <p:nvSpPr>
          <p:cNvPr id="25604" name="Rectangle 1"/>
          <p:cNvSpPr>
            <a:spLocks noChangeArrowheads="1"/>
          </p:cNvSpPr>
          <p:nvPr/>
        </p:nvSpPr>
        <p:spPr bwMode="auto">
          <a:xfrm>
            <a:off x="1919288" y="1412876"/>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en-US" sz="2000" dirty="0">
                <a:solidFill>
                  <a:srgbClr val="736E80"/>
                </a:solidFill>
                <a:latin typeface="Book Antiqua" panose="02040602050305030304" pitchFamily="18" charset="0"/>
              </a:rPr>
              <a:t>Letters are written documents sent by a one or more person(s) at a specific time and place to one or more other person(s) in another place. </a:t>
            </a:r>
          </a:p>
        </p:txBody>
      </p:sp>
      <p:pic>
        <p:nvPicPr>
          <p:cNvPr id="25605"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2314" y="5900738"/>
            <a:ext cx="82073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1989223" y="2241882"/>
            <a:ext cx="6721640" cy="4525963"/>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buFont typeface="Arial" pitchFamily="34" charset="0"/>
              <a:buNone/>
            </a:pPr>
            <a:r>
              <a:rPr lang="en-GB" altLang="en-US" sz="2400" dirty="0">
                <a:solidFill>
                  <a:srgbClr val="736E80"/>
                </a:solidFill>
                <a:latin typeface="Book Antiqua" panose="02040602050305030304" pitchFamily="18" charset="0"/>
                <a:ea typeface="Calibri" panose="020F0502020204030204" pitchFamily="34" charset="0"/>
                <a:cs typeface="WorkSans-Regular"/>
              </a:rPr>
              <a:t>WG1 ∙ Space and Time</a:t>
            </a:r>
            <a:endParaRPr lang="en-GB" altLang="en-US" dirty="0">
              <a:solidFill>
                <a:srgbClr val="736E80"/>
              </a:solidFill>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736E80"/>
                </a:solidFill>
                <a:latin typeface="Book Antiqua" panose="02040602050305030304" pitchFamily="18" charset="0"/>
                <a:ea typeface="Calibri" panose="020F0502020204030204" pitchFamily="34" charset="0"/>
                <a:cs typeface="WorkSans-Regular"/>
              </a:rPr>
              <a:t>WG2 ∙ People and Networks</a:t>
            </a:r>
            <a:endParaRPr lang="en-GB" altLang="en-US" dirty="0">
              <a:solidFill>
                <a:srgbClr val="736E80"/>
              </a:solidFill>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736E80"/>
                </a:solidFill>
                <a:latin typeface="Book Antiqua" panose="02040602050305030304" pitchFamily="18" charset="0"/>
                <a:ea typeface="Calibri" panose="020F0502020204030204" pitchFamily="34" charset="0"/>
                <a:cs typeface="WorkSans-Regular"/>
              </a:rPr>
              <a:t>WG3 ∙ Texts and Topics</a:t>
            </a:r>
            <a:endParaRPr lang="en-GB" altLang="en-US" dirty="0">
              <a:solidFill>
                <a:srgbClr val="736E80"/>
              </a:solidFill>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736E80"/>
                </a:solidFill>
                <a:latin typeface="Book Antiqua" panose="02040602050305030304" pitchFamily="18" charset="0"/>
                <a:ea typeface="Calibri" panose="020F0502020204030204" pitchFamily="34" charset="0"/>
                <a:cs typeface="WorkSans-Regular"/>
              </a:rPr>
              <a:t>WG4 ∙ Documents and Collections</a:t>
            </a:r>
            <a:endParaRPr lang="en-GB" altLang="en-US" dirty="0">
              <a:solidFill>
                <a:srgbClr val="736E80"/>
              </a:solidFill>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buFont typeface="Arial" pitchFamily="34" charset="0"/>
              <a:buNone/>
            </a:pPr>
            <a:r>
              <a:rPr lang="en-GB" altLang="en-US" sz="2400" dirty="0">
                <a:solidFill>
                  <a:srgbClr val="736E80"/>
                </a:solidFill>
                <a:latin typeface="Book Antiqua" panose="02040602050305030304" pitchFamily="18" charset="0"/>
                <a:ea typeface="Calibri" panose="020F0502020204030204" pitchFamily="34" charset="0"/>
                <a:cs typeface="WorkSans-Regular"/>
              </a:rPr>
              <a:t>WG5 ∙ Data Exchange and 	Strategic Planning</a:t>
            </a:r>
            <a:endParaRPr lang="en-GB" altLang="en-US" dirty="0">
              <a:solidFill>
                <a:srgbClr val="736E80"/>
              </a:solidFill>
              <a:latin typeface="Book Antiqua" panose="02040602050305030304" pitchFamily="18" charset="0"/>
              <a:ea typeface="Calibri" panose="020F0502020204030204" pitchFamily="34" charset="0"/>
              <a:cs typeface="Times New Roman" panose="02020603050405020304" pitchFamily="18" charset="0"/>
            </a:endParaRPr>
          </a:p>
          <a:p>
            <a:pPr marL="0" indent="0">
              <a:buFont typeface="Arial" pitchFamily="34" charset="0"/>
              <a:buNone/>
            </a:pPr>
            <a:r>
              <a:rPr lang="en-GB" altLang="en-US" sz="2400" dirty="0">
                <a:solidFill>
                  <a:srgbClr val="FF6600"/>
                </a:solidFill>
                <a:latin typeface="Book Antiqua" panose="02040602050305030304" pitchFamily="18" charset="0"/>
                <a:ea typeface="Calibri" panose="020F0502020204030204" pitchFamily="34" charset="0"/>
                <a:cs typeface="WorkSans-Regular"/>
              </a:rPr>
              <a:t>WG6</a:t>
            </a:r>
            <a:r>
              <a:rPr lang="en-GB" altLang="en-US" sz="2400" dirty="0">
                <a:solidFill>
                  <a:srgbClr val="736E80"/>
                </a:solidFill>
                <a:latin typeface="Book Antiqua" panose="02040602050305030304" pitchFamily="18" charset="0"/>
                <a:ea typeface="Calibri" panose="020F0502020204030204" pitchFamily="34" charset="0"/>
                <a:cs typeface="WorkSans-Regular"/>
              </a:rPr>
              <a:t> </a:t>
            </a:r>
            <a:r>
              <a:rPr lang="en-GB" altLang="en-US" sz="2400" dirty="0">
                <a:solidFill>
                  <a:srgbClr val="FFCE43"/>
                </a:solidFill>
                <a:latin typeface="Book Antiqua" panose="02040602050305030304" pitchFamily="18" charset="0"/>
                <a:ea typeface="Calibri" panose="020F0502020204030204" pitchFamily="34" charset="0"/>
                <a:cs typeface="WorkSans-Regular"/>
              </a:rPr>
              <a:t>∙ Visualization and Communication</a:t>
            </a:r>
          </a:p>
          <a:p>
            <a:pPr marL="0" indent="0">
              <a:buFont typeface="Arial" pitchFamily="34" charset="0"/>
              <a:buNone/>
            </a:pPr>
            <a:endParaRPr lang="en-GB" altLang="en-US" sz="2400" dirty="0">
              <a:ea typeface="WorkSans-Regular"/>
              <a:cs typeface="WorkSans-Regular"/>
            </a:endParaRPr>
          </a:p>
        </p:txBody>
      </p:sp>
    </p:spTree>
    <p:extLst>
      <p:ext uri="{BB962C8B-B14F-4D97-AF65-F5344CB8AC3E}">
        <p14:creationId xmlns:p14="http://schemas.microsoft.com/office/powerpoint/2010/main" val="635571034"/>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2314" y="5900738"/>
            <a:ext cx="82073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902157" y="201614"/>
            <a:ext cx="6996223" cy="892552"/>
          </a:xfrm>
          <a:prstGeom prst="rect">
            <a:avLst/>
          </a:prstGeom>
        </p:spPr>
        <p:txBody>
          <a:bodyPr wrap="square">
            <a:spAutoFit/>
          </a:bodyPr>
          <a:lstStyle/>
          <a:p>
            <a:pPr algn="r">
              <a:defRPr/>
            </a:pPr>
            <a:r>
              <a:rPr lang="en-GB" altLang="en-US" sz="2400" dirty="0">
                <a:solidFill>
                  <a:srgbClr val="FF6600"/>
                </a:solidFill>
                <a:latin typeface="Book Antiqua" panose="02040602050305030304" pitchFamily="18" charset="0"/>
                <a:ea typeface="Calibri" panose="020F0502020204030204" pitchFamily="34" charset="0"/>
                <a:cs typeface="WorkSans-Regular"/>
              </a:rPr>
              <a:t>WG6</a:t>
            </a:r>
            <a:r>
              <a:rPr lang="en-GB" altLang="en-US" sz="2400" dirty="0">
                <a:solidFill>
                  <a:srgbClr val="736E80"/>
                </a:solidFill>
                <a:latin typeface="Book Antiqua" panose="02040602050305030304" pitchFamily="18" charset="0"/>
                <a:ea typeface="Calibri" panose="020F0502020204030204" pitchFamily="34" charset="0"/>
                <a:cs typeface="WorkSans-Regular"/>
              </a:rPr>
              <a:t> </a:t>
            </a:r>
            <a:r>
              <a:rPr lang="en-GB" altLang="en-US" sz="2400" dirty="0">
                <a:solidFill>
                  <a:srgbClr val="FFCE43"/>
                </a:solidFill>
                <a:latin typeface="Book Antiqua" panose="02040602050305030304" pitchFamily="18" charset="0"/>
                <a:ea typeface="Calibri" panose="020F0502020204030204" pitchFamily="34" charset="0"/>
                <a:cs typeface="WorkSans-Regular"/>
              </a:rPr>
              <a:t>∙ Visualization and Communication</a:t>
            </a:r>
          </a:p>
          <a:p>
            <a:pPr algn="r">
              <a:spcAft>
                <a:spcPts val="800"/>
              </a:spcAft>
              <a:defRPr/>
            </a:pPr>
            <a:r>
              <a:rPr lang="en-GB" sz="2800" dirty="0">
                <a:solidFill>
                  <a:schemeClr val="bg1"/>
                </a:solidFill>
                <a:latin typeface="Book Antiqua" panose="02040602050305030304" pitchFamily="18" charset="0"/>
              </a:rPr>
              <a:t>Individual correspondences</a:t>
            </a:r>
          </a:p>
        </p:txBody>
      </p:sp>
      <p:pic>
        <p:nvPicPr>
          <p:cNvPr id="8" name="Picture 7">
            <a:extLst>
              <a:ext uri="{FF2B5EF4-FFF2-40B4-BE49-F238E27FC236}">
                <a16:creationId xmlns:a16="http://schemas.microsoft.com/office/drawing/2014/main" id="{16723A20-65DA-4933-8105-7EC8AE15EF70}"/>
              </a:ext>
            </a:extLst>
          </p:cNvPr>
          <p:cNvPicPr/>
          <p:nvPr/>
        </p:nvPicPr>
        <p:blipFill rotWithShape="1">
          <a:blip r:embed="rId5">
            <a:extLst>
              <a:ext uri="{28A0092B-C50C-407E-A947-70E740481C1C}">
                <a14:useLocalDpi xmlns:a14="http://schemas.microsoft.com/office/drawing/2010/main" val="0"/>
              </a:ext>
            </a:extLst>
          </a:blip>
          <a:srcRect t="16536" b="9278"/>
          <a:stretch/>
        </p:blipFill>
        <p:spPr bwMode="auto">
          <a:xfrm>
            <a:off x="1420586" y="1371601"/>
            <a:ext cx="9380764" cy="5470071"/>
          </a:xfrm>
          <a:prstGeom prst="rect">
            <a:avLst/>
          </a:prstGeom>
          <a:noFill/>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208413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902157" y="201614"/>
            <a:ext cx="6996223" cy="892552"/>
          </a:xfrm>
          <a:prstGeom prst="rect">
            <a:avLst/>
          </a:prstGeom>
        </p:spPr>
        <p:txBody>
          <a:bodyPr wrap="square">
            <a:spAutoFit/>
          </a:bodyPr>
          <a:lstStyle/>
          <a:p>
            <a:pPr algn="r">
              <a:defRPr/>
            </a:pPr>
            <a:r>
              <a:rPr lang="en-GB" altLang="en-US" sz="2400" dirty="0">
                <a:solidFill>
                  <a:srgbClr val="FF6600"/>
                </a:solidFill>
                <a:latin typeface="Book Antiqua" panose="02040602050305030304" pitchFamily="18" charset="0"/>
                <a:ea typeface="Calibri" panose="020F0502020204030204" pitchFamily="34" charset="0"/>
                <a:cs typeface="WorkSans-Regular"/>
              </a:rPr>
              <a:t>WG6</a:t>
            </a:r>
            <a:r>
              <a:rPr lang="en-GB" altLang="en-US" sz="2400" dirty="0">
                <a:solidFill>
                  <a:srgbClr val="736E80"/>
                </a:solidFill>
                <a:latin typeface="Book Antiqua" panose="02040602050305030304" pitchFamily="18" charset="0"/>
                <a:ea typeface="Calibri" panose="020F0502020204030204" pitchFamily="34" charset="0"/>
                <a:cs typeface="WorkSans-Regular"/>
              </a:rPr>
              <a:t> </a:t>
            </a:r>
            <a:r>
              <a:rPr lang="en-GB" altLang="en-US" sz="2400" dirty="0">
                <a:solidFill>
                  <a:srgbClr val="FFCE43"/>
                </a:solidFill>
                <a:latin typeface="Book Antiqua" panose="02040602050305030304" pitchFamily="18" charset="0"/>
                <a:ea typeface="Calibri" panose="020F0502020204030204" pitchFamily="34" charset="0"/>
                <a:cs typeface="WorkSans-Regular"/>
              </a:rPr>
              <a:t>∙ Visualization and Communication</a:t>
            </a:r>
          </a:p>
          <a:p>
            <a:pPr algn="r">
              <a:spcAft>
                <a:spcPts val="800"/>
              </a:spcAft>
              <a:defRPr/>
            </a:pPr>
            <a:r>
              <a:rPr lang="en-GB" sz="2800" dirty="0">
                <a:solidFill>
                  <a:schemeClr val="bg1"/>
                </a:solidFill>
                <a:latin typeface="Book Antiqua" panose="02040602050305030304" pitchFamily="18" charset="0"/>
              </a:rPr>
              <a:t>Individual correspondences</a:t>
            </a:r>
          </a:p>
        </p:txBody>
      </p:sp>
      <p:pic>
        <p:nvPicPr>
          <p:cNvPr id="6" name="officeArt object" descr="Shape 164">
            <a:extLst>
              <a:ext uri="{FF2B5EF4-FFF2-40B4-BE49-F238E27FC236}">
                <a16:creationId xmlns:a16="http://schemas.microsoft.com/office/drawing/2014/main" id="{3267B169-422B-4104-81D4-3007BDD0EF12}"/>
              </a:ext>
            </a:extLst>
          </p:cNvPr>
          <p:cNvPicPr>
            <a:picLocks noChangeAspect="1"/>
          </p:cNvPicPr>
          <p:nvPr/>
        </p:nvPicPr>
        <p:blipFill rotWithShape="1">
          <a:blip r:embed="rId4"/>
          <a:srcRect l="15609" t="6577" r="24881" b="25887"/>
          <a:stretch/>
        </p:blipFill>
        <p:spPr>
          <a:xfrm>
            <a:off x="3771198" y="1410256"/>
            <a:ext cx="6996223" cy="5422837"/>
          </a:xfrm>
          <a:prstGeom prst="rect">
            <a:avLst/>
          </a:prstGeom>
          <a:ln w="12700" cap="flat">
            <a:solidFill>
              <a:schemeClr val="accent1"/>
            </a:solidFill>
            <a:miter lim="400000"/>
          </a:ln>
          <a:effectLst/>
        </p:spPr>
      </p:pic>
    </p:spTree>
    <p:extLst>
      <p:ext uri="{BB962C8B-B14F-4D97-AF65-F5344CB8AC3E}">
        <p14:creationId xmlns:p14="http://schemas.microsoft.com/office/powerpoint/2010/main" val="7534347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2314" y="5900738"/>
            <a:ext cx="82073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284921" y="201614"/>
            <a:ext cx="6921795" cy="892552"/>
          </a:xfrm>
          <a:prstGeom prst="rect">
            <a:avLst/>
          </a:prstGeom>
        </p:spPr>
        <p:txBody>
          <a:bodyPr wrap="square">
            <a:spAutoFit/>
          </a:bodyPr>
          <a:lstStyle/>
          <a:p>
            <a:pPr algn="r">
              <a:defRPr/>
            </a:pPr>
            <a:r>
              <a:rPr lang="en-GB" altLang="en-US" sz="2400" dirty="0">
                <a:solidFill>
                  <a:srgbClr val="FF6600"/>
                </a:solidFill>
                <a:latin typeface="Book Antiqua" panose="02040602050305030304" pitchFamily="18" charset="0"/>
                <a:ea typeface="Calibri" panose="020F0502020204030204" pitchFamily="34" charset="0"/>
                <a:cs typeface="WorkSans-Regular"/>
              </a:rPr>
              <a:t>WG6</a:t>
            </a:r>
            <a:r>
              <a:rPr lang="en-GB" altLang="en-US" sz="2400" dirty="0">
                <a:solidFill>
                  <a:srgbClr val="736E80"/>
                </a:solidFill>
                <a:latin typeface="Book Antiqua" panose="02040602050305030304" pitchFamily="18" charset="0"/>
                <a:ea typeface="Calibri" panose="020F0502020204030204" pitchFamily="34" charset="0"/>
                <a:cs typeface="WorkSans-Regular"/>
              </a:rPr>
              <a:t> </a:t>
            </a:r>
            <a:r>
              <a:rPr lang="en-GB" altLang="en-US" sz="2400" dirty="0">
                <a:solidFill>
                  <a:srgbClr val="FFCE43"/>
                </a:solidFill>
                <a:latin typeface="Book Antiqua" panose="02040602050305030304" pitchFamily="18" charset="0"/>
                <a:ea typeface="Calibri" panose="020F0502020204030204" pitchFamily="34" charset="0"/>
                <a:cs typeface="WorkSans-Regular"/>
              </a:rPr>
              <a:t>∙ Visualization and Communication</a:t>
            </a:r>
          </a:p>
          <a:p>
            <a:pPr algn="r">
              <a:spcAft>
                <a:spcPts val="800"/>
              </a:spcAft>
              <a:defRPr/>
            </a:pPr>
            <a:r>
              <a:rPr lang="en-GB" sz="2800" dirty="0">
                <a:solidFill>
                  <a:schemeClr val="bg1"/>
                </a:solidFill>
                <a:latin typeface="Book Antiqua" panose="02040602050305030304" pitchFamily="18" charset="0"/>
              </a:rPr>
              <a:t>Individual itineraries</a:t>
            </a:r>
          </a:p>
        </p:txBody>
      </p:sp>
      <p:pic>
        <p:nvPicPr>
          <p:cNvPr id="4" name="Picture 3">
            <a:extLst>
              <a:ext uri="{FF2B5EF4-FFF2-40B4-BE49-F238E27FC236}">
                <a16:creationId xmlns:a16="http://schemas.microsoft.com/office/drawing/2014/main" id="{26C9C8BF-C1F3-4D54-A120-FF95E41E59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850" y="1221581"/>
            <a:ext cx="10020300" cy="5636419"/>
          </a:xfrm>
          <a:prstGeom prst="rect">
            <a:avLst/>
          </a:prstGeom>
        </p:spPr>
      </p:pic>
    </p:spTree>
    <p:extLst>
      <p:ext uri="{BB962C8B-B14F-4D97-AF65-F5344CB8AC3E}">
        <p14:creationId xmlns:p14="http://schemas.microsoft.com/office/powerpoint/2010/main" val="2406602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6"/>
          <p:cNvSpPr>
            <a:spLocks noChangeArrowheads="1"/>
          </p:cNvSpPr>
          <p:nvPr/>
        </p:nvSpPr>
        <p:spPr bwMode="auto">
          <a:xfrm>
            <a:off x="6240463" y="550864"/>
            <a:ext cx="41767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Arial" panose="020B0604020202020204" pitchFamily="34" charset="0"/>
              <a:buNone/>
            </a:pPr>
            <a:r>
              <a:rPr lang="en-GB" altLang="en-US" sz="2400">
                <a:solidFill>
                  <a:srgbClr val="FFCD45"/>
                </a:solidFill>
                <a:latin typeface="WorkSans-Regular"/>
                <a:ea typeface="Calibri" panose="020F0502020204030204" pitchFamily="34" charset="0"/>
                <a:cs typeface="WorkSans-Regular"/>
              </a:rPr>
              <a:t>Collaborative systems design</a:t>
            </a:r>
            <a:endParaRPr lang="en-GB" altLang="en-US">
              <a:ea typeface="Calibri" panose="020F0502020204030204" pitchFamily="34" charset="0"/>
              <a:cs typeface="Times New Roman" panose="02020603050405020304" pitchFamily="18" charset="0"/>
            </a:endParaRPr>
          </a:p>
          <a:p>
            <a:pPr>
              <a:spcBef>
                <a:spcPct val="0"/>
              </a:spcBef>
              <a:buFontTx/>
              <a:buNone/>
            </a:pPr>
            <a:endParaRPr lang="en-GB" altLang="en-US" sz="1800">
              <a:solidFill>
                <a:schemeClr val="bg1"/>
              </a:solidFill>
              <a:latin typeface="Book Antiqua" panose="02040602050305030304" pitchFamily="18" charset="0"/>
            </a:endParaRPr>
          </a:p>
        </p:txBody>
      </p:sp>
      <p:pic>
        <p:nvPicPr>
          <p:cNvPr id="50180" name="Picture 4"/>
          <p:cNvPicPr>
            <a:picLocks noChangeAspect="1"/>
          </p:cNvPicPr>
          <p:nvPr/>
        </p:nvPicPr>
        <p:blipFill>
          <a:blip r:embed="rId4">
            <a:extLst>
              <a:ext uri="{28A0092B-C50C-407E-A947-70E740481C1C}">
                <a14:useLocalDpi xmlns:a14="http://schemas.microsoft.com/office/drawing/2010/main" val="0"/>
              </a:ext>
            </a:extLst>
          </a:blip>
          <a:srcRect l="5534" t="10828" r="5916" b="11407"/>
          <a:stretch>
            <a:fillRect/>
          </a:stretch>
        </p:blipFill>
        <p:spPr bwMode="auto">
          <a:xfrm>
            <a:off x="-27101" y="0"/>
            <a:ext cx="12219101" cy="603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65999389-3583-41EF-899B-FEF923143796}"/>
              </a:ext>
            </a:extLst>
          </p:cNvPr>
          <p:cNvPicPr>
            <a:picLocks noChangeAspect="1"/>
          </p:cNvPicPr>
          <p:nvPr/>
        </p:nvPicPr>
        <p:blipFill rotWithShape="1">
          <a:blip r:embed="rId4">
            <a:extLst>
              <a:ext uri="{28A0092B-C50C-407E-A947-70E740481C1C}">
                <a14:useLocalDpi xmlns:a14="http://schemas.microsoft.com/office/drawing/2010/main" val="0"/>
              </a:ext>
            </a:extLst>
          </a:blip>
          <a:srcRect l="5534" t="23740" r="5916" b="11407"/>
          <a:stretch/>
        </p:blipFill>
        <p:spPr bwMode="auto">
          <a:xfrm>
            <a:off x="-1982867" y="1001713"/>
            <a:ext cx="14147800" cy="503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9AED2015-8C4B-4E1B-8B90-7D0172E69137}"/>
              </a:ext>
            </a:extLst>
          </p:cNvPr>
          <p:cNvPicPr>
            <a:picLocks noChangeAspect="1"/>
          </p:cNvPicPr>
          <p:nvPr/>
        </p:nvPicPr>
        <p:blipFill rotWithShape="1">
          <a:blip r:embed="rId5"/>
          <a:srcRect l="937" t="4966"/>
          <a:stretch/>
        </p:blipFill>
        <p:spPr>
          <a:xfrm>
            <a:off x="-14286" y="1031647"/>
            <a:ext cx="8057745" cy="4242480"/>
          </a:xfrm>
          <a:prstGeom prst="rect">
            <a:avLst/>
          </a:prstGeom>
        </p:spPr>
      </p:pic>
      <p:sp>
        <p:nvSpPr>
          <p:cNvPr id="10" name="Rectangle 9">
            <a:extLst>
              <a:ext uri="{FF2B5EF4-FFF2-40B4-BE49-F238E27FC236}">
                <a16:creationId xmlns:a16="http://schemas.microsoft.com/office/drawing/2014/main" id="{9A453063-6011-4C02-BEDE-8FFEEEE2BA43}"/>
              </a:ext>
            </a:extLst>
          </p:cNvPr>
          <p:cNvSpPr/>
          <p:nvPr/>
        </p:nvSpPr>
        <p:spPr>
          <a:xfrm>
            <a:off x="8685894" y="1499686"/>
            <a:ext cx="3448811" cy="3616375"/>
          </a:xfrm>
          <a:prstGeom prst="rect">
            <a:avLst/>
          </a:prstGeom>
        </p:spPr>
        <p:txBody>
          <a:bodyPr wrap="square">
            <a:spAutoFit/>
          </a:bodyPr>
          <a:lstStyle/>
          <a:p>
            <a:pPr marL="457200" indent="-457200">
              <a:spcAft>
                <a:spcPts val="600"/>
              </a:spcAft>
              <a:buAutoNum type="arabicPeriod"/>
            </a:pPr>
            <a:r>
              <a:rPr lang="en-GB" altLang="en-US" sz="3600" b="1" dirty="0">
                <a:solidFill>
                  <a:srgbClr val="3B4547"/>
                </a:solidFill>
                <a:latin typeface="Book Antiqua" panose="02040602050305030304" pitchFamily="18" charset="0"/>
                <a:ea typeface="Calibri" panose="020F0502020204030204" pitchFamily="34" charset="0"/>
                <a:cs typeface="WorkSans-Regular"/>
              </a:rPr>
              <a:t>Objectives</a:t>
            </a:r>
          </a:p>
          <a:p>
            <a:pPr marL="457200" indent="-457200">
              <a:spcAft>
                <a:spcPts val="600"/>
              </a:spcAft>
              <a:buAutoNum type="arabicPeriod"/>
            </a:pPr>
            <a:r>
              <a:rPr lang="en-GB" sz="3600" dirty="0">
                <a:solidFill>
                  <a:srgbClr val="736E80"/>
                </a:solidFill>
                <a:latin typeface="Book Antiqua" panose="02040602050305030304" pitchFamily="18" charset="0"/>
              </a:rPr>
              <a:t>Structure</a:t>
            </a:r>
          </a:p>
          <a:p>
            <a:pPr marL="457200" indent="-457200">
              <a:spcAft>
                <a:spcPts val="600"/>
              </a:spcAft>
              <a:buAutoNum type="arabicPeriod"/>
            </a:pPr>
            <a:r>
              <a:rPr lang="en-GB" sz="3600" dirty="0">
                <a:solidFill>
                  <a:srgbClr val="736E80"/>
                </a:solidFill>
                <a:latin typeface="Book Antiqua" panose="02040602050305030304" pitchFamily="18" charset="0"/>
              </a:rPr>
              <a:t>Tools</a:t>
            </a:r>
          </a:p>
          <a:p>
            <a:pPr marL="457200" indent="-457200">
              <a:spcAft>
                <a:spcPts val="600"/>
              </a:spcAft>
              <a:buAutoNum type="arabicPeriod"/>
            </a:pPr>
            <a:r>
              <a:rPr lang="en-GB" sz="3600" dirty="0">
                <a:solidFill>
                  <a:srgbClr val="736E80"/>
                </a:solidFill>
                <a:latin typeface="Book Antiqua" panose="02040602050305030304" pitchFamily="18" charset="0"/>
              </a:rPr>
              <a:t>Systems</a:t>
            </a:r>
          </a:p>
          <a:p>
            <a:pPr marL="457200" indent="-457200">
              <a:spcAft>
                <a:spcPts val="600"/>
              </a:spcAft>
              <a:buAutoNum type="arabicPeriod"/>
            </a:pPr>
            <a:r>
              <a:rPr lang="en-GB" sz="3600" dirty="0">
                <a:solidFill>
                  <a:srgbClr val="736E80"/>
                </a:solidFill>
                <a:latin typeface="Book Antiqua" panose="02040602050305030304" pitchFamily="18" charset="0"/>
              </a:rPr>
              <a:t>Prospects</a:t>
            </a:r>
          </a:p>
          <a:p>
            <a:pPr marL="457200" indent="-457200">
              <a:buAutoNum type="arabicPeriod"/>
            </a:pPr>
            <a:endParaRPr lang="en-GB" sz="2400" dirty="0">
              <a:solidFill>
                <a:srgbClr val="3B4547"/>
              </a:solidFill>
            </a:endParaRPr>
          </a:p>
        </p:txBody>
      </p:sp>
    </p:spTree>
    <p:extLst>
      <p:ext uri="{BB962C8B-B14F-4D97-AF65-F5344CB8AC3E}">
        <p14:creationId xmlns:p14="http://schemas.microsoft.com/office/powerpoint/2010/main" val="199986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lede 16" descr="C:\Users\Mikkel\Desktop\VIA total.png">
            <a:extLst>
              <a:ext uri="{FF2B5EF4-FFF2-40B4-BE49-F238E27FC236}">
                <a16:creationId xmlns:a16="http://schemas.microsoft.com/office/drawing/2014/main" id="{46CD0238-A7E6-489F-8726-2283BBDFB0D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0801" y="1701209"/>
            <a:ext cx="9729342" cy="4955177"/>
          </a:xfrm>
          <a:prstGeom prst="rect">
            <a:avLst/>
          </a:prstGeom>
          <a:noFill/>
          <a:ln>
            <a:noFill/>
          </a:ln>
        </p:spPr>
      </p:pic>
      <p:sp>
        <p:nvSpPr>
          <p:cNvPr id="10" name="Rectangle 9">
            <a:extLst>
              <a:ext uri="{FF2B5EF4-FFF2-40B4-BE49-F238E27FC236}">
                <a16:creationId xmlns:a16="http://schemas.microsoft.com/office/drawing/2014/main" id="{807C267E-A75A-473A-B3EC-5885455BD6C6}"/>
              </a:ext>
            </a:extLst>
          </p:cNvPr>
          <p:cNvSpPr/>
          <p:nvPr/>
        </p:nvSpPr>
        <p:spPr>
          <a:xfrm>
            <a:off x="4284921" y="201614"/>
            <a:ext cx="6921795" cy="892552"/>
          </a:xfrm>
          <a:prstGeom prst="rect">
            <a:avLst/>
          </a:prstGeom>
        </p:spPr>
        <p:txBody>
          <a:bodyPr wrap="square">
            <a:spAutoFit/>
          </a:bodyPr>
          <a:lstStyle/>
          <a:p>
            <a:pPr algn="r">
              <a:defRPr/>
            </a:pPr>
            <a:r>
              <a:rPr lang="en-GB" altLang="en-US" sz="2400" dirty="0">
                <a:solidFill>
                  <a:srgbClr val="FF6600"/>
                </a:solidFill>
                <a:latin typeface="Book Antiqua" panose="02040602050305030304" pitchFamily="18" charset="0"/>
                <a:ea typeface="Calibri" panose="020F0502020204030204" pitchFamily="34" charset="0"/>
                <a:cs typeface="WorkSans-Regular"/>
              </a:rPr>
              <a:t>WG6</a:t>
            </a:r>
            <a:r>
              <a:rPr lang="en-GB" altLang="en-US" sz="2400" dirty="0">
                <a:solidFill>
                  <a:srgbClr val="736E80"/>
                </a:solidFill>
                <a:latin typeface="Book Antiqua" panose="02040602050305030304" pitchFamily="18" charset="0"/>
                <a:ea typeface="Calibri" panose="020F0502020204030204" pitchFamily="34" charset="0"/>
                <a:cs typeface="WorkSans-Regular"/>
              </a:rPr>
              <a:t> </a:t>
            </a:r>
            <a:r>
              <a:rPr lang="en-GB" altLang="en-US" sz="2400" dirty="0">
                <a:solidFill>
                  <a:srgbClr val="FFCE43"/>
                </a:solidFill>
                <a:latin typeface="Book Antiqua" panose="02040602050305030304" pitchFamily="18" charset="0"/>
                <a:ea typeface="Calibri" panose="020F0502020204030204" pitchFamily="34" charset="0"/>
                <a:cs typeface="WorkSans-Regular"/>
              </a:rPr>
              <a:t>∙ Visualization and Communication</a:t>
            </a:r>
          </a:p>
          <a:p>
            <a:pPr algn="r">
              <a:spcAft>
                <a:spcPts val="800"/>
              </a:spcAft>
              <a:defRPr/>
            </a:pPr>
            <a:r>
              <a:rPr lang="en-GB" sz="2800" dirty="0">
                <a:solidFill>
                  <a:schemeClr val="bg1"/>
                </a:solidFill>
                <a:latin typeface="Book Antiqua" panose="02040602050305030304" pitchFamily="18" charset="0"/>
              </a:rPr>
              <a:t>Shifting patterns of academic mobility</a:t>
            </a:r>
          </a:p>
        </p:txBody>
      </p:sp>
    </p:spTree>
    <p:extLst>
      <p:ext uri="{BB962C8B-B14F-4D97-AF65-F5344CB8AC3E}">
        <p14:creationId xmlns:p14="http://schemas.microsoft.com/office/powerpoint/2010/main" val="39768175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807C267E-A75A-473A-B3EC-5885455BD6C6}"/>
              </a:ext>
            </a:extLst>
          </p:cNvPr>
          <p:cNvSpPr/>
          <p:nvPr/>
        </p:nvSpPr>
        <p:spPr>
          <a:xfrm>
            <a:off x="4284921" y="201614"/>
            <a:ext cx="6921795" cy="892552"/>
          </a:xfrm>
          <a:prstGeom prst="rect">
            <a:avLst/>
          </a:prstGeom>
        </p:spPr>
        <p:txBody>
          <a:bodyPr wrap="square">
            <a:spAutoFit/>
          </a:bodyPr>
          <a:lstStyle/>
          <a:p>
            <a:pPr algn="r">
              <a:defRPr/>
            </a:pPr>
            <a:r>
              <a:rPr lang="en-GB" altLang="en-US" sz="2400" dirty="0">
                <a:solidFill>
                  <a:srgbClr val="FF6600"/>
                </a:solidFill>
                <a:latin typeface="Book Antiqua" panose="02040602050305030304" pitchFamily="18" charset="0"/>
                <a:ea typeface="Calibri" panose="020F0502020204030204" pitchFamily="34" charset="0"/>
                <a:cs typeface="WorkSans-Regular"/>
              </a:rPr>
              <a:t>WG6</a:t>
            </a:r>
            <a:r>
              <a:rPr lang="en-GB" altLang="en-US" sz="2400" dirty="0">
                <a:solidFill>
                  <a:srgbClr val="736E80"/>
                </a:solidFill>
                <a:latin typeface="Book Antiqua" panose="02040602050305030304" pitchFamily="18" charset="0"/>
                <a:ea typeface="Calibri" panose="020F0502020204030204" pitchFamily="34" charset="0"/>
                <a:cs typeface="WorkSans-Regular"/>
              </a:rPr>
              <a:t> </a:t>
            </a:r>
            <a:r>
              <a:rPr lang="en-GB" altLang="en-US" sz="2400" dirty="0">
                <a:solidFill>
                  <a:srgbClr val="FFCE43"/>
                </a:solidFill>
                <a:latin typeface="Book Antiqua" panose="02040602050305030304" pitchFamily="18" charset="0"/>
                <a:ea typeface="Calibri" panose="020F0502020204030204" pitchFamily="34" charset="0"/>
                <a:cs typeface="WorkSans-Regular"/>
              </a:rPr>
              <a:t>∙ Visualization and Communication</a:t>
            </a:r>
          </a:p>
          <a:p>
            <a:pPr algn="r">
              <a:spcAft>
                <a:spcPts val="800"/>
              </a:spcAft>
              <a:defRPr/>
            </a:pPr>
            <a:r>
              <a:rPr lang="en-GB" sz="2800" dirty="0">
                <a:solidFill>
                  <a:schemeClr val="bg1"/>
                </a:solidFill>
                <a:latin typeface="Book Antiqua" panose="02040602050305030304" pitchFamily="18" charset="0"/>
              </a:rPr>
              <a:t>Shifting patterns of academic mobility</a:t>
            </a:r>
          </a:p>
        </p:txBody>
      </p:sp>
      <p:pic>
        <p:nvPicPr>
          <p:cNvPr id="5" name="Picture 4">
            <a:extLst>
              <a:ext uri="{FF2B5EF4-FFF2-40B4-BE49-F238E27FC236}">
                <a16:creationId xmlns:a16="http://schemas.microsoft.com/office/drawing/2014/main" id="{C6470B45-889C-495B-89D7-76AA889B0FFD}"/>
              </a:ext>
            </a:extLst>
          </p:cNvPr>
          <p:cNvPicPr>
            <a:picLocks noChangeAspect="1"/>
          </p:cNvPicPr>
          <p:nvPr/>
        </p:nvPicPr>
        <p:blipFill>
          <a:blip r:embed="rId4"/>
          <a:stretch>
            <a:fillRect/>
          </a:stretch>
        </p:blipFill>
        <p:spPr>
          <a:xfrm>
            <a:off x="1992313" y="1445266"/>
            <a:ext cx="8523061" cy="5211120"/>
          </a:xfrm>
          <a:prstGeom prst="rect">
            <a:avLst/>
          </a:prstGeom>
        </p:spPr>
      </p:pic>
    </p:spTree>
    <p:extLst>
      <p:ext uri="{BB962C8B-B14F-4D97-AF65-F5344CB8AC3E}">
        <p14:creationId xmlns:p14="http://schemas.microsoft.com/office/powerpoint/2010/main" val="38584722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5B498990-F128-4779-9F0E-2B873C30C14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220845" y="1077188"/>
            <a:ext cx="7971155" cy="4254091"/>
          </a:xfrm>
          <a:prstGeom prst="rect">
            <a:avLst/>
          </a:prstGeom>
          <a:noFill/>
          <a:ln w="6350">
            <a:solidFill>
              <a:schemeClr val="tx1"/>
            </a:solidFill>
          </a:ln>
        </p:spPr>
      </p:pic>
      <p:pic>
        <p:nvPicPr>
          <p:cNvPr id="3" name="Picture 2">
            <a:extLst>
              <a:ext uri="{FF2B5EF4-FFF2-40B4-BE49-F238E27FC236}">
                <a16:creationId xmlns:a16="http://schemas.microsoft.com/office/drawing/2014/main" id="{CB06284D-525A-4253-9E9C-307138291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101" y="2853418"/>
            <a:ext cx="7119258" cy="4004582"/>
          </a:xfrm>
          <a:prstGeom prst="rect">
            <a:avLst/>
          </a:prstGeom>
        </p:spPr>
      </p:pic>
      <p:sp>
        <p:nvSpPr>
          <p:cNvPr id="9" name="Rectangle 8">
            <a:extLst>
              <a:ext uri="{FF2B5EF4-FFF2-40B4-BE49-F238E27FC236}">
                <a16:creationId xmlns:a16="http://schemas.microsoft.com/office/drawing/2014/main" id="{D4E4736A-A422-47D3-BEE5-4F348B169B8E}"/>
              </a:ext>
            </a:extLst>
          </p:cNvPr>
          <p:cNvSpPr/>
          <p:nvPr/>
        </p:nvSpPr>
        <p:spPr>
          <a:xfrm>
            <a:off x="4284921" y="201614"/>
            <a:ext cx="6921795" cy="892552"/>
          </a:xfrm>
          <a:prstGeom prst="rect">
            <a:avLst/>
          </a:prstGeom>
        </p:spPr>
        <p:txBody>
          <a:bodyPr wrap="square">
            <a:spAutoFit/>
          </a:bodyPr>
          <a:lstStyle/>
          <a:p>
            <a:pPr algn="r">
              <a:defRPr/>
            </a:pPr>
            <a:r>
              <a:rPr lang="en-GB" altLang="en-US" sz="2400" dirty="0">
                <a:solidFill>
                  <a:srgbClr val="FF6600"/>
                </a:solidFill>
                <a:latin typeface="Book Antiqua" panose="02040602050305030304" pitchFamily="18" charset="0"/>
                <a:ea typeface="Calibri" panose="020F0502020204030204" pitchFamily="34" charset="0"/>
                <a:cs typeface="WorkSans-Regular"/>
              </a:rPr>
              <a:t>WG6</a:t>
            </a:r>
            <a:r>
              <a:rPr lang="en-GB" altLang="en-US" sz="2400" dirty="0">
                <a:solidFill>
                  <a:srgbClr val="736E80"/>
                </a:solidFill>
                <a:latin typeface="Book Antiqua" panose="02040602050305030304" pitchFamily="18" charset="0"/>
                <a:ea typeface="Calibri" panose="020F0502020204030204" pitchFamily="34" charset="0"/>
                <a:cs typeface="WorkSans-Regular"/>
              </a:rPr>
              <a:t> </a:t>
            </a:r>
            <a:r>
              <a:rPr lang="en-GB" altLang="en-US" sz="2400" dirty="0">
                <a:solidFill>
                  <a:srgbClr val="FFCE43"/>
                </a:solidFill>
                <a:latin typeface="Book Antiqua" panose="02040602050305030304" pitchFamily="18" charset="0"/>
                <a:ea typeface="Calibri" panose="020F0502020204030204" pitchFamily="34" charset="0"/>
                <a:cs typeface="WorkSans-Regular"/>
              </a:rPr>
              <a:t>∙ Visualization and Communication</a:t>
            </a:r>
          </a:p>
          <a:p>
            <a:pPr algn="r">
              <a:spcAft>
                <a:spcPts val="800"/>
              </a:spcAft>
              <a:defRPr/>
            </a:pPr>
            <a:r>
              <a:rPr lang="en-GB" sz="2800" dirty="0">
                <a:solidFill>
                  <a:schemeClr val="bg1"/>
                </a:solidFill>
                <a:latin typeface="Book Antiqua" panose="02040602050305030304" pitchFamily="18" charset="0"/>
              </a:rPr>
              <a:t>Postal networks</a:t>
            </a:r>
          </a:p>
        </p:txBody>
      </p:sp>
    </p:spTree>
    <p:extLst>
      <p:ext uri="{BB962C8B-B14F-4D97-AF65-F5344CB8AC3E}">
        <p14:creationId xmlns:p14="http://schemas.microsoft.com/office/powerpoint/2010/main" val="34845564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4.png">
            <a:extLst>
              <a:ext uri="{FF2B5EF4-FFF2-40B4-BE49-F238E27FC236}">
                <a16:creationId xmlns:a16="http://schemas.microsoft.com/office/drawing/2014/main" id="{B88D15FA-C89F-4381-99CD-479D04ED570A}"/>
              </a:ext>
            </a:extLst>
          </p:cNvPr>
          <p:cNvPicPr/>
          <p:nvPr/>
        </p:nvPicPr>
        <p:blipFill>
          <a:blip r:embed="rId4"/>
          <a:srcRect/>
          <a:stretch>
            <a:fillRect/>
          </a:stretch>
        </p:blipFill>
        <p:spPr>
          <a:xfrm>
            <a:off x="6959010" y="1099645"/>
            <a:ext cx="5031421" cy="5556741"/>
          </a:xfrm>
          <a:prstGeom prst="rect">
            <a:avLst/>
          </a:prstGeom>
          <a:ln w="12700">
            <a:solidFill>
              <a:srgbClr val="000000"/>
            </a:solidFill>
            <a:prstDash val="solid"/>
          </a:ln>
        </p:spPr>
      </p:pic>
      <p:pic>
        <p:nvPicPr>
          <p:cNvPr id="8" name="image2.png">
            <a:extLst>
              <a:ext uri="{FF2B5EF4-FFF2-40B4-BE49-F238E27FC236}">
                <a16:creationId xmlns:a16="http://schemas.microsoft.com/office/drawing/2014/main" id="{94FC0D4C-2BED-4F44-AE12-9FB7B8FF3E14}"/>
              </a:ext>
            </a:extLst>
          </p:cNvPr>
          <p:cNvPicPr/>
          <p:nvPr/>
        </p:nvPicPr>
        <p:blipFill>
          <a:blip r:embed="rId5"/>
          <a:srcRect/>
          <a:stretch>
            <a:fillRect/>
          </a:stretch>
        </p:blipFill>
        <p:spPr>
          <a:xfrm>
            <a:off x="307890" y="1427252"/>
            <a:ext cx="5667602" cy="4473817"/>
          </a:xfrm>
          <a:prstGeom prst="rect">
            <a:avLst/>
          </a:prstGeom>
          <a:ln/>
        </p:spPr>
      </p:pic>
      <p:pic>
        <p:nvPicPr>
          <p:cNvPr id="9" name="Picture 8">
            <a:extLst>
              <a:ext uri="{FF2B5EF4-FFF2-40B4-BE49-F238E27FC236}">
                <a16:creationId xmlns:a16="http://schemas.microsoft.com/office/drawing/2014/main" id="{7ADFE019-2D71-4605-B617-6D59F11130C9}"/>
              </a:ext>
            </a:extLst>
          </p:cNvPr>
          <p:cNvPicPr/>
          <p:nvPr/>
        </p:nvPicPr>
        <p:blipFill rotWithShape="1">
          <a:blip r:embed="rId6">
            <a:extLst>
              <a:ext uri="{28A0092B-C50C-407E-A947-70E740481C1C}">
                <a14:useLocalDpi xmlns:a14="http://schemas.microsoft.com/office/drawing/2010/main" val="0"/>
              </a:ext>
            </a:extLst>
          </a:blip>
          <a:srcRect l="2294" t="2617" r="7282" b="2865"/>
          <a:stretch/>
        </p:blipFill>
        <p:spPr bwMode="auto">
          <a:xfrm>
            <a:off x="3640691" y="3631018"/>
            <a:ext cx="3542665" cy="2801915"/>
          </a:xfrm>
          <a:prstGeom prst="rect">
            <a:avLst/>
          </a:prstGeom>
          <a:noFill/>
          <a:ln>
            <a:solidFill>
              <a:schemeClr val="accent1"/>
            </a:solid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224F3656-8EE7-4A9A-9D36-ECC73C1D6DAC}"/>
              </a:ext>
            </a:extLst>
          </p:cNvPr>
          <p:cNvSpPr/>
          <p:nvPr/>
        </p:nvSpPr>
        <p:spPr>
          <a:xfrm>
            <a:off x="4284921" y="201614"/>
            <a:ext cx="6921795" cy="892552"/>
          </a:xfrm>
          <a:prstGeom prst="rect">
            <a:avLst/>
          </a:prstGeom>
        </p:spPr>
        <p:txBody>
          <a:bodyPr wrap="square">
            <a:spAutoFit/>
          </a:bodyPr>
          <a:lstStyle/>
          <a:p>
            <a:pPr algn="r">
              <a:defRPr/>
            </a:pPr>
            <a:r>
              <a:rPr lang="en-GB" altLang="en-US" sz="2400" dirty="0">
                <a:solidFill>
                  <a:srgbClr val="FF6600"/>
                </a:solidFill>
                <a:latin typeface="Book Antiqua" panose="02040602050305030304" pitchFamily="18" charset="0"/>
                <a:ea typeface="Calibri" panose="020F0502020204030204" pitchFamily="34" charset="0"/>
                <a:cs typeface="WorkSans-Regular"/>
              </a:rPr>
              <a:t>WG6</a:t>
            </a:r>
            <a:r>
              <a:rPr lang="en-GB" altLang="en-US" sz="2400" dirty="0">
                <a:solidFill>
                  <a:srgbClr val="736E80"/>
                </a:solidFill>
                <a:latin typeface="Book Antiqua" panose="02040602050305030304" pitchFamily="18" charset="0"/>
                <a:ea typeface="Calibri" panose="020F0502020204030204" pitchFamily="34" charset="0"/>
                <a:cs typeface="WorkSans-Regular"/>
              </a:rPr>
              <a:t> </a:t>
            </a:r>
            <a:r>
              <a:rPr lang="en-GB" altLang="en-US" sz="2400" dirty="0">
                <a:solidFill>
                  <a:srgbClr val="FFCE43"/>
                </a:solidFill>
                <a:latin typeface="Book Antiqua" panose="02040602050305030304" pitchFamily="18" charset="0"/>
                <a:ea typeface="Calibri" panose="020F0502020204030204" pitchFamily="34" charset="0"/>
                <a:cs typeface="WorkSans-Regular"/>
              </a:rPr>
              <a:t>∙ Visualization and Communication</a:t>
            </a:r>
          </a:p>
          <a:p>
            <a:pPr algn="r">
              <a:spcAft>
                <a:spcPts val="800"/>
              </a:spcAft>
              <a:defRPr/>
            </a:pPr>
            <a:r>
              <a:rPr lang="en-GB" sz="2800" dirty="0">
                <a:solidFill>
                  <a:schemeClr val="bg1"/>
                </a:solidFill>
                <a:latin typeface="Book Antiqua" panose="02040602050305030304" pitchFamily="18" charset="0"/>
              </a:rPr>
              <a:t>Text mining</a:t>
            </a:r>
          </a:p>
        </p:txBody>
      </p:sp>
    </p:spTree>
    <p:extLst>
      <p:ext uri="{BB962C8B-B14F-4D97-AF65-F5344CB8AC3E}">
        <p14:creationId xmlns:p14="http://schemas.microsoft.com/office/powerpoint/2010/main" val="1359473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92314" y="5900738"/>
            <a:ext cx="82073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151314" y="201614"/>
            <a:ext cx="6192837" cy="923925"/>
          </a:xfrm>
          <a:prstGeom prst="rect">
            <a:avLst/>
          </a:prstGeom>
        </p:spPr>
        <p:txBody>
          <a:bodyPr>
            <a:spAutoFit/>
          </a:bodyPr>
          <a:lstStyle/>
          <a:p>
            <a:pPr>
              <a:spcAft>
                <a:spcPts val="800"/>
              </a:spcAft>
              <a:defRPr/>
            </a:pPr>
            <a:r>
              <a:rPr lang="en-GB" kern="50" dirty="0">
                <a:solidFill>
                  <a:schemeClr val="bg1"/>
                </a:solidFill>
                <a:latin typeface="Book Antiqua" panose="02040602050305030304" pitchFamily="18" charset="0"/>
                <a:ea typeface="SimSun" panose="02010600030101010101" pitchFamily="2" charset="-122"/>
                <a:cs typeface="Mangal" panose="02040503050203030202" pitchFamily="18" charset="0"/>
              </a:rPr>
              <a:t>Between 1500 and 1800, the evolution of postal communication allowed ordinary men and women to scatter letters across and beyond Europe.  </a:t>
            </a:r>
            <a:endParaRPr lang="en-GB" dirty="0">
              <a:solidFill>
                <a:schemeClr val="bg1"/>
              </a:solidFill>
              <a:latin typeface="Book Antiqua" panose="02040602050305030304" pitchFamily="18" charset="0"/>
            </a:endParaRPr>
          </a:p>
        </p:txBody>
      </p:sp>
      <p:pic>
        <p:nvPicPr>
          <p:cNvPr id="5125" name="Picture 6"/>
          <p:cNvPicPr>
            <a:picLocks noChangeAspect="1" noChangeArrowheads="1"/>
          </p:cNvPicPr>
          <p:nvPr/>
        </p:nvPicPr>
        <p:blipFill>
          <a:blip r:embed="rId4">
            <a:extLst>
              <a:ext uri="{28A0092B-C50C-407E-A947-70E740481C1C}">
                <a14:useLocalDpi xmlns:a14="http://schemas.microsoft.com/office/drawing/2010/main" val="0"/>
              </a:ext>
            </a:extLst>
          </a:blip>
          <a:srcRect l="6741" t="6096" r="3198" b="15910"/>
          <a:stretch>
            <a:fillRect/>
          </a:stretch>
        </p:blipFill>
        <p:spPr bwMode="auto">
          <a:xfrm>
            <a:off x="1524000" y="1439863"/>
            <a:ext cx="9144000"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FF543E86-DA8F-47F9-B0F4-D687233890D6}"/>
              </a:ext>
            </a:extLst>
          </p:cNvPr>
          <p:cNvSpPr/>
          <p:nvPr/>
        </p:nvSpPr>
        <p:spPr>
          <a:xfrm rot="16200000">
            <a:off x="-2016927" y="3683146"/>
            <a:ext cx="5108400" cy="1015663"/>
          </a:xfrm>
          <a:prstGeom prst="rect">
            <a:avLst/>
          </a:prstGeom>
        </p:spPr>
        <p:txBody>
          <a:bodyPr wrap="square">
            <a:spAutoFit/>
          </a:bodyPr>
          <a:lstStyle/>
          <a:p>
            <a:r>
              <a:rPr lang="en-GB" altLang="en-US" sz="6000" dirty="0">
                <a:solidFill>
                  <a:srgbClr val="736E80"/>
                </a:solidFill>
                <a:latin typeface="Book Antiqua" panose="02040602050305030304" pitchFamily="18" charset="0"/>
                <a:ea typeface="Calibri" panose="020F0502020204030204" pitchFamily="34" charset="0"/>
                <a:cs typeface="WorkSans-Regular"/>
              </a:rPr>
              <a:t>1. Objectives</a:t>
            </a:r>
            <a:endParaRPr lang="en-GB" sz="6000" dirty="0">
              <a:solidFill>
                <a:srgbClr val="736E80"/>
              </a:solidFill>
            </a:endParaRPr>
          </a:p>
        </p:txBody>
      </p:sp>
      <p:pic>
        <p:nvPicPr>
          <p:cNvPr id="10" name="Picture 4">
            <a:extLst>
              <a:ext uri="{FF2B5EF4-FFF2-40B4-BE49-F238E27FC236}">
                <a16:creationId xmlns:a16="http://schemas.microsoft.com/office/drawing/2014/main" id="{6282F0F7-0625-409D-9A29-95275B52554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592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151314" y="201614"/>
            <a:ext cx="6192837" cy="923925"/>
          </a:xfrm>
          <a:prstGeom prst="rect">
            <a:avLst/>
          </a:prstGeom>
        </p:spPr>
        <p:txBody>
          <a:bodyPr>
            <a:spAutoFit/>
          </a:bodyPr>
          <a:lstStyle/>
          <a:p>
            <a:pPr>
              <a:spcAft>
                <a:spcPts val="800"/>
              </a:spcAft>
              <a:defRPr/>
            </a:pPr>
            <a:r>
              <a:rPr lang="en-GB" kern="50" dirty="0">
                <a:solidFill>
                  <a:schemeClr val="bg1"/>
                </a:solidFill>
                <a:latin typeface="Book Antiqua" panose="02040602050305030304" pitchFamily="18" charset="0"/>
                <a:ea typeface="SimSun" panose="02010600030101010101" pitchFamily="2" charset="-122"/>
                <a:cs typeface="Mangal" panose="02040503050203030202" pitchFamily="18" charset="0"/>
              </a:rPr>
              <a:t>This exchange helped knit together what contemporaries called the </a:t>
            </a:r>
            <a:r>
              <a:rPr lang="en-GB" b="1" i="1" kern="50" dirty="0" err="1">
                <a:solidFill>
                  <a:srgbClr val="FFF5D1"/>
                </a:solidFill>
                <a:latin typeface="Book Antiqua" panose="02040602050305030304" pitchFamily="18" charset="0"/>
                <a:ea typeface="SimSun" panose="02010600030101010101" pitchFamily="2" charset="-122"/>
                <a:cs typeface="Mangal" panose="02040503050203030202" pitchFamily="18" charset="0"/>
              </a:rPr>
              <a:t>respublica</a:t>
            </a:r>
            <a:r>
              <a:rPr lang="en-GB" b="1" i="1" kern="50" dirty="0">
                <a:solidFill>
                  <a:srgbClr val="FFF5D1"/>
                </a:solidFill>
                <a:latin typeface="Book Antiqua" panose="02040602050305030304" pitchFamily="18" charset="0"/>
                <a:ea typeface="SimSun" panose="02010600030101010101" pitchFamily="2" charset="-122"/>
                <a:cs typeface="Mangal" panose="02040503050203030202" pitchFamily="18" charset="0"/>
              </a:rPr>
              <a:t> </a:t>
            </a:r>
            <a:r>
              <a:rPr lang="en-GB" b="1" i="1" kern="50" dirty="0" err="1">
                <a:solidFill>
                  <a:srgbClr val="FFF5D1"/>
                </a:solidFill>
                <a:latin typeface="Book Antiqua" panose="02040602050305030304" pitchFamily="18" charset="0"/>
                <a:ea typeface="SimSun" panose="02010600030101010101" pitchFamily="2" charset="-122"/>
                <a:cs typeface="Mangal" panose="02040503050203030202" pitchFamily="18" charset="0"/>
              </a:rPr>
              <a:t>litteraria</a:t>
            </a:r>
            <a:r>
              <a:rPr lang="en-GB" kern="50" dirty="0">
                <a:solidFill>
                  <a:schemeClr val="bg1"/>
                </a:solidFill>
                <a:latin typeface="Book Antiqua" panose="02040602050305030304" pitchFamily="18" charset="0"/>
                <a:ea typeface="SimSun" panose="02010600030101010101" pitchFamily="2" charset="-122"/>
                <a:cs typeface="Mangal" panose="02040503050203030202" pitchFamily="18" charset="0"/>
              </a:rPr>
              <a:t>, a knowledge-based civil society, crucial to that era’s intellectual breakthroughs.  </a:t>
            </a:r>
          </a:p>
        </p:txBody>
      </p:sp>
      <p:pic>
        <p:nvPicPr>
          <p:cNvPr id="2" name="Picture 1">
            <a:extLst>
              <a:ext uri="{FF2B5EF4-FFF2-40B4-BE49-F238E27FC236}">
                <a16:creationId xmlns:a16="http://schemas.microsoft.com/office/drawing/2014/main" id="{D7019896-A0D7-4012-B3BB-62C645D6FFC3}"/>
              </a:ext>
            </a:extLst>
          </p:cNvPr>
          <p:cNvPicPr>
            <a:picLocks noChangeAspect="1"/>
          </p:cNvPicPr>
          <p:nvPr/>
        </p:nvPicPr>
        <p:blipFill>
          <a:blip r:embed="rId4"/>
          <a:stretch>
            <a:fillRect/>
          </a:stretch>
        </p:blipFill>
        <p:spPr>
          <a:xfrm>
            <a:off x="1152491" y="1223408"/>
            <a:ext cx="9884735" cy="5560163"/>
          </a:xfrm>
          <a:prstGeom prst="rect">
            <a:avLst/>
          </a:prstGeom>
          <a:ln>
            <a:solidFill>
              <a:schemeClr val="bg1"/>
            </a:solidFill>
          </a:ln>
        </p:spPr>
      </p:pic>
      <p:sp>
        <p:nvSpPr>
          <p:cNvPr id="9" name="Rectangle 8">
            <a:extLst>
              <a:ext uri="{FF2B5EF4-FFF2-40B4-BE49-F238E27FC236}">
                <a16:creationId xmlns:a16="http://schemas.microsoft.com/office/drawing/2014/main" id="{A3941020-7D80-4587-9020-038DBA44ADE2}"/>
              </a:ext>
            </a:extLst>
          </p:cNvPr>
          <p:cNvSpPr/>
          <p:nvPr/>
        </p:nvSpPr>
        <p:spPr>
          <a:xfrm rot="16200000">
            <a:off x="-2016927" y="3683146"/>
            <a:ext cx="5108400" cy="1015663"/>
          </a:xfrm>
          <a:prstGeom prst="rect">
            <a:avLst/>
          </a:prstGeom>
        </p:spPr>
        <p:txBody>
          <a:bodyPr wrap="square">
            <a:spAutoFit/>
          </a:bodyPr>
          <a:lstStyle/>
          <a:p>
            <a:r>
              <a:rPr lang="en-GB" altLang="en-US" sz="6000" dirty="0">
                <a:solidFill>
                  <a:srgbClr val="736E80"/>
                </a:solidFill>
                <a:latin typeface="Book Antiqua" panose="02040602050305030304" pitchFamily="18" charset="0"/>
                <a:ea typeface="Calibri" panose="020F0502020204030204" pitchFamily="34" charset="0"/>
                <a:cs typeface="WorkSans-Regular"/>
              </a:rPr>
              <a:t>1. Objectives</a:t>
            </a:r>
            <a:endParaRPr lang="en-GB" sz="6000" dirty="0">
              <a:solidFill>
                <a:srgbClr val="736E80"/>
              </a:solidFill>
            </a:endParaRPr>
          </a:p>
        </p:txBody>
      </p:sp>
    </p:spTree>
    <p:extLst>
      <p:ext uri="{BB962C8B-B14F-4D97-AF65-F5344CB8AC3E}">
        <p14:creationId xmlns:p14="http://schemas.microsoft.com/office/powerpoint/2010/main" val="25644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3" y="333375"/>
            <a:ext cx="18716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151314" y="201614"/>
            <a:ext cx="6810853" cy="923330"/>
          </a:xfrm>
          <a:prstGeom prst="rect">
            <a:avLst/>
          </a:prstGeom>
        </p:spPr>
        <p:txBody>
          <a:bodyPr wrap="square">
            <a:spAutoFit/>
          </a:bodyPr>
          <a:lstStyle/>
          <a:p>
            <a:pPr>
              <a:spcAft>
                <a:spcPts val="800"/>
              </a:spcAft>
              <a:defRPr/>
            </a:pPr>
            <a:r>
              <a:rPr lang="en-GB" kern="50" dirty="0">
                <a:solidFill>
                  <a:schemeClr val="bg1"/>
                </a:solidFill>
                <a:latin typeface="Book Antiqua" panose="02040602050305030304" pitchFamily="18" charset="0"/>
                <a:ea typeface="SimSun" panose="02010600030101010101" pitchFamily="2" charset="-122"/>
                <a:cs typeface="Mangal" panose="02040503050203030202" pitchFamily="18" charset="0"/>
              </a:rPr>
              <a:t>Letters only achieve their communicative function by being </a:t>
            </a:r>
            <a:r>
              <a:rPr lang="en-GB" b="1" kern="50" dirty="0">
                <a:solidFill>
                  <a:srgbClr val="FFF5D1"/>
                </a:solidFill>
                <a:latin typeface="Book Antiqua" panose="02040602050305030304" pitchFamily="18" charset="0"/>
                <a:ea typeface="SimSun" panose="02010600030101010101" pitchFamily="2" charset="-122"/>
                <a:cs typeface="Mangal" panose="02040503050203030202" pitchFamily="18" charset="0"/>
              </a:rPr>
              <a:t>dispersed</a:t>
            </a:r>
            <a:r>
              <a:rPr lang="en-GB" kern="50" dirty="0">
                <a:solidFill>
                  <a:schemeClr val="bg1"/>
                </a:solidFill>
                <a:latin typeface="Book Antiqua" panose="02040602050305030304" pitchFamily="18" charset="0"/>
                <a:ea typeface="SimSun" panose="02010600030101010101" pitchFamily="2" charset="-122"/>
                <a:cs typeface="Mangal" panose="02040503050203030202" pitchFamily="18" charset="0"/>
              </a:rPr>
              <a:t>. The exchange of letters which created this community also </a:t>
            </a:r>
            <a:r>
              <a:rPr lang="en-GB" b="1" kern="50" dirty="0">
                <a:solidFill>
                  <a:srgbClr val="FFF5D1"/>
                </a:solidFill>
                <a:latin typeface="Book Antiqua" panose="02040602050305030304" pitchFamily="18" charset="0"/>
                <a:ea typeface="SimSun" panose="02010600030101010101" pitchFamily="2" charset="-122"/>
                <a:cs typeface="Mangal" panose="02040503050203030202" pitchFamily="18" charset="0"/>
              </a:rPr>
              <a:t>scattered</a:t>
            </a:r>
            <a:r>
              <a:rPr lang="en-GB" kern="50" dirty="0">
                <a:solidFill>
                  <a:schemeClr val="bg1"/>
                </a:solidFill>
                <a:latin typeface="Book Antiqua" panose="02040602050305030304" pitchFamily="18" charset="0"/>
                <a:ea typeface="SimSun" panose="02010600030101010101" pitchFamily="2" charset="-122"/>
                <a:cs typeface="Mangal" panose="02040503050203030202" pitchFamily="18" charset="0"/>
              </a:rPr>
              <a:t> the documentation required to study it. </a:t>
            </a:r>
            <a:endParaRPr lang="en-GB" dirty="0">
              <a:solidFill>
                <a:schemeClr val="bg1"/>
              </a:solidFill>
              <a:latin typeface="Book Antiqua" panose="02040602050305030304"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0860" y="1314450"/>
            <a:ext cx="7964487" cy="63500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2822" y="1437681"/>
            <a:ext cx="3233935" cy="2130556"/>
          </a:xfrm>
          <a:prstGeom prst="rect">
            <a:avLst/>
          </a:prstGeom>
        </p:spPr>
      </p:pic>
      <p:sp>
        <p:nvSpPr>
          <p:cNvPr id="9" name="Rectangle 8">
            <a:extLst>
              <a:ext uri="{FF2B5EF4-FFF2-40B4-BE49-F238E27FC236}">
                <a16:creationId xmlns:a16="http://schemas.microsoft.com/office/drawing/2014/main" id="{8EFEB741-268B-4749-A284-7D703A9F974E}"/>
              </a:ext>
            </a:extLst>
          </p:cNvPr>
          <p:cNvSpPr/>
          <p:nvPr/>
        </p:nvSpPr>
        <p:spPr>
          <a:xfrm rot="16200000">
            <a:off x="-2016927" y="3683146"/>
            <a:ext cx="5108400" cy="1015663"/>
          </a:xfrm>
          <a:prstGeom prst="rect">
            <a:avLst/>
          </a:prstGeom>
        </p:spPr>
        <p:txBody>
          <a:bodyPr wrap="square">
            <a:spAutoFit/>
          </a:bodyPr>
          <a:lstStyle/>
          <a:p>
            <a:r>
              <a:rPr lang="en-GB" altLang="en-US" sz="6000" dirty="0">
                <a:solidFill>
                  <a:srgbClr val="736E80"/>
                </a:solidFill>
                <a:latin typeface="Book Antiqua" panose="02040602050305030304" pitchFamily="18" charset="0"/>
                <a:ea typeface="Calibri" panose="020F0502020204030204" pitchFamily="34" charset="0"/>
                <a:cs typeface="WorkSans-Regular"/>
              </a:rPr>
              <a:t>1. Objectives</a:t>
            </a:r>
            <a:endParaRPr lang="en-GB" sz="6000" dirty="0">
              <a:solidFill>
                <a:srgbClr val="736E80"/>
              </a:solidFill>
            </a:endParaRPr>
          </a:p>
        </p:txBody>
      </p:sp>
    </p:spTree>
    <p:extLst>
      <p:ext uri="{BB962C8B-B14F-4D97-AF65-F5344CB8AC3E}">
        <p14:creationId xmlns:p14="http://schemas.microsoft.com/office/powerpoint/2010/main" val="305039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4789</TotalTime>
  <Words>6447</Words>
  <Application>Microsoft Office PowerPoint</Application>
  <PresentationFormat>Widescreen</PresentationFormat>
  <Paragraphs>1031</Paragraphs>
  <Slides>63</Slides>
  <Notes>49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63</vt:i4>
      </vt:variant>
    </vt:vector>
  </HeadingPairs>
  <TitlesOfParts>
    <vt:vector size="70" baseType="lpstr">
      <vt:lpstr>Arial</vt:lpstr>
      <vt:lpstr>Book Antiqua</vt:lpstr>
      <vt:lpstr>Calibri</vt:lpstr>
      <vt:lpstr>Times New Roman</vt:lpstr>
      <vt:lpstr>WorkSans-Regular</vt:lpstr>
      <vt:lpstr>10_Office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Faculty of History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Miranda Lewis</dc:creator>
  <cp:lastModifiedBy>Howard Hotson</cp:lastModifiedBy>
  <cp:revision>200</cp:revision>
  <dcterms:created xsi:type="dcterms:W3CDTF">2017-06-13T17:54:23Z</dcterms:created>
  <dcterms:modified xsi:type="dcterms:W3CDTF">2019-10-09T11:09:30Z</dcterms:modified>
</cp:coreProperties>
</file>