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259" r:id="rId4"/>
    <p:sldId id="260" r:id="rId5"/>
    <p:sldId id="261" r:id="rId6"/>
    <p:sldId id="262" r:id="rId7"/>
    <p:sldId id="263" r:id="rId8"/>
    <p:sldId id="264" r:id="rId9"/>
    <p:sldId id="265" r:id="rId10"/>
    <p:sldId id="266" r:id="rId11"/>
    <p:sldId id="268" r:id="rId12"/>
    <p:sldId id="258" r:id="rId13"/>
    <p:sldId id="270" r:id="rId14"/>
    <p:sldId id="271" r:id="rId15"/>
    <p:sldId id="272" r:id="rId16"/>
    <p:sldId id="273" r:id="rId17"/>
    <p:sldId id="274" r:id="rId18"/>
    <p:sldId id="275" r:id="rId19"/>
    <p:sldId id="276" r:id="rId20"/>
    <p:sldId id="269" r:id="rId21"/>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CA8A6"/>
    <a:srgbClr val="F3DAAE"/>
    <a:srgbClr val="E4D363"/>
    <a:srgbClr val="003D74"/>
    <a:srgbClr val="1174CC"/>
    <a:srgbClr val="E0D7C6"/>
    <a:srgbClr val="E0D4C4"/>
    <a:srgbClr val="F3BD48"/>
    <a:srgbClr val="F9D236"/>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19" autoAdjust="0"/>
    <p:restoredTop sz="61047" autoAdjust="0"/>
  </p:normalViewPr>
  <p:slideViewPr>
    <p:cSldViewPr>
      <p:cViewPr varScale="1">
        <p:scale>
          <a:sx n="73" d="100"/>
          <a:sy n="73" d="100"/>
        </p:scale>
        <p:origin x="2586"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157" d="100"/>
          <a:sy n="157" d="100"/>
        </p:scale>
        <p:origin x="40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ACD8398-2812-8E49-BBCA-23D08DFCEF5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8197" name="Rectangle 5"/>
          <p:cNvSpPr>
            <a:spLocks noGrp="1" noChangeArrowheads="1"/>
          </p:cNvSpPr>
          <p:nvPr>
            <p:ph type="body" sz="quarter" idx="3"/>
          </p:nvPr>
        </p:nvSpPr>
        <p:spPr bwMode="auto">
          <a:xfrm>
            <a:off x="1143000" y="4343400"/>
            <a:ext cx="45561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4FB6188-4F8F-C646-9B64-5C78E148257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As Michael has said Cambridge University Library opened its store in 2018 and it has now been open about 18 months.</a:t>
            </a:r>
            <a:r>
              <a:rPr lang="en-GB" sz="2000" baseline="0" dirty="0" smtClean="0"/>
              <a:t> Although Oxford and Cambridge are surprisingly similar institutions the projects did have some differences and these were mostly in the areas of planning, preparation and processing. Today I will talk to you briefly about Cataloguing, Inventory and barcoding highlighting some things that went well and some things that were more challenging.</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a:t>
            </a:fld>
            <a:endParaRPr lang="en-GB" altLang="en-US"/>
          </a:p>
        </p:txBody>
      </p:sp>
    </p:spTree>
    <p:extLst>
      <p:ext uri="{BB962C8B-B14F-4D97-AF65-F5344CB8AC3E}">
        <p14:creationId xmlns:p14="http://schemas.microsoft.com/office/powerpoint/2010/main" val="2317719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smtClean="0"/>
              <a:t>Advice from others is incredibly helpful, find someone who has done it </a:t>
            </a:r>
            <a:r>
              <a:rPr lang="en-GB" sz="2000" dirty="0" smtClean="0"/>
              <a:t>successfully</a:t>
            </a:r>
            <a:r>
              <a:rPr lang="en-GB" sz="2000" baseline="0" dirty="0" smtClean="0"/>
              <a:t> </a:t>
            </a:r>
            <a:r>
              <a:rPr lang="en-GB" sz="2000" dirty="0" smtClean="0"/>
              <a:t>before</a:t>
            </a:r>
            <a:r>
              <a:rPr lang="en-GB" sz="2000" baseline="0" dirty="0" smtClean="0"/>
              <a:t> and visit their store as early as possible in your project. Take your senior managers and budget holders there and don’t be afraid to ask lots of questions. In a project like this, there are no silly questions.</a:t>
            </a:r>
            <a:endParaRPr lang="en-GB" sz="2000" dirty="0" smtClean="0"/>
          </a:p>
          <a:p>
            <a:endParaRPr lang="en-GB"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10</a:t>
            </a:fld>
            <a:endParaRPr lang="en-GB" altLang="en-US"/>
          </a:p>
        </p:txBody>
      </p:sp>
    </p:spTree>
    <p:extLst>
      <p:ext uri="{BB962C8B-B14F-4D97-AF65-F5344CB8AC3E}">
        <p14:creationId xmlns:p14="http://schemas.microsoft.com/office/powerpoint/2010/main" val="125541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smtClean="0"/>
              <a:t>A good risk register</a:t>
            </a:r>
            <a:r>
              <a:rPr lang="en-GB" sz="2000" baseline="0" dirty="0" smtClean="0"/>
              <a:t> is essential – even for cataloguing, inventory and barcoding. Supposing you run out of barcodes…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0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baseline="0" dirty="0" smtClean="0"/>
              <a:t>Giving continuous thought to the various things that could go wrong on your project and how you might deal with, or mitigate those isn’t negative, it’s a constructive and positive approach. It’s also very satisfying as you pass stages of your project and can delete things from the register as they no longer pose a risk.</a:t>
            </a:r>
            <a:endParaRPr lang="en-GB" sz="2000" dirty="0" smtClean="0"/>
          </a:p>
          <a:p>
            <a:endParaRPr lang="en-GB"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11</a:t>
            </a:fld>
            <a:endParaRPr lang="en-GB" altLang="en-US"/>
          </a:p>
        </p:txBody>
      </p:sp>
    </p:spTree>
    <p:extLst>
      <p:ext uri="{BB962C8B-B14F-4D97-AF65-F5344CB8AC3E}">
        <p14:creationId xmlns:p14="http://schemas.microsoft.com/office/powerpoint/2010/main" val="196167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So now we’ve looked at things to consider, let’s have</a:t>
            </a:r>
            <a:r>
              <a:rPr lang="en-GB" sz="2000" baseline="0" dirty="0" smtClean="0"/>
              <a:t> a quick look at some things to avoid…</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12</a:t>
            </a:fld>
            <a:endParaRPr lang="en-GB" altLang="en-US"/>
          </a:p>
        </p:txBody>
      </p:sp>
    </p:spTree>
    <p:extLst>
      <p:ext uri="{BB962C8B-B14F-4D97-AF65-F5344CB8AC3E}">
        <p14:creationId xmlns:p14="http://schemas.microsoft.com/office/powerpoint/2010/main" val="539413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Connection between LMS and WMS</a:t>
            </a:r>
            <a:r>
              <a:rPr lang="en-GB" sz="2000" baseline="0" dirty="0" smtClean="0"/>
              <a:t> created by digital services but rejected material was responsibility of cataloguing team, initially our WMS was rejecting a 500 items a day which built up very quickly and was a rather unwelcome surprise, it took us a couple of weeks to work out what the problem was and stop it occurring. We had no way of predicting it but reacted very quickly to solve it.</a:t>
            </a:r>
          </a:p>
          <a:p>
            <a:endParaRPr lang="en-GB" sz="2000" baseline="0" dirty="0" smtClean="0"/>
          </a:p>
          <a:p>
            <a:r>
              <a:rPr lang="en-GB" sz="2000" baseline="0" dirty="0" smtClean="0"/>
              <a:t>Another surprise was that our store was finished slightly ahead of schedule and was handed over to the university’s estates people early. They in turn wanted to hand over to us early but we weren’t ready, the Warehouse Management System was still in test and we hadn’t recruited all the staff, we hadn’t planned for this but then who’d have thought it would be finished early?</a:t>
            </a:r>
          </a:p>
          <a:p>
            <a:endParaRPr lang="en-GB" sz="2000" baseline="0" dirty="0" smtClean="0"/>
          </a:p>
          <a:p>
            <a:r>
              <a:rPr lang="en-GB" sz="2000" baseline="0" dirty="0" smtClean="0"/>
              <a:t>In the slide the item shown was, ironically, the first title to be rejected by the warehouse management system and was about library expenditure!</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13</a:t>
            </a:fld>
            <a:endParaRPr lang="en-GB" altLang="en-US"/>
          </a:p>
        </p:txBody>
      </p:sp>
    </p:spTree>
    <p:extLst>
      <p:ext uri="{BB962C8B-B14F-4D97-AF65-F5344CB8AC3E}">
        <p14:creationId xmlns:p14="http://schemas.microsoft.com/office/powerpoint/2010/main" val="109244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To test the environmental conditions in our chamber we had to ingest 12 tonnes of material</a:t>
            </a:r>
            <a:r>
              <a:rPr lang="en-GB" sz="2000" baseline="0" dirty="0" smtClean="0"/>
              <a:t> each week over the first 18 months after handover. If we hadn’t done this the builder couldn’t be held responsible if the environment wasn’t right. But this was agreed to by the University’s estate management department who knew nothing about book processing and were surprised at our unhappiness at this rate. The Library only found out about this shortly before we took the building over!</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14</a:t>
            </a:fld>
            <a:endParaRPr lang="en-GB" altLang="en-US"/>
          </a:p>
        </p:txBody>
      </p:sp>
    </p:spTree>
    <p:extLst>
      <p:ext uri="{BB962C8B-B14F-4D97-AF65-F5344CB8AC3E}">
        <p14:creationId xmlns:p14="http://schemas.microsoft.com/office/powerpoint/2010/main" val="324280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It</a:t>
            </a:r>
            <a:r>
              <a:rPr lang="en-GB" sz="2000" baseline="0" dirty="0" smtClean="0"/>
              <a:t> is important to eliminate bottlenecks by dry running the process, and to be reactive with your staff and workflows if unexpected bottlenecks occur, so you can engineer them out. We moved small elements of the shelf to shelf workflow during our ingest to make it more efficient and transfer work to the LSF end which was the faster half and didn’t have any academic element to it. </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15</a:t>
            </a:fld>
            <a:endParaRPr lang="en-GB" altLang="en-US"/>
          </a:p>
        </p:txBody>
      </p:sp>
    </p:spTree>
    <p:extLst>
      <p:ext uri="{BB962C8B-B14F-4D97-AF65-F5344CB8AC3E}">
        <p14:creationId xmlns:p14="http://schemas.microsoft.com/office/powerpoint/2010/main" val="2182217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Be careful if you are dependent on an</a:t>
            </a:r>
            <a:r>
              <a:rPr lang="en-GB" sz="2000" baseline="0" dirty="0" smtClean="0"/>
              <a:t> item and it has a long lead in time. Our barcode supplier struggled to keep up with demand and we almost ran out, which would have crippled our process and risked the success of the project. It’s a small item, but it was vital to the process, so I’ve always made sure I order well in advance and buy plenty.</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16</a:t>
            </a:fld>
            <a:endParaRPr lang="en-GB" altLang="en-US"/>
          </a:p>
        </p:txBody>
      </p:sp>
    </p:spTree>
    <p:extLst>
      <p:ext uri="{BB962C8B-B14F-4D97-AF65-F5344CB8AC3E}">
        <p14:creationId xmlns:p14="http://schemas.microsoft.com/office/powerpoint/2010/main" val="1048596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We had a lot of</a:t>
            </a:r>
            <a:r>
              <a:rPr lang="en-GB" sz="2000" baseline="0" dirty="0" smtClean="0"/>
              <a:t> very senior</a:t>
            </a:r>
            <a:r>
              <a:rPr lang="en-GB" sz="2000" dirty="0" smtClean="0"/>
              <a:t> non librarians on our project team and they had no understanding</a:t>
            </a:r>
            <a:r>
              <a:rPr lang="en-GB" sz="2000" baseline="0" dirty="0" smtClean="0"/>
              <a:t> of what was reasonable, or even possible in a library environment. They didn’t see the importance of metadata, or good collection management, and this caused a lot of tension in the project. It’s good to be aware of these knowledge gaps before you start moving material.</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17</a:t>
            </a:fld>
            <a:endParaRPr lang="en-GB" altLang="en-US"/>
          </a:p>
        </p:txBody>
      </p:sp>
    </p:spTree>
    <p:extLst>
      <p:ext uri="{BB962C8B-B14F-4D97-AF65-F5344CB8AC3E}">
        <p14:creationId xmlns:p14="http://schemas.microsoft.com/office/powerpoint/2010/main" val="2810682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It is impossible</a:t>
            </a:r>
            <a:r>
              <a:rPr lang="en-GB" sz="2000" baseline="0" dirty="0" smtClean="0"/>
              <a:t> to overstate how important your LMS is in your move to an off site store, delays in our cut over to our new Alma system meant it occurred in the middle of our ingest project and we had a month of system downtime and had a brand new system to come back to. I would not recommend this.</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18</a:t>
            </a:fld>
            <a:endParaRPr lang="en-GB" altLang="en-US"/>
          </a:p>
        </p:txBody>
      </p:sp>
    </p:spTree>
    <p:extLst>
      <p:ext uri="{BB962C8B-B14F-4D97-AF65-F5344CB8AC3E}">
        <p14:creationId xmlns:p14="http://schemas.microsoft.com/office/powerpoint/2010/main" val="36696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At the library we have a backlog of 500,000 uncatalogued items, which was about 6</a:t>
            </a:r>
            <a:r>
              <a:rPr lang="en-GB" sz="2000" baseline="0" dirty="0" smtClean="0"/>
              <a:t> linear km</a:t>
            </a:r>
            <a:r>
              <a:rPr lang="en-GB" sz="2000" dirty="0" smtClean="0"/>
              <a:t>. Throughout</a:t>
            </a:r>
            <a:r>
              <a:rPr lang="en-GB" sz="2000" baseline="0" dirty="0" smtClean="0"/>
              <a:t> the project I was leaned on to move this directly to the store with the intention to catalogue it later. If we had moved this to the store it would be even further away from our cataloguers and would never have been catalogued. I would very strongly recommend not having uncatalogued material in your store and agreeing this firmly from the outset. Since opening our store I have created a batch loading system which has catalogued fifty thousand of these items in a couple of months and they are now heading to the store. There is always the easy and very tempting option of moving uncatalogued material to save time, but resist it. </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19</a:t>
            </a:fld>
            <a:endParaRPr lang="en-GB" altLang="en-US"/>
          </a:p>
        </p:txBody>
      </p:sp>
    </p:spTree>
    <p:extLst>
      <p:ext uri="{BB962C8B-B14F-4D97-AF65-F5344CB8AC3E}">
        <p14:creationId xmlns:p14="http://schemas.microsoft.com/office/powerpoint/2010/main" val="335832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So, from our experience in Cambridge here are nine areas</a:t>
            </a:r>
            <a:r>
              <a:rPr lang="en-GB" sz="2000" baseline="0" dirty="0" smtClean="0"/>
              <a:t> of consideration and I’ll take you through each in more detail.</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2</a:t>
            </a:fld>
            <a:endParaRPr lang="en-GB" altLang="en-US"/>
          </a:p>
        </p:txBody>
      </p:sp>
    </p:spTree>
    <p:extLst>
      <p:ext uri="{BB962C8B-B14F-4D97-AF65-F5344CB8AC3E}">
        <p14:creationId xmlns:p14="http://schemas.microsoft.com/office/powerpoint/2010/main" val="327333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At Cambridge our throughput</a:t>
            </a:r>
            <a:r>
              <a:rPr lang="en-GB" sz="2000" baseline="0" dirty="0" smtClean="0"/>
              <a:t> was dictated by a builder set target, and I’ll talk about that a bit later in more detail but it is important to understand what dictates your throughput.</a:t>
            </a:r>
          </a:p>
          <a:p>
            <a:endParaRPr lang="en-GB" sz="2000" dirty="0" smtClean="0"/>
          </a:p>
          <a:p>
            <a:r>
              <a:rPr lang="en-GB" sz="2000" dirty="0" smtClean="0"/>
              <a:t>It</a:t>
            </a:r>
            <a:r>
              <a:rPr lang="en-GB" sz="2000" baseline="0" dirty="0" smtClean="0"/>
              <a:t> </a:t>
            </a:r>
            <a:r>
              <a:rPr lang="en-GB" sz="2000" dirty="0" smtClean="0"/>
              <a:t>may</a:t>
            </a:r>
            <a:r>
              <a:rPr lang="en-GB" sz="2000" baseline="0" dirty="0" smtClean="0"/>
              <a:t> be dictated by </a:t>
            </a:r>
            <a:r>
              <a:rPr lang="en-GB" sz="2000" dirty="0" smtClean="0"/>
              <a:t>a target or deadline imposed by a third party, it might be strictly limited by how much funding you have or it might simply</a:t>
            </a:r>
            <a:r>
              <a:rPr lang="en-GB" sz="2000" baseline="0" dirty="0" smtClean="0"/>
              <a:t> be desired but you need to know what it is, how to work it out, and hope to implement it. It is also good to understand what the implications are if you are not able to sustain your through put at the desired levels, are there penalty clauses, or will the project simply take longer?</a:t>
            </a:r>
          </a:p>
          <a:p>
            <a:endParaRPr lang="en-GB" sz="2000" baseline="0" dirty="0" smtClean="0"/>
          </a:p>
          <a:p>
            <a:r>
              <a:rPr lang="en-GB" sz="2000" baseline="0" dirty="0" smtClean="0"/>
              <a:t>At Cambridge the preparation of material was not going as planned and I was asked to make a strategic analysis of the workflows to ascertain how to get them back on track. Our store wasn’t open at this point but we were preparing material in advance for when it did open. Although I have a background in book processing for me the only way to work out how long it takes to do the necessary processing is to break it down into phases and actually time staff doing them, you can then add the times together and produce a unit time and multiply this by the number of items you hope to, or must process in a given time and it will tell you how many staff members you will need to complete the task. It sounds simple but is an important part of achieving the correct through put to match your time or budget.</a:t>
            </a:r>
          </a:p>
          <a:p>
            <a:endParaRPr lang="en-GB" sz="2000" baseline="0" dirty="0" smtClean="0"/>
          </a:p>
          <a:p>
            <a:r>
              <a:rPr lang="en-GB" sz="2000" baseline="0" dirty="0" smtClean="0"/>
              <a:t>Another consideration is your unit of measure, is it physical items, linear metres or tonnes of books? Because books are not all the same size or weight you will find your chosen unit of measure can really make a difference t measuring productivity so do give it some thought.</a:t>
            </a:r>
          </a:p>
          <a:p>
            <a:endParaRPr lang="en-GB" sz="2000" baseline="0" dirty="0" smtClean="0"/>
          </a:p>
          <a:p>
            <a:r>
              <a:rPr lang="en-GB" sz="2000" baseline="0" dirty="0" smtClean="0"/>
              <a:t>And, as you can see from the photo, whether you process serials or monographs, bound or unbound items, the unit can be very variable so be cautious when measuring throughput or productivity. At Cambridge we recorded all three, weight, items and linear metres and generally speaking as long as one of these was high each week I was happy.</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3</a:t>
            </a:fld>
            <a:endParaRPr lang="en-GB" altLang="en-US"/>
          </a:p>
        </p:txBody>
      </p:sp>
    </p:spTree>
    <p:extLst>
      <p:ext uri="{BB962C8B-B14F-4D97-AF65-F5344CB8AC3E}">
        <p14:creationId xmlns:p14="http://schemas.microsoft.com/office/powerpoint/2010/main" val="281366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smtClean="0"/>
              <a:t>Unlike</a:t>
            </a:r>
            <a:r>
              <a:rPr lang="en-GB" sz="2000" baseline="0" dirty="0" smtClean="0"/>
              <a:t> Oxford, at Cambridge we were running several projects together, so we were deduping, cataloguing and barcoding all at the same time. My staff undertook all aspects of this with each item they handled which was challenging and might have been better done separately but by the time I joined the project this wasn’t an option.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0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baseline="0" dirty="0" smtClean="0"/>
              <a:t>In the photo shown I am at our LSF analysing a potential map refiling project of our Deutsche </a:t>
            </a:r>
            <a:r>
              <a:rPr lang="en-GB" sz="2000" baseline="0" dirty="0" err="1" smtClean="0"/>
              <a:t>Grundkarte</a:t>
            </a:r>
            <a:r>
              <a:rPr lang="en-GB" sz="2000" baseline="0" dirty="0" smtClean="0"/>
              <a:t> map and photo collection, we were able to utilise the space at the store to interfile this collection and put it into the plan chests at the store. We had been unable to do this at the main library for ten years because of lack of space.</a:t>
            </a:r>
            <a:endParaRPr lang="en-GB" sz="20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4</a:t>
            </a:fld>
            <a:endParaRPr lang="en-GB" altLang="en-US"/>
          </a:p>
        </p:txBody>
      </p:sp>
    </p:spTree>
    <p:extLst>
      <p:ext uri="{BB962C8B-B14F-4D97-AF65-F5344CB8AC3E}">
        <p14:creationId xmlns:p14="http://schemas.microsoft.com/office/powerpoint/2010/main" val="164816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smtClean="0"/>
              <a:t>At Cambridge we opted to repurpose</a:t>
            </a:r>
            <a:r>
              <a:rPr lang="en-GB" sz="2000" baseline="0" dirty="0" smtClean="0"/>
              <a:t> a reading room to do our processing and had a team of 35 staff undertaking the work. It made sense to do this where the majority of the collections were but it’s possible it might make more sense to do it at your offsite store, either in a purpose built area or in a temporary structure, it may also depend on how long you think your ingest process will take.</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5</a:t>
            </a:fld>
            <a:endParaRPr lang="en-GB" altLang="en-US"/>
          </a:p>
        </p:txBody>
      </p:sp>
    </p:spTree>
    <p:extLst>
      <p:ext uri="{BB962C8B-B14F-4D97-AF65-F5344CB8AC3E}">
        <p14:creationId xmlns:p14="http://schemas.microsoft.com/office/powerpoint/2010/main" val="320902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smtClean="0"/>
              <a:t>Another consideration is the quality of the metadata,</a:t>
            </a:r>
            <a:r>
              <a:rPr lang="en-GB" sz="2000" baseline="0" dirty="0" smtClean="0"/>
              <a:t> and whether any </a:t>
            </a:r>
            <a:r>
              <a:rPr lang="en-GB" sz="2000" dirty="0" smtClean="0"/>
              <a:t>compromises are necessary</a:t>
            </a:r>
            <a:r>
              <a:rPr lang="en-GB" sz="2000" baseline="0" dirty="0" smtClean="0"/>
              <a:t> to achieve your goals. At Cambridge we used trusted data sources for monograph copy cataloguing, with no metadata checking or authority control, and for serials concentrated on item level description only upgrading the bibliographic record if absolutely necessary. This allowed us to have a larger team of less well qualified staff.</a:t>
            </a:r>
            <a:endParaRPr lang="en-GB" sz="2000" dirty="0" smtClean="0"/>
          </a:p>
          <a:p>
            <a:endParaRPr lang="en-GB"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6</a:t>
            </a:fld>
            <a:endParaRPr lang="en-GB" altLang="en-US"/>
          </a:p>
        </p:txBody>
      </p:sp>
    </p:spTree>
    <p:extLst>
      <p:ext uri="{BB962C8B-B14F-4D97-AF65-F5344CB8AC3E}">
        <p14:creationId xmlns:p14="http://schemas.microsoft.com/office/powerpoint/2010/main" val="179672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t>Conservation:</a:t>
            </a:r>
            <a:r>
              <a:rPr lang="en-GB" sz="2000" baseline="0" dirty="0" smtClean="0"/>
              <a:t> or </a:t>
            </a:r>
            <a:r>
              <a:rPr lang="en-GB" sz="2000" dirty="0" smtClean="0"/>
              <a:t>keeping bad things out of the new warehouse. We didn’t have dedicated conservation staff but had a quarantine room and</a:t>
            </a:r>
            <a:r>
              <a:rPr lang="en-GB" sz="2000" baseline="0" dirty="0" smtClean="0"/>
              <a:t> </a:t>
            </a:r>
            <a:r>
              <a:rPr lang="en-GB" sz="2000" dirty="0" smtClean="0"/>
              <a:t>were able to call on the</a:t>
            </a:r>
            <a:r>
              <a:rPr lang="en-GB" sz="2000" baseline="0" dirty="0" smtClean="0"/>
              <a:t> Library’s conservation team urgently if we encountered anything we were unhappy with. This ranged from insects in the boxes to mould on the items but the rationale was to deal with problems before they enter the warehouse to keep the conditions there as perfect as possible.</a:t>
            </a:r>
            <a:endParaRPr lang="en-GB" sz="2000"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7</a:t>
            </a:fld>
            <a:endParaRPr lang="en-GB" altLang="en-US"/>
          </a:p>
        </p:txBody>
      </p:sp>
    </p:spTree>
    <p:extLst>
      <p:ext uri="{BB962C8B-B14F-4D97-AF65-F5344CB8AC3E}">
        <p14:creationId xmlns:p14="http://schemas.microsoft.com/office/powerpoint/2010/main" val="2477473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smtClean="0"/>
              <a:t>Boxes (you will need a lot of these) and although we set out initially to use strong reusable plastic</a:t>
            </a:r>
            <a:r>
              <a:rPr lang="en-GB" sz="2000" baseline="0" dirty="0" smtClean="0"/>
              <a:t> ones we had to move to disposable cardboard ones as we pre-staged material. Once our store opened we made sure we ingested the material from the plastic boxes first so that we could re-use these for ingest as soon as possible. We also used colour coded boxes for different roles so that incoming and outgoing material didn’t get mixed up.</a:t>
            </a:r>
            <a:endParaRPr lang="en-GB" sz="2000" dirty="0" smtClean="0"/>
          </a:p>
          <a:p>
            <a:endParaRPr lang="en-GB"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8</a:t>
            </a:fld>
            <a:endParaRPr lang="en-GB" altLang="en-US"/>
          </a:p>
        </p:txBody>
      </p:sp>
    </p:spTree>
    <p:extLst>
      <p:ext uri="{BB962C8B-B14F-4D97-AF65-F5344CB8AC3E}">
        <p14:creationId xmlns:p14="http://schemas.microsoft.com/office/powerpoint/2010/main" val="3797846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smtClean="0"/>
              <a:t>You may need some Temporary storage</a:t>
            </a:r>
            <a:r>
              <a:rPr lang="en-GB" sz="2000" baseline="0" dirty="0" smtClean="0"/>
              <a:t> to give you space to work, it’s a good idea to rent it as close as possible to your new store.</a:t>
            </a:r>
            <a:endParaRPr lang="en-GB" sz="2000" dirty="0" smtClean="0"/>
          </a:p>
          <a:p>
            <a:endParaRPr lang="en-GB" dirty="0"/>
          </a:p>
        </p:txBody>
      </p:sp>
      <p:sp>
        <p:nvSpPr>
          <p:cNvPr id="4" name="Slide Number Placeholder 3"/>
          <p:cNvSpPr>
            <a:spLocks noGrp="1"/>
          </p:cNvSpPr>
          <p:nvPr>
            <p:ph type="sldNum" sz="quarter" idx="10"/>
          </p:nvPr>
        </p:nvSpPr>
        <p:spPr/>
        <p:txBody>
          <a:bodyPr/>
          <a:lstStyle/>
          <a:p>
            <a:pPr>
              <a:defRPr/>
            </a:pPr>
            <a:fld id="{84FB6188-4F8F-C646-9B64-5C78E1482578}" type="slidenum">
              <a:rPr lang="en-GB" altLang="en-US" smtClean="0"/>
              <a:pPr>
                <a:defRPr/>
              </a:pPr>
              <a:t>9</a:t>
            </a:fld>
            <a:endParaRPr lang="en-GB" altLang="en-US"/>
          </a:p>
        </p:txBody>
      </p:sp>
    </p:spTree>
    <p:extLst>
      <p:ext uri="{BB962C8B-B14F-4D97-AF65-F5344CB8AC3E}">
        <p14:creationId xmlns:p14="http://schemas.microsoft.com/office/powerpoint/2010/main" val="2406993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auto">
      <p:bgPr>
        <a:solidFill>
          <a:srgbClr val="003E74"/>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07435" y="2074467"/>
            <a:ext cx="10465163" cy="576263"/>
          </a:xfrm>
        </p:spPr>
        <p:txBody>
          <a:bodyPr/>
          <a:lstStyle>
            <a:lvl1pPr>
              <a:defRPr sz="3600">
                <a:solidFill>
                  <a:schemeClr val="bg1"/>
                </a:solidFill>
                <a:latin typeface="Myriad Pro" charset="0"/>
                <a:ea typeface="Myriad Pro" charset="0"/>
                <a:cs typeface="Myriad Pro" charset="0"/>
              </a:defRPr>
            </a:lvl1pPr>
          </a:lstStyle>
          <a:p>
            <a:pPr lvl="0"/>
            <a:r>
              <a:rPr lang="en-GB" altLang="en-US" noProof="0" dirty="0"/>
              <a:t>Click to edit Master title style</a:t>
            </a:r>
          </a:p>
        </p:txBody>
      </p:sp>
      <p:sp>
        <p:nvSpPr>
          <p:cNvPr id="5123" name="Rectangle 3"/>
          <p:cNvSpPr>
            <a:spLocks noGrp="1" noChangeArrowheads="1"/>
          </p:cNvSpPr>
          <p:nvPr>
            <p:ph type="subTitle" idx="1"/>
          </p:nvPr>
        </p:nvSpPr>
        <p:spPr>
          <a:xfrm>
            <a:off x="1007435" y="2924944"/>
            <a:ext cx="10465163" cy="648072"/>
          </a:xfrm>
        </p:spPr>
        <p:txBody>
          <a:bodyPr/>
          <a:lstStyle>
            <a:lvl1pPr marL="0" indent="0">
              <a:buFontTx/>
              <a:buNone/>
              <a:defRPr sz="2400" b="0">
                <a:solidFill>
                  <a:schemeClr val="bg1"/>
                </a:solidFill>
                <a:latin typeface="Myriad Pro" charset="0"/>
                <a:ea typeface="Myriad Pro" charset="0"/>
                <a:cs typeface="Myriad Pro" charset="0"/>
              </a:defRPr>
            </a:lvl1pPr>
          </a:lstStyle>
          <a:p>
            <a:pPr lvl="0"/>
            <a:r>
              <a:rPr lang="en-GB" altLang="en-US" noProof="0" dirty="0"/>
              <a:t>Click to edit Master subtitle style</a:t>
            </a:r>
          </a:p>
        </p:txBody>
      </p:sp>
      <p:sp>
        <p:nvSpPr>
          <p:cNvPr id="15" name="Content Placeholder 14"/>
          <p:cNvSpPr>
            <a:spLocks noGrp="1"/>
          </p:cNvSpPr>
          <p:nvPr>
            <p:ph sz="quarter" idx="10" hasCustomPrompt="1"/>
          </p:nvPr>
        </p:nvSpPr>
        <p:spPr>
          <a:xfrm>
            <a:off x="1007435" y="4738069"/>
            <a:ext cx="10465163" cy="1054270"/>
          </a:xfrm>
        </p:spPr>
        <p:txBody>
          <a:bodyPr/>
          <a:lstStyle>
            <a:lvl1pPr marL="0" indent="0" algn="l">
              <a:buNone/>
              <a:defRPr sz="1600" baseline="0">
                <a:solidFill>
                  <a:schemeClr val="bg1"/>
                </a:solidFill>
              </a:defRPr>
            </a:lvl1pPr>
          </a:lstStyle>
          <a:p>
            <a:pPr marL="269875" marR="0" lvl="0" indent="-269875" algn="l" defTabSz="914400" rtl="0" eaLnBrk="0" fontAlgn="base" latinLnBrk="0" hangingPunct="0">
              <a:lnSpc>
                <a:spcPct val="100000"/>
              </a:lnSpc>
              <a:spcBef>
                <a:spcPct val="0"/>
              </a:spcBef>
              <a:spcAft>
                <a:spcPct val="75000"/>
              </a:spcAft>
              <a:buClrTx/>
              <a:buSzTx/>
              <a:tabLst/>
              <a:defRPr/>
            </a:pPr>
            <a:r>
              <a:rPr lang="en-US" dirty="0"/>
              <a:t>Presented by Name, Job title</a:t>
            </a:r>
          </a:p>
          <a:p>
            <a:pPr marL="269875" marR="0" lvl="0" indent="-269875" algn="l" defTabSz="914400" rtl="0" eaLnBrk="0" fontAlgn="base" latinLnBrk="0" hangingPunct="0">
              <a:lnSpc>
                <a:spcPct val="100000"/>
              </a:lnSpc>
              <a:spcBef>
                <a:spcPct val="0"/>
              </a:spcBef>
              <a:spcAft>
                <a:spcPct val="75000"/>
              </a:spcAft>
              <a:buClrTx/>
              <a:buSzTx/>
              <a:tabLst/>
              <a:defRPr/>
            </a:pPr>
            <a:r>
              <a:rPr lang="en-US" dirty="0"/>
              <a:t>Presented on </a:t>
            </a:r>
            <a:fld id="{6C2AF50A-7818-644F-8546-07C485C79432}" type="datetime4">
              <a:rPr lang="en-GB" smtClean="0"/>
              <a:pPr marL="269875" marR="0" lvl="0" indent="-269875" algn="l" defTabSz="914400" rtl="0" eaLnBrk="0" fontAlgn="base" latinLnBrk="0" hangingPunct="0">
                <a:lnSpc>
                  <a:spcPct val="100000"/>
                </a:lnSpc>
                <a:spcBef>
                  <a:spcPct val="0"/>
                </a:spcBef>
                <a:spcAft>
                  <a:spcPct val="75000"/>
                </a:spcAft>
                <a:buClrTx/>
                <a:buSzTx/>
                <a:tabLst/>
                <a:defRPr/>
              </a:pPr>
              <a:t>30 July 2018</a:t>
            </a:fld>
            <a:endParaRPr lang="en-US" dirty="0"/>
          </a:p>
        </p:txBody>
      </p:sp>
      <p:pic>
        <p:nvPicPr>
          <p:cNvPr id="7" name="Picture 6">
            <a:extLst>
              <a:ext uri="{FF2B5EF4-FFF2-40B4-BE49-F238E27FC236}">
                <a16:creationId xmlns:a16="http://schemas.microsoft.com/office/drawing/2014/main" id="{8F03FFEA-AFB3-1847-BDCC-3740C6A5546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bwMode="auto">
          <a:xfrm>
            <a:off x="1007435" y="404664"/>
            <a:ext cx="1947648" cy="56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3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85118" y="398463"/>
            <a:ext cx="10879501" cy="423862"/>
          </a:xfrm>
        </p:spPr>
        <p:txBody>
          <a:bodyPr/>
          <a:lstStyle>
            <a:lvl1pPr>
              <a:defRPr sz="3000">
                <a:latin typeface="Myriad Pro" charset="0"/>
                <a:ea typeface="Myriad Pro" charset="0"/>
                <a:cs typeface="Myriad Pro"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807972" y="1196752"/>
            <a:ext cx="5192129" cy="468052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70485" y="1196752"/>
            <a:ext cx="5194135" cy="468052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523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2445" y="404664"/>
            <a:ext cx="10780779" cy="432048"/>
          </a:xfrm>
        </p:spPr>
        <p:txBody>
          <a:bodyPr/>
          <a:lstStyle>
            <a:lvl1pPr>
              <a:defRPr sz="3000">
                <a:solidFill>
                  <a:srgbClr val="404040"/>
                </a:solidFill>
                <a:latin typeface="Myriad Pro" charset="0"/>
                <a:ea typeface="Myriad Pro" charset="0"/>
                <a:cs typeface="Myriad Pro"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82446" y="1214214"/>
            <a:ext cx="5194972" cy="639762"/>
          </a:xfrm>
        </p:spPr>
        <p:txBody>
          <a:bodyPr anchor="b"/>
          <a:lstStyle>
            <a:lvl1pPr marL="0" indent="0">
              <a:buNone/>
              <a:defRPr sz="2400" b="1">
                <a:solidFill>
                  <a:srgbClr val="404040"/>
                </a:solidFill>
                <a:latin typeface="+mj-lt"/>
                <a:ea typeface="Myriad Pro" charset="0"/>
                <a:cs typeface="Myriad Pr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82446" y="1853976"/>
            <a:ext cx="5194972"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348949" y="1214214"/>
            <a:ext cx="5197012" cy="639762"/>
          </a:xfrm>
        </p:spPr>
        <p:txBody>
          <a:bodyPr anchor="b"/>
          <a:lstStyle>
            <a:lvl1pPr marL="0" indent="0">
              <a:buNone/>
              <a:defRPr sz="2400" b="1">
                <a:latin typeface="+mj-lt"/>
                <a:ea typeface="Myriad Pro" charset="0"/>
                <a:cs typeface="Myriad Pr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48949" y="1853976"/>
            <a:ext cx="5197012"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2321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5118" y="398463"/>
            <a:ext cx="10879501" cy="423862"/>
          </a:xfrm>
        </p:spPr>
        <p:txBody>
          <a:bodyPr/>
          <a:lstStyle>
            <a:lvl1pPr>
              <a:defRPr sz="3000">
                <a:latin typeface="Myriad Pro" charset="0"/>
                <a:ea typeface="Myriad Pro" charset="0"/>
                <a:cs typeface="Myriad Pro" charset="0"/>
              </a:defRPr>
            </a:lvl1pPr>
          </a:lstStyle>
          <a:p>
            <a:r>
              <a:rPr lang="en-US" dirty="0"/>
              <a:t>Click to edit Master title style</a:t>
            </a:r>
            <a:endParaRPr lang="en-GB" dirty="0"/>
          </a:p>
        </p:txBody>
      </p:sp>
    </p:spTree>
    <p:extLst>
      <p:ext uri="{BB962C8B-B14F-4D97-AF65-F5344CB8AC3E}">
        <p14:creationId xmlns:p14="http://schemas.microsoft.com/office/powerpoint/2010/main" val="861187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3 2-image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67408" y="836712"/>
            <a:ext cx="4625960" cy="886420"/>
          </a:xfrm>
        </p:spPr>
        <p:txBody>
          <a:bodyPr/>
          <a:lstStyle>
            <a:lvl1pPr>
              <a:defRPr sz="3000">
                <a:latin typeface="Myriad Pro" charset="0"/>
                <a:ea typeface="Myriad Pro" charset="0"/>
                <a:cs typeface="Myriad Pro" charset="0"/>
              </a:defRPr>
            </a:lvl1pPr>
          </a:lstStyle>
          <a:p>
            <a:r>
              <a:rPr lang="en-US" dirty="0"/>
              <a:t>Edit the title</a:t>
            </a:r>
            <a:r>
              <a:rPr lang="en-US" b="0" dirty="0"/>
              <a:t/>
            </a:r>
            <a:br>
              <a:rPr lang="en-US" b="0" dirty="0"/>
            </a:br>
            <a:endParaRPr lang="en-US" dirty="0"/>
          </a:p>
        </p:txBody>
      </p:sp>
      <p:sp>
        <p:nvSpPr>
          <p:cNvPr id="9" name="Picture Placeholder 8"/>
          <p:cNvSpPr>
            <a:spLocks noGrp="1"/>
          </p:cNvSpPr>
          <p:nvPr>
            <p:ph type="pic" sz="quarter" idx="10" hasCustomPrompt="1"/>
          </p:nvPr>
        </p:nvSpPr>
        <p:spPr>
          <a:xfrm>
            <a:off x="767408" y="2018029"/>
            <a:ext cx="4625962" cy="3480407"/>
          </a:xfrm>
        </p:spPr>
        <p:txBody>
          <a:bodyPr/>
          <a:lstStyle/>
          <a:p>
            <a:r>
              <a:rPr lang="en-US" dirty="0"/>
              <a:t>4:3 images</a:t>
            </a:r>
          </a:p>
        </p:txBody>
      </p:sp>
      <p:sp>
        <p:nvSpPr>
          <p:cNvPr id="11" name="Picture Placeholder 10"/>
          <p:cNvSpPr>
            <a:spLocks noGrp="1"/>
          </p:cNvSpPr>
          <p:nvPr>
            <p:ph type="pic" sz="quarter" idx="11"/>
          </p:nvPr>
        </p:nvSpPr>
        <p:spPr>
          <a:xfrm>
            <a:off x="5879976" y="548680"/>
            <a:ext cx="5586810" cy="4191130"/>
          </a:xfrm>
        </p:spPr>
        <p:txBody>
          <a:bodyPr/>
          <a:lstStyle/>
          <a:p>
            <a:endParaRPr lang="en-US"/>
          </a:p>
        </p:txBody>
      </p:sp>
      <p:sp>
        <p:nvSpPr>
          <p:cNvPr id="4" name="Content Placeholder 3"/>
          <p:cNvSpPr>
            <a:spLocks noGrp="1"/>
          </p:cNvSpPr>
          <p:nvPr>
            <p:ph sz="quarter" idx="12" hasCustomPrompt="1"/>
          </p:nvPr>
        </p:nvSpPr>
        <p:spPr>
          <a:xfrm>
            <a:off x="5879976" y="4869160"/>
            <a:ext cx="5586810" cy="1151706"/>
          </a:xfrm>
        </p:spPr>
        <p:txBody>
          <a:bodyPr/>
          <a:lstStyle>
            <a:lvl1pPr marL="0" indent="0">
              <a:buNone/>
              <a:defRPr sz="1600" baseline="0"/>
            </a:lvl1pPr>
            <a:lvl2pPr marL="271463" indent="0">
              <a:buNone/>
              <a:defRPr/>
            </a:lvl2pPr>
            <a:lvl3pPr marL="539750" indent="0">
              <a:buNone/>
              <a:defRPr/>
            </a:lvl3pPr>
            <a:lvl4pPr marL="811212" indent="0">
              <a:buNone/>
              <a:defRPr/>
            </a:lvl4pPr>
            <a:lvl5pPr marL="1081088" indent="0">
              <a:buNone/>
              <a:defRPr/>
            </a:lvl5pPr>
          </a:lstStyle>
          <a:p>
            <a:pPr lvl="0"/>
            <a:r>
              <a:rPr lang="en-US" dirty="0"/>
              <a:t>Edit texts</a:t>
            </a:r>
          </a:p>
        </p:txBody>
      </p:sp>
    </p:spTree>
    <p:extLst>
      <p:ext uri="{BB962C8B-B14F-4D97-AF65-F5344CB8AC3E}">
        <p14:creationId xmlns:p14="http://schemas.microsoft.com/office/powerpoint/2010/main" val="48276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9 3-image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3394" y="1432415"/>
            <a:ext cx="5088565" cy="916465"/>
          </a:xfrm>
        </p:spPr>
        <p:txBody>
          <a:bodyPr/>
          <a:lstStyle>
            <a:lvl1pPr>
              <a:defRPr sz="3000">
                <a:solidFill>
                  <a:srgbClr val="404040"/>
                </a:solidFill>
                <a:latin typeface="Myriad Pro" charset="0"/>
                <a:ea typeface="Myriad Pro" charset="0"/>
                <a:cs typeface="Myriad Pro" charset="0"/>
              </a:defRPr>
            </a:lvl1pPr>
          </a:lstStyle>
          <a:p>
            <a:r>
              <a:rPr lang="en-US" dirty="0"/>
              <a:t>Edit the title</a:t>
            </a:r>
            <a:r>
              <a:rPr lang="en-US" b="0" dirty="0"/>
              <a:t/>
            </a:r>
            <a:br>
              <a:rPr lang="en-US" b="0" dirty="0"/>
            </a:br>
            <a:endParaRPr lang="en-US" dirty="0"/>
          </a:p>
        </p:txBody>
      </p:sp>
      <p:sp>
        <p:nvSpPr>
          <p:cNvPr id="9" name="Picture Placeholder 8"/>
          <p:cNvSpPr>
            <a:spLocks noGrp="1"/>
          </p:cNvSpPr>
          <p:nvPr>
            <p:ph type="pic" sz="quarter" idx="10" hasCustomPrompt="1"/>
          </p:nvPr>
        </p:nvSpPr>
        <p:spPr>
          <a:xfrm>
            <a:off x="623391" y="2636912"/>
            <a:ext cx="5088566" cy="2836196"/>
          </a:xfrm>
        </p:spPr>
        <p:txBody>
          <a:bodyPr/>
          <a:lstStyle/>
          <a:p>
            <a:r>
              <a:rPr lang="en-US" dirty="0"/>
              <a:t>16:9 images</a:t>
            </a:r>
          </a:p>
        </p:txBody>
      </p:sp>
      <p:sp>
        <p:nvSpPr>
          <p:cNvPr id="11" name="Picture Placeholder 10"/>
          <p:cNvSpPr>
            <a:spLocks noGrp="1"/>
          </p:cNvSpPr>
          <p:nvPr>
            <p:ph type="pic" sz="quarter" idx="11"/>
          </p:nvPr>
        </p:nvSpPr>
        <p:spPr>
          <a:xfrm>
            <a:off x="5724703" y="759232"/>
            <a:ext cx="5771897" cy="3245832"/>
          </a:xfrm>
        </p:spPr>
        <p:txBody>
          <a:bodyPr/>
          <a:lstStyle/>
          <a:p>
            <a:endParaRPr lang="en-US"/>
          </a:p>
        </p:txBody>
      </p:sp>
      <p:sp>
        <p:nvSpPr>
          <p:cNvPr id="15" name="Text Placeholder 11">
            <a:extLst>
              <a:ext uri="{FF2B5EF4-FFF2-40B4-BE49-F238E27FC236}">
                <a16:creationId xmlns:a16="http://schemas.microsoft.com/office/drawing/2014/main" id="{47C0F113-B794-8247-99DC-A5F926DB914C}"/>
              </a:ext>
            </a:extLst>
          </p:cNvPr>
          <p:cNvSpPr>
            <a:spLocks noGrp="1"/>
          </p:cNvSpPr>
          <p:nvPr>
            <p:ph type="body" sz="quarter" idx="14" hasCustomPrompt="1"/>
          </p:nvPr>
        </p:nvSpPr>
        <p:spPr>
          <a:xfrm>
            <a:off x="5951984" y="4221088"/>
            <a:ext cx="5544616" cy="1222650"/>
          </a:xfrm>
        </p:spPr>
        <p:txBody>
          <a:bodyPr/>
          <a:lstStyle>
            <a:lvl1pPr marL="0" indent="0">
              <a:buNone/>
              <a:defRPr/>
            </a:lvl1pPr>
          </a:lstStyle>
          <a:p>
            <a:r>
              <a:rPr lang="en-US" sz="1400" dirty="0">
                <a:latin typeface="Arial" charset="0"/>
                <a:ea typeface="Arial" charset="0"/>
                <a:cs typeface="Arial" charset="0"/>
              </a:rPr>
              <a:t>Texts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amp;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atin typeface="Myriad Pro" charset="0"/>
                <a:ea typeface="Myriad Pro" charset="0"/>
                <a:cs typeface="Myriad Pro"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7979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88087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mage with Caption &amp; description 2">
    <p:spTree>
      <p:nvGrpSpPr>
        <p:cNvPr id="1" name=""/>
        <p:cNvGrpSpPr/>
        <p:nvPr/>
      </p:nvGrpSpPr>
      <p:grpSpPr>
        <a:xfrm>
          <a:off x="0" y="0"/>
          <a:ext cx="0" cy="0"/>
          <a:chOff x="0" y="0"/>
          <a:chExt cx="0" cy="0"/>
        </a:xfrm>
      </p:grpSpPr>
      <p:sp>
        <p:nvSpPr>
          <p:cNvPr id="2" name="Title 1"/>
          <p:cNvSpPr>
            <a:spLocks noGrp="1"/>
          </p:cNvSpPr>
          <p:nvPr>
            <p:ph type="title"/>
          </p:nvPr>
        </p:nvSpPr>
        <p:spPr>
          <a:xfrm>
            <a:off x="836778" y="273050"/>
            <a:ext cx="3723052" cy="1427758"/>
          </a:xfrm>
        </p:spPr>
        <p:txBody>
          <a:bodyPr anchor="b"/>
          <a:lstStyle>
            <a:lvl1pPr algn="l">
              <a:defRPr sz="3000" b="1">
                <a:solidFill>
                  <a:srgbClr val="404040"/>
                </a:solidFill>
                <a:latin typeface="Myriad Pro" charset="0"/>
                <a:ea typeface="Myriad Pro" charset="0"/>
                <a:cs typeface="Myriad Pro" charset="0"/>
              </a:defRPr>
            </a:lvl1pPr>
          </a:lstStyle>
          <a:p>
            <a:r>
              <a:rPr lang="en-US" dirty="0"/>
              <a:t>Click to edit Master title style</a:t>
            </a:r>
            <a:endParaRPr lang="en-GB" dirty="0"/>
          </a:p>
        </p:txBody>
      </p:sp>
      <p:sp>
        <p:nvSpPr>
          <p:cNvPr id="3" name="Content Placeholder 2"/>
          <p:cNvSpPr>
            <a:spLocks noGrp="1"/>
          </p:cNvSpPr>
          <p:nvPr>
            <p:ph idx="1"/>
          </p:nvPr>
        </p:nvSpPr>
        <p:spPr>
          <a:xfrm>
            <a:off x="4766733" y="273051"/>
            <a:ext cx="6815667" cy="5853113"/>
          </a:xfrm>
        </p:spPr>
        <p:txBody>
          <a:bodyPr/>
          <a:lstStyle>
            <a:lvl1pPr>
              <a:defRPr sz="3200">
                <a:solidFill>
                  <a:srgbClr val="40404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69875" marR="0" lvl="0" indent="-269875" algn="l" defTabSz="914400" rtl="0" eaLnBrk="0" fontAlgn="base" latinLnBrk="0" hangingPunct="0">
              <a:lnSpc>
                <a:spcPct val="100000"/>
              </a:lnSpc>
              <a:spcBef>
                <a:spcPct val="0"/>
              </a:spcBef>
              <a:spcAft>
                <a:spcPct val="75000"/>
              </a:spcAft>
              <a:buClrTx/>
              <a:buSzTx/>
              <a:buFontTx/>
              <a:buNone/>
              <a:tabLst/>
              <a:defRPr/>
            </a:pPr>
            <a:r>
              <a:rPr lang="en-GB" dirty="0"/>
              <a:t>Click to edit</a:t>
            </a:r>
          </a:p>
        </p:txBody>
      </p:sp>
      <p:sp>
        <p:nvSpPr>
          <p:cNvPr id="4" name="Text Placeholder 3"/>
          <p:cNvSpPr>
            <a:spLocks noGrp="1"/>
          </p:cNvSpPr>
          <p:nvPr>
            <p:ph type="body" sz="half" idx="2"/>
          </p:nvPr>
        </p:nvSpPr>
        <p:spPr>
          <a:xfrm>
            <a:off x="836778" y="1916833"/>
            <a:ext cx="3723052"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1673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amp; description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1653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2" name="Title 1"/>
          <p:cNvSpPr>
            <a:spLocks noGrp="1"/>
          </p:cNvSpPr>
          <p:nvPr>
            <p:ph type="title"/>
          </p:nvPr>
        </p:nvSpPr>
        <p:spPr>
          <a:xfrm>
            <a:off x="4876800" y="2384152"/>
            <a:ext cx="5899720" cy="566738"/>
          </a:xfrm>
        </p:spPr>
        <p:txBody>
          <a:bodyPr anchor="b"/>
          <a:lstStyle>
            <a:lvl1pPr algn="l">
              <a:defRPr sz="2400" b="1">
                <a:latin typeface="Myriad Pro" charset="0"/>
                <a:ea typeface="Myriad Pro" charset="0"/>
                <a:cs typeface="Myriad Pro" charset="0"/>
              </a:defRPr>
            </a:lvl1pPr>
          </a:lstStyle>
          <a:p>
            <a:r>
              <a:rPr lang="en-US" dirty="0"/>
              <a:t>Click to edit Master title style</a:t>
            </a:r>
            <a:endParaRPr lang="en-GB" dirty="0"/>
          </a:p>
        </p:txBody>
      </p:sp>
      <p:sp>
        <p:nvSpPr>
          <p:cNvPr id="4" name="Text Placeholder 3"/>
          <p:cNvSpPr>
            <a:spLocks noGrp="1"/>
          </p:cNvSpPr>
          <p:nvPr>
            <p:ph type="body" sz="half" idx="2" hasCustomPrompt="1"/>
          </p:nvPr>
        </p:nvSpPr>
        <p:spPr>
          <a:xfrm>
            <a:off x="4876800" y="3120851"/>
            <a:ext cx="5899720" cy="9562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 add background and change the text color if necessary for readability</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00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auto">
      <p:bgPr>
        <a:solidFill>
          <a:srgbClr val="003E7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090"/>
          </a:xfrm>
          <a:prstGeom prst="rect">
            <a:avLst/>
          </a:prstGeom>
        </p:spPr>
      </p:pic>
      <p:sp>
        <p:nvSpPr>
          <p:cNvPr id="5122" name="Rectangle 2"/>
          <p:cNvSpPr>
            <a:spLocks noGrp="1" noChangeArrowheads="1"/>
          </p:cNvSpPr>
          <p:nvPr>
            <p:ph type="ctrTitle"/>
          </p:nvPr>
        </p:nvSpPr>
        <p:spPr>
          <a:xfrm>
            <a:off x="1007435" y="2074467"/>
            <a:ext cx="10465163" cy="576263"/>
          </a:xfrm>
        </p:spPr>
        <p:txBody>
          <a:bodyPr/>
          <a:lstStyle>
            <a:lvl1pPr>
              <a:defRPr sz="3600">
                <a:solidFill>
                  <a:schemeClr val="bg1"/>
                </a:solidFill>
                <a:latin typeface="Myriad Pro" charset="0"/>
                <a:ea typeface="Myriad Pro" charset="0"/>
                <a:cs typeface="Myriad Pro" charset="0"/>
              </a:defRPr>
            </a:lvl1pPr>
          </a:lstStyle>
          <a:p>
            <a:pPr lvl="0"/>
            <a:r>
              <a:rPr lang="en-GB" altLang="en-US" noProof="0" dirty="0"/>
              <a:t>Click to edit Master title style</a:t>
            </a:r>
          </a:p>
        </p:txBody>
      </p:sp>
      <p:sp>
        <p:nvSpPr>
          <p:cNvPr id="5123" name="Rectangle 3"/>
          <p:cNvSpPr>
            <a:spLocks noGrp="1" noChangeArrowheads="1"/>
          </p:cNvSpPr>
          <p:nvPr>
            <p:ph type="subTitle" idx="1"/>
          </p:nvPr>
        </p:nvSpPr>
        <p:spPr>
          <a:xfrm>
            <a:off x="1007435" y="2924944"/>
            <a:ext cx="10465163" cy="648072"/>
          </a:xfrm>
        </p:spPr>
        <p:txBody>
          <a:bodyPr/>
          <a:lstStyle>
            <a:lvl1pPr marL="0" indent="0">
              <a:buFontTx/>
              <a:buNone/>
              <a:defRPr sz="2400" b="0">
                <a:solidFill>
                  <a:schemeClr val="bg1"/>
                </a:solidFill>
                <a:latin typeface="Myriad Pro" charset="0"/>
                <a:ea typeface="Myriad Pro" charset="0"/>
                <a:cs typeface="Myriad Pro" charset="0"/>
              </a:defRPr>
            </a:lvl1pPr>
          </a:lstStyle>
          <a:p>
            <a:pPr lvl="0"/>
            <a:r>
              <a:rPr lang="en-GB" altLang="en-US" noProof="0" dirty="0"/>
              <a:t>Click to edit Master subtitle style</a:t>
            </a:r>
          </a:p>
        </p:txBody>
      </p:sp>
      <p:sp>
        <p:nvSpPr>
          <p:cNvPr id="15" name="Content Placeholder 14"/>
          <p:cNvSpPr>
            <a:spLocks noGrp="1"/>
          </p:cNvSpPr>
          <p:nvPr>
            <p:ph sz="quarter" idx="10" hasCustomPrompt="1"/>
          </p:nvPr>
        </p:nvSpPr>
        <p:spPr>
          <a:xfrm>
            <a:off x="1007435" y="4869160"/>
            <a:ext cx="10465163" cy="792088"/>
          </a:xfrm>
        </p:spPr>
        <p:txBody>
          <a:bodyPr/>
          <a:lstStyle>
            <a:lvl1pPr marL="0" indent="0" algn="l">
              <a:buNone/>
              <a:defRPr sz="1600" baseline="0">
                <a:solidFill>
                  <a:schemeClr val="bg1"/>
                </a:solidFill>
              </a:defRPr>
            </a:lvl1pPr>
          </a:lstStyle>
          <a:p>
            <a:pPr marL="269875" marR="0" lvl="0" indent="-269875" algn="l" defTabSz="914400" rtl="0" eaLnBrk="0" fontAlgn="base" latinLnBrk="0" hangingPunct="0">
              <a:lnSpc>
                <a:spcPct val="100000"/>
              </a:lnSpc>
              <a:spcBef>
                <a:spcPct val="0"/>
              </a:spcBef>
              <a:spcAft>
                <a:spcPct val="75000"/>
              </a:spcAft>
              <a:buClrTx/>
              <a:buSzTx/>
              <a:tabLst/>
              <a:defRPr/>
            </a:pPr>
            <a:r>
              <a:rPr lang="en-US" dirty="0"/>
              <a:t>Presented by Name, Job title</a:t>
            </a:r>
          </a:p>
          <a:p>
            <a:pPr marL="269875" marR="0" lvl="0" indent="-269875" algn="l" defTabSz="914400" rtl="0" eaLnBrk="0" fontAlgn="base" latinLnBrk="0" hangingPunct="0">
              <a:lnSpc>
                <a:spcPct val="100000"/>
              </a:lnSpc>
              <a:spcBef>
                <a:spcPct val="0"/>
              </a:spcBef>
              <a:spcAft>
                <a:spcPct val="75000"/>
              </a:spcAft>
              <a:buClrTx/>
              <a:buSzTx/>
              <a:tabLst/>
              <a:defRPr/>
            </a:pPr>
            <a:r>
              <a:rPr lang="en-US" dirty="0"/>
              <a:t>Presented on </a:t>
            </a:r>
            <a:fld id="{6C2AF50A-7818-644F-8546-07C485C79432}" type="datetime4">
              <a:rPr lang="en-GB" smtClean="0"/>
              <a:pPr marL="269875" marR="0" lvl="0" indent="-269875" algn="l" defTabSz="914400" rtl="0" eaLnBrk="0" fontAlgn="base" latinLnBrk="0" hangingPunct="0">
                <a:lnSpc>
                  <a:spcPct val="100000"/>
                </a:lnSpc>
                <a:spcBef>
                  <a:spcPct val="0"/>
                </a:spcBef>
                <a:spcAft>
                  <a:spcPct val="75000"/>
                </a:spcAft>
                <a:buClrTx/>
                <a:buSzTx/>
                <a:tabLst/>
                <a:defRPr/>
              </a:pPr>
              <a:t>30 July 2018</a:t>
            </a:fld>
            <a:endParaRPr lang="en-US" dirty="0"/>
          </a:p>
        </p:txBody>
      </p:sp>
      <p:pic>
        <p:nvPicPr>
          <p:cNvPr id="7" name="Picture 6">
            <a:extLst>
              <a:ext uri="{FF2B5EF4-FFF2-40B4-BE49-F238E27FC236}">
                <a16:creationId xmlns:a16="http://schemas.microsoft.com/office/drawing/2014/main" id="{B701A5EE-E8B9-604D-A149-87AFC870953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007435" y="404664"/>
            <a:ext cx="1947648" cy="56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tyle 1">
    <p:spTree>
      <p:nvGrpSpPr>
        <p:cNvPr id="1" name=""/>
        <p:cNvGrpSpPr/>
        <p:nvPr/>
      </p:nvGrpSpPr>
      <p:grpSpPr>
        <a:xfrm>
          <a:off x="0" y="0"/>
          <a:ext cx="0" cy="0"/>
          <a:chOff x="0" y="0"/>
          <a:chExt cx="0" cy="0"/>
        </a:xfrm>
      </p:grpSpPr>
      <p:sp>
        <p:nvSpPr>
          <p:cNvPr id="6" name="Rectangle 5"/>
          <p:cNvSpPr/>
          <p:nvPr userDrawn="1"/>
        </p:nvSpPr>
        <p:spPr>
          <a:xfrm>
            <a:off x="8976320" y="0"/>
            <a:ext cx="3215680" cy="6237312"/>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787214" y="404664"/>
            <a:ext cx="5664629" cy="423862"/>
          </a:xfrm>
        </p:spPr>
        <p:txBody>
          <a:bodyPr/>
          <a:lstStyle>
            <a:lvl1pPr>
              <a:defRPr sz="3000">
                <a:solidFill>
                  <a:srgbClr val="404040"/>
                </a:solidFill>
                <a:latin typeface="Myriad Pro" charset="0"/>
                <a:ea typeface="Myriad Pro" charset="0"/>
                <a:cs typeface="Myriad Pro" charset="0"/>
              </a:defRPr>
            </a:lvl1pPr>
          </a:lstStyle>
          <a:p>
            <a:r>
              <a:rPr lang="en-US" dirty="0"/>
              <a:t>Click to edit</a:t>
            </a:r>
          </a:p>
        </p:txBody>
      </p:sp>
      <p:sp>
        <p:nvSpPr>
          <p:cNvPr id="10" name="Text Placeholder 9"/>
          <p:cNvSpPr>
            <a:spLocks noGrp="1"/>
          </p:cNvSpPr>
          <p:nvPr>
            <p:ph type="body" sz="quarter" idx="10" hasCustomPrompt="1"/>
          </p:nvPr>
        </p:nvSpPr>
        <p:spPr>
          <a:xfrm>
            <a:off x="777642" y="1207198"/>
            <a:ext cx="6868309" cy="4464273"/>
          </a:xfrm>
        </p:spPr>
        <p:txBody>
          <a:bodyPr/>
          <a:lstStyle>
            <a:lvl1pPr marL="457200" indent="-457200">
              <a:buFont typeface="+mj-lt"/>
              <a:buAutoNum type="arabicPeriod"/>
              <a:defRPr/>
            </a:lvl1pPr>
          </a:lstStyle>
          <a:p>
            <a:r>
              <a:rPr lang="en-US" dirty="0"/>
              <a:t>Welcome &amp; introduction (Jess Gardner)</a:t>
            </a:r>
          </a:p>
          <a:p>
            <a:endParaRPr lang="en-US" dirty="0"/>
          </a:p>
        </p:txBody>
      </p:sp>
      <p:sp>
        <p:nvSpPr>
          <p:cNvPr id="25" name="Oval 24">
            <a:extLst>
              <a:ext uri="{FF2B5EF4-FFF2-40B4-BE49-F238E27FC236}">
                <a16:creationId xmlns:a16="http://schemas.microsoft.com/office/drawing/2014/main" id="{27CDBE57-7E49-5D4D-AD2B-E7D243881B01}"/>
              </a:ext>
            </a:extLst>
          </p:cNvPr>
          <p:cNvSpPr/>
          <p:nvPr userDrawn="1"/>
        </p:nvSpPr>
        <p:spPr>
          <a:xfrm>
            <a:off x="8256240" y="2276872"/>
            <a:ext cx="1440160" cy="1440160"/>
          </a:xfrm>
          <a:prstGeom prst="ellipse">
            <a:avLst/>
          </a:prstGeom>
          <a:solidFill>
            <a:schemeClr val="bg1"/>
          </a:solidFill>
          <a:ln>
            <a:solidFill>
              <a:srgbClr val="00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9B28EA-5FC6-ED47-99C9-A614CD7626ED}"/>
              </a:ext>
            </a:extLst>
          </p:cNvPr>
          <p:cNvSpPr/>
          <p:nvPr userDrawn="1"/>
        </p:nvSpPr>
        <p:spPr>
          <a:xfrm>
            <a:off x="8533937" y="2554569"/>
            <a:ext cx="884766" cy="884766"/>
          </a:xfrm>
          <a:prstGeom prst="ellipse">
            <a:avLst/>
          </a:prstGeom>
          <a:solidFill>
            <a:schemeClr val="bg1"/>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EF5F010-EFB5-B84D-AD42-14D4334A5124}"/>
              </a:ext>
            </a:extLst>
          </p:cNvPr>
          <p:cNvSpPr/>
          <p:nvPr userDrawn="1"/>
        </p:nvSpPr>
        <p:spPr>
          <a:xfrm>
            <a:off x="8921826" y="2943891"/>
            <a:ext cx="108988" cy="108988"/>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A1798F8-98B8-2B4B-AC36-FAFD84543C06}"/>
              </a:ext>
            </a:extLst>
          </p:cNvPr>
          <p:cNvCxnSpPr/>
          <p:nvPr userDrawn="1"/>
        </p:nvCxnSpPr>
        <p:spPr>
          <a:xfrm>
            <a:off x="8771614" y="2853716"/>
            <a:ext cx="177459" cy="129718"/>
          </a:xfrm>
          <a:prstGeom prst="line">
            <a:avLst/>
          </a:prstGeom>
          <a:ln w="34925">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872F31-EEE0-9D4D-9C63-8678184DD2D7}"/>
              </a:ext>
            </a:extLst>
          </p:cNvPr>
          <p:cNvCxnSpPr/>
          <p:nvPr userDrawn="1"/>
        </p:nvCxnSpPr>
        <p:spPr>
          <a:xfrm flipH="1">
            <a:off x="9003874" y="2780928"/>
            <a:ext cx="242964" cy="189608"/>
          </a:xfrm>
          <a:prstGeom prst="line">
            <a:avLst/>
          </a:prstGeom>
          <a:ln w="34925">
            <a:solidFill>
              <a:srgbClr val="404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026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tyle 2">
    <p:spTree>
      <p:nvGrpSpPr>
        <p:cNvPr id="1" name=""/>
        <p:cNvGrpSpPr/>
        <p:nvPr/>
      </p:nvGrpSpPr>
      <p:grpSpPr>
        <a:xfrm>
          <a:off x="0" y="0"/>
          <a:ext cx="0" cy="0"/>
          <a:chOff x="0" y="0"/>
          <a:chExt cx="0" cy="0"/>
        </a:xfrm>
      </p:grpSpPr>
      <p:sp>
        <p:nvSpPr>
          <p:cNvPr id="6" name="Rectangle 5"/>
          <p:cNvSpPr/>
          <p:nvPr userDrawn="1"/>
        </p:nvSpPr>
        <p:spPr>
          <a:xfrm>
            <a:off x="0" y="0"/>
            <a:ext cx="3215680" cy="6237312"/>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9"/>
          <p:cNvSpPr>
            <a:spLocks noGrp="1"/>
          </p:cNvSpPr>
          <p:nvPr>
            <p:ph type="body" sz="quarter" idx="10" hasCustomPrompt="1"/>
          </p:nvPr>
        </p:nvSpPr>
        <p:spPr>
          <a:xfrm>
            <a:off x="4559830" y="850516"/>
            <a:ext cx="7215948" cy="4464273"/>
          </a:xfrm>
        </p:spPr>
        <p:txBody>
          <a:bodyPr/>
          <a:lstStyle>
            <a:lvl1pPr marL="457200" indent="-457200">
              <a:buFont typeface="+mj-lt"/>
              <a:buAutoNum type="arabicPeriod"/>
              <a:defRPr>
                <a:solidFill>
                  <a:srgbClr val="404040"/>
                </a:solidFill>
              </a:defRPr>
            </a:lvl1pPr>
          </a:lstStyle>
          <a:p>
            <a:r>
              <a:rPr lang="en-US" dirty="0"/>
              <a:t>Welcome &amp; introduction (Jess Gardner)</a:t>
            </a:r>
          </a:p>
          <a:p>
            <a:endParaRPr lang="en-US" dirty="0"/>
          </a:p>
        </p:txBody>
      </p:sp>
      <p:sp>
        <p:nvSpPr>
          <p:cNvPr id="7" name="Oval 6">
            <a:extLst>
              <a:ext uri="{FF2B5EF4-FFF2-40B4-BE49-F238E27FC236}">
                <a16:creationId xmlns:a16="http://schemas.microsoft.com/office/drawing/2014/main" id="{997166F3-9384-3743-8382-9403EA2C5C79}"/>
              </a:ext>
            </a:extLst>
          </p:cNvPr>
          <p:cNvSpPr/>
          <p:nvPr userDrawn="1"/>
        </p:nvSpPr>
        <p:spPr>
          <a:xfrm>
            <a:off x="2450976" y="2304256"/>
            <a:ext cx="1556792" cy="1556792"/>
          </a:xfrm>
          <a:prstGeom prst="ellipse">
            <a:avLst/>
          </a:prstGeom>
          <a:solidFill>
            <a:schemeClr val="bg1"/>
          </a:solidFill>
          <a:ln>
            <a:solidFill>
              <a:srgbClr val="00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608039" y="2870720"/>
            <a:ext cx="1255713" cy="423862"/>
          </a:xfrm>
        </p:spPr>
        <p:txBody>
          <a:bodyPr/>
          <a:lstStyle>
            <a:lvl1pPr>
              <a:defRPr sz="2800">
                <a:solidFill>
                  <a:srgbClr val="404040"/>
                </a:solidFill>
                <a:latin typeface="Myriad Pro" charset="0"/>
                <a:ea typeface="Myriad Pro" charset="0"/>
                <a:cs typeface="Myriad Pro" charset="0"/>
              </a:defRPr>
            </a:lvl1pPr>
          </a:lstStyle>
          <a:p>
            <a:r>
              <a:rPr lang="en-US" dirty="0"/>
              <a:t>Edit it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tyle 3">
    <p:spTree>
      <p:nvGrpSpPr>
        <p:cNvPr id="1" name=""/>
        <p:cNvGrpSpPr/>
        <p:nvPr/>
      </p:nvGrpSpPr>
      <p:grpSpPr>
        <a:xfrm>
          <a:off x="0" y="0"/>
          <a:ext cx="0" cy="0"/>
          <a:chOff x="0" y="0"/>
          <a:chExt cx="0" cy="0"/>
        </a:xfrm>
      </p:grpSpPr>
      <p:sp>
        <p:nvSpPr>
          <p:cNvPr id="6" name="Rectangle 5"/>
          <p:cNvSpPr/>
          <p:nvPr userDrawn="1"/>
        </p:nvSpPr>
        <p:spPr>
          <a:xfrm>
            <a:off x="0" y="0"/>
            <a:ext cx="3215680" cy="6237312"/>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hasCustomPrompt="1"/>
          </p:nvPr>
        </p:nvSpPr>
        <p:spPr>
          <a:xfrm>
            <a:off x="1007436" y="2816932"/>
            <a:ext cx="1831777" cy="423862"/>
          </a:xfrm>
        </p:spPr>
        <p:txBody>
          <a:bodyPr/>
          <a:lstStyle>
            <a:lvl1pPr>
              <a:defRPr sz="2800">
                <a:solidFill>
                  <a:schemeClr val="bg1"/>
                </a:solidFill>
                <a:latin typeface="Myriad Pro" charset="0"/>
                <a:ea typeface="Myriad Pro" charset="0"/>
                <a:cs typeface="Myriad Pro" charset="0"/>
              </a:defRPr>
            </a:lvl1pPr>
          </a:lstStyle>
          <a:p>
            <a:r>
              <a:rPr lang="en-US" dirty="0"/>
              <a:t>Edit it</a:t>
            </a:r>
          </a:p>
        </p:txBody>
      </p:sp>
      <p:sp>
        <p:nvSpPr>
          <p:cNvPr id="10" name="Text Placeholder 9"/>
          <p:cNvSpPr>
            <a:spLocks noGrp="1"/>
          </p:cNvSpPr>
          <p:nvPr>
            <p:ph type="body" sz="quarter" idx="10" hasCustomPrompt="1"/>
          </p:nvPr>
        </p:nvSpPr>
        <p:spPr>
          <a:xfrm>
            <a:off x="3695734" y="850516"/>
            <a:ext cx="8080044" cy="4464273"/>
          </a:xfrm>
        </p:spPr>
        <p:txBody>
          <a:bodyPr/>
          <a:lstStyle>
            <a:lvl1pPr marL="457200" indent="-457200">
              <a:buFont typeface="+mj-lt"/>
              <a:buAutoNum type="arabicPeriod"/>
              <a:defRPr/>
            </a:lvl1pPr>
          </a:lstStyle>
          <a:p>
            <a:r>
              <a:rPr lang="en-US" dirty="0"/>
              <a:t>Welcome &amp; introduction (Jess Gardner)</a:t>
            </a:r>
          </a:p>
          <a:p>
            <a:endParaRPr lang="en-US" dirty="0"/>
          </a:p>
        </p:txBody>
      </p:sp>
      <p:cxnSp>
        <p:nvCxnSpPr>
          <p:cNvPr id="4" name="Straight Connector 3"/>
          <p:cNvCxnSpPr/>
          <p:nvPr userDrawn="1"/>
        </p:nvCxnSpPr>
        <p:spPr>
          <a:xfrm>
            <a:off x="815413" y="2852936"/>
            <a:ext cx="0" cy="3518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3E74"/>
        </a:solidFill>
        <a:effectLst/>
      </p:bgPr>
    </p:bg>
    <p:spTree>
      <p:nvGrpSpPr>
        <p:cNvPr id="1" name=""/>
        <p:cNvGrpSpPr/>
        <p:nvPr/>
      </p:nvGrpSpPr>
      <p:grpSpPr>
        <a:xfrm>
          <a:off x="0" y="0"/>
          <a:ext cx="0" cy="0"/>
          <a:chOff x="0" y="0"/>
          <a:chExt cx="0" cy="0"/>
        </a:xfrm>
      </p:grpSpPr>
      <p:sp>
        <p:nvSpPr>
          <p:cNvPr id="6" name="Oval 5"/>
          <p:cNvSpPr/>
          <p:nvPr userDrawn="1"/>
        </p:nvSpPr>
        <p:spPr>
          <a:xfrm>
            <a:off x="1189058" y="2276872"/>
            <a:ext cx="793476" cy="792088"/>
          </a:xfrm>
          <a:prstGeom prst="ellipse">
            <a:avLst/>
          </a:prstGeom>
          <a:solidFill>
            <a:srgbClr val="F3B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446867" y="2384884"/>
            <a:ext cx="9025003" cy="576064"/>
          </a:xfrm>
        </p:spPr>
        <p:txBody>
          <a:bodyPr>
            <a:normAutofit/>
          </a:bodyPr>
          <a:lstStyle>
            <a:lvl1pPr algn="l">
              <a:defRPr sz="4000" b="1" cap="none">
                <a:solidFill>
                  <a:schemeClr val="bg1"/>
                </a:solidFill>
                <a:latin typeface="Myriad Pro" charset="0"/>
                <a:ea typeface="Myriad Pro" charset="0"/>
                <a:cs typeface="Myriad Pro" charset="0"/>
              </a:defRPr>
            </a:lvl1pPr>
          </a:lstStyle>
          <a:p>
            <a:r>
              <a:rPr lang="en-US" dirty="0"/>
              <a:t>Click to edit section</a:t>
            </a:r>
            <a:endParaRPr lang="en-GB" dirty="0"/>
          </a:p>
        </p:txBody>
      </p:sp>
      <p:sp>
        <p:nvSpPr>
          <p:cNvPr id="8" name="Text Placeholder 7"/>
          <p:cNvSpPr>
            <a:spLocks noGrp="1"/>
          </p:cNvSpPr>
          <p:nvPr>
            <p:ph type="body" sz="quarter" idx="10" hasCustomPrompt="1"/>
          </p:nvPr>
        </p:nvSpPr>
        <p:spPr>
          <a:xfrm>
            <a:off x="1057739" y="2348881"/>
            <a:ext cx="1056117" cy="648072"/>
          </a:xfrm>
        </p:spPr>
        <p:txBody>
          <a:bodyPr/>
          <a:lstStyle>
            <a:lvl1pPr marL="0" indent="0" algn="ctr">
              <a:buNone/>
              <a:defRPr sz="4000" b="1">
                <a:solidFill>
                  <a:schemeClr val="bg1"/>
                </a:solidFill>
                <a:latin typeface="Myriad Pro" charset="0"/>
                <a:ea typeface="Myriad Pro" charset="0"/>
                <a:cs typeface="Myriad Pro" charset="0"/>
              </a:defRPr>
            </a:lvl1pPr>
          </a:lstStyle>
          <a:p>
            <a:pPr lvl="0"/>
            <a:r>
              <a:rPr lang="en-US" dirty="0"/>
              <a:t>1</a:t>
            </a:r>
          </a:p>
        </p:txBody>
      </p:sp>
      <p:sp>
        <p:nvSpPr>
          <p:cNvPr id="10" name="Text Placeholder 9"/>
          <p:cNvSpPr>
            <a:spLocks noGrp="1"/>
          </p:cNvSpPr>
          <p:nvPr>
            <p:ph type="body" sz="quarter" idx="11" hasCustomPrompt="1"/>
          </p:nvPr>
        </p:nvSpPr>
        <p:spPr>
          <a:xfrm>
            <a:off x="2446867" y="3429000"/>
            <a:ext cx="9025467" cy="1656184"/>
          </a:xfrm>
        </p:spPr>
        <p:txBody>
          <a:bodyPr>
            <a:normAutofit/>
          </a:bodyPr>
          <a:lstStyle>
            <a:lvl1pPr marL="0" indent="0" algn="l">
              <a:buFont typeface="Arial" charset="0"/>
              <a:buNone/>
              <a:defRPr sz="1800" baseline="0">
                <a:solidFill>
                  <a:schemeClr val="bg1"/>
                </a:solidFill>
              </a:defRPr>
            </a:lvl1pPr>
          </a:lstStyle>
          <a:p>
            <a:pPr marL="269875" marR="0" lvl="0" indent="-269875" algn="l" defTabSz="914400" rtl="0" eaLnBrk="0" fontAlgn="base" latinLnBrk="0" hangingPunct="0">
              <a:lnSpc>
                <a:spcPct val="100000"/>
              </a:lnSpc>
              <a:spcBef>
                <a:spcPct val="0"/>
              </a:spcBef>
              <a:spcAft>
                <a:spcPct val="75000"/>
              </a:spcAft>
              <a:buClrTx/>
              <a:buSzTx/>
              <a:tabLst/>
              <a:defRPr/>
            </a:pPr>
            <a:r>
              <a:rPr lang="en-US" dirty="0"/>
              <a:t>Name</a:t>
            </a:r>
          </a:p>
          <a:p>
            <a:pPr marL="269875" marR="0" lvl="0" indent="-269875" algn="l" defTabSz="914400" rtl="0" eaLnBrk="0" fontAlgn="base" latinLnBrk="0" hangingPunct="0">
              <a:lnSpc>
                <a:spcPct val="100000"/>
              </a:lnSpc>
              <a:spcBef>
                <a:spcPct val="0"/>
              </a:spcBef>
              <a:spcAft>
                <a:spcPct val="75000"/>
              </a:spcAft>
              <a:buClrTx/>
              <a:buSzTx/>
              <a:tabLst/>
              <a:defRPr/>
            </a:pPr>
            <a:r>
              <a:rPr lang="en-US" dirty="0"/>
              <a:t>Job title</a:t>
            </a:r>
          </a:p>
        </p:txBody>
      </p:sp>
    </p:spTree>
    <p:extLst>
      <p:ext uri="{BB962C8B-B14F-4D97-AF65-F5344CB8AC3E}">
        <p14:creationId xmlns:p14="http://schemas.microsoft.com/office/powerpoint/2010/main" val="192863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5118" y="398463"/>
            <a:ext cx="10879501" cy="423862"/>
          </a:xfrm>
        </p:spPr>
        <p:txBody>
          <a:bodyPr/>
          <a:lstStyle>
            <a:lvl1pPr>
              <a:defRPr sz="3000">
                <a:solidFill>
                  <a:srgbClr val="404040"/>
                </a:solidFill>
                <a:latin typeface="Myriad Pro" charset="0"/>
                <a:ea typeface="Myriad Pro" charset="0"/>
                <a:cs typeface="Myriad Pro" charset="0"/>
              </a:defRPr>
            </a:lvl1pPr>
          </a:lstStyle>
          <a:p>
            <a:r>
              <a:rPr lang="en-US" dirty="0"/>
              <a:t>Click to edit Master title style</a:t>
            </a:r>
            <a:endParaRPr lang="en-GB" dirty="0"/>
          </a:p>
        </p:txBody>
      </p:sp>
      <p:sp>
        <p:nvSpPr>
          <p:cNvPr id="3" name="Content Placeholder 2"/>
          <p:cNvSpPr>
            <a:spLocks noGrp="1"/>
          </p:cNvSpPr>
          <p:nvPr>
            <p:ph idx="1"/>
          </p:nvPr>
        </p:nvSpPr>
        <p:spPr>
          <a:xfrm>
            <a:off x="785119" y="1196752"/>
            <a:ext cx="10879501" cy="4680520"/>
          </a:xfr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61537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yellow">
    <p:bg>
      <p:bgPr>
        <a:solidFill>
          <a:srgbClr val="ECECEC">
            <a:alpha val="73000"/>
          </a:srgb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165304"/>
          </a:xfrm>
          <a:prstGeom prst="rect">
            <a:avLst/>
          </a:prstGeom>
          <a:solidFill>
            <a:srgbClr val="5CA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85118" y="398463"/>
            <a:ext cx="10879501" cy="423862"/>
          </a:xfrm>
        </p:spPr>
        <p:txBody>
          <a:bodyPr/>
          <a:lstStyle>
            <a:lvl1pPr>
              <a:defRPr sz="3000">
                <a:solidFill>
                  <a:schemeClr val="bg1"/>
                </a:solidFill>
                <a:latin typeface="Myriad Pro" charset="0"/>
                <a:ea typeface="Myriad Pro" charset="0"/>
                <a:cs typeface="Myriad Pro" charset="0"/>
              </a:defRPr>
            </a:lvl1pPr>
          </a:lstStyle>
          <a:p>
            <a:r>
              <a:rPr lang="en-US" dirty="0"/>
              <a:t>Click to edit Master title style</a:t>
            </a:r>
          </a:p>
        </p:txBody>
      </p:sp>
      <p:sp>
        <p:nvSpPr>
          <p:cNvPr id="7" name="Content Placeholder 6"/>
          <p:cNvSpPr>
            <a:spLocks noGrp="1"/>
          </p:cNvSpPr>
          <p:nvPr>
            <p:ph sz="quarter" idx="10"/>
          </p:nvPr>
        </p:nvSpPr>
        <p:spPr>
          <a:xfrm>
            <a:off x="785118" y="1196753"/>
            <a:ext cx="10879501" cy="4535711"/>
          </a:xfrm>
        </p:spPr>
        <p:txBody>
          <a:bodyPr/>
          <a:lstStyle>
            <a:lvl1pPr marL="342900" indent="-342900">
              <a:buFont typeface="Helvetica" charset="0"/>
              <a:buChar char="-"/>
              <a:defRPr>
                <a:solidFill>
                  <a:schemeClr val="bg1"/>
                </a:solidFill>
              </a:defRPr>
            </a:lvl1pPr>
            <a:lvl2pPr marL="614363" indent="-342900">
              <a:buFont typeface="Helvetica" charset="0"/>
              <a:buChar char="-"/>
              <a:defRPr>
                <a:solidFill>
                  <a:schemeClr val="bg1"/>
                </a:solidFill>
              </a:defRPr>
            </a:lvl2pPr>
            <a:lvl3pPr marL="882650" indent="-342900">
              <a:buFont typeface="Helvetica" charset="0"/>
              <a:buChar char="-"/>
              <a:defRPr>
                <a:solidFill>
                  <a:schemeClr val="bg1"/>
                </a:solidFill>
              </a:defRPr>
            </a:lvl3pPr>
            <a:lvl4pPr marL="1154112" indent="-342900">
              <a:buFont typeface="Helvetica" charset="0"/>
              <a:buChar char="-"/>
              <a:defRPr>
                <a:solidFill>
                  <a:schemeClr val="bg1"/>
                </a:solidFill>
              </a:defRPr>
            </a:lvl4pPr>
            <a:lvl5pPr marL="1423988" indent="-342900">
              <a:buFont typeface="Helvetica"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7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light ">
    <p:bg>
      <p:bgPr>
        <a:solidFill>
          <a:srgbClr val="ECECEC">
            <a:alpha val="73000"/>
          </a:srgb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165304"/>
          </a:xfrm>
          <a:prstGeom prst="rect">
            <a:avLst/>
          </a:prstGeom>
          <a:solidFill>
            <a:srgbClr val="E0D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5118" y="398463"/>
            <a:ext cx="10879501" cy="423862"/>
          </a:xfrm>
        </p:spPr>
        <p:txBody>
          <a:bodyPr/>
          <a:lstStyle>
            <a:lvl1pPr>
              <a:defRPr sz="3000">
                <a:latin typeface="Myriad Pro" charset="0"/>
                <a:ea typeface="Myriad Pro" charset="0"/>
                <a:cs typeface="Myriad Pro" charset="0"/>
              </a:defRPr>
            </a:lvl1pPr>
          </a:lstStyle>
          <a:p>
            <a:r>
              <a:rPr lang="en-US" dirty="0"/>
              <a:t>Click to edit Master title style</a:t>
            </a:r>
          </a:p>
        </p:txBody>
      </p:sp>
      <p:sp>
        <p:nvSpPr>
          <p:cNvPr id="7" name="Content Placeholder 6"/>
          <p:cNvSpPr>
            <a:spLocks noGrp="1"/>
          </p:cNvSpPr>
          <p:nvPr>
            <p:ph sz="quarter" idx="10"/>
          </p:nvPr>
        </p:nvSpPr>
        <p:spPr>
          <a:xfrm>
            <a:off x="785118" y="1196753"/>
            <a:ext cx="10879501" cy="4535711"/>
          </a:xfrm>
        </p:spPr>
        <p:txBody>
          <a:bodyPr/>
          <a:lstStyle>
            <a:lvl1pPr marL="342900" indent="-342900">
              <a:buFont typeface="Helvetica" charset="0"/>
              <a:buChar char="-"/>
              <a:defRPr/>
            </a:lvl1pPr>
            <a:lvl2pPr marL="614363" indent="-342900">
              <a:buFont typeface="Helvetica" charset="0"/>
              <a:buChar char="-"/>
              <a:defRPr/>
            </a:lvl2pPr>
            <a:lvl3pPr marL="882650" indent="-342900">
              <a:buFont typeface="Helvetica" charset="0"/>
              <a:buChar char="-"/>
              <a:defRPr/>
            </a:lvl3pPr>
            <a:lvl4pPr marL="1154112" indent="-342900">
              <a:buFont typeface="Helvetica" charset="0"/>
              <a:buChar char="-"/>
              <a:defRPr/>
            </a:lvl4pPr>
            <a:lvl5pPr marL="1423988" indent="-342900">
              <a:buFont typeface="Helvetica"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6165304"/>
            <a:ext cx="12192000" cy="692696"/>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6" name="Rectangle 2"/>
          <p:cNvSpPr>
            <a:spLocks noGrp="1" noChangeArrowheads="1"/>
          </p:cNvSpPr>
          <p:nvPr>
            <p:ph type="title"/>
          </p:nvPr>
        </p:nvSpPr>
        <p:spPr bwMode="auto">
          <a:xfrm>
            <a:off x="512234" y="398463"/>
            <a:ext cx="11167533"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dirty="0"/>
              <a:t>Click to edit Master title style</a:t>
            </a:r>
          </a:p>
        </p:txBody>
      </p:sp>
      <p:sp>
        <p:nvSpPr>
          <p:cNvPr id="1027" name="Rectangle 3"/>
          <p:cNvSpPr>
            <a:spLocks noGrp="1" noChangeArrowheads="1"/>
          </p:cNvSpPr>
          <p:nvPr>
            <p:ph type="body" idx="1"/>
          </p:nvPr>
        </p:nvSpPr>
        <p:spPr bwMode="auto">
          <a:xfrm>
            <a:off x="512234" y="1196752"/>
            <a:ext cx="1116541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pic>
        <p:nvPicPr>
          <p:cNvPr id="8" name="Picture 7">
            <a:extLst>
              <a:ext uri="{FF2B5EF4-FFF2-40B4-BE49-F238E27FC236}">
                <a16:creationId xmlns:a16="http://schemas.microsoft.com/office/drawing/2014/main" id="{8A7F2097-19C8-4440-9A31-7F0590B1F49B}"/>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2234" y="6284965"/>
            <a:ext cx="1572973" cy="457166"/>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90" r:id="rId2"/>
    <p:sldLayoutId id="2147483684" r:id="rId3"/>
    <p:sldLayoutId id="2147483686" r:id="rId4"/>
    <p:sldLayoutId id="2147483688" r:id="rId5"/>
    <p:sldLayoutId id="2147483674" r:id="rId6"/>
    <p:sldLayoutId id="2147483673" r:id="rId7"/>
    <p:sldLayoutId id="2147483685" r:id="rId8"/>
    <p:sldLayoutId id="2147483692" r:id="rId9"/>
    <p:sldLayoutId id="2147483675" r:id="rId10"/>
    <p:sldLayoutId id="2147483676" r:id="rId11"/>
    <p:sldLayoutId id="2147483677" r:id="rId12"/>
    <p:sldLayoutId id="2147483689" r:id="rId13"/>
    <p:sldLayoutId id="2147483691" r:id="rId14"/>
    <p:sldLayoutId id="2147483680" r:id="rId15"/>
    <p:sldLayoutId id="2147483679" r:id="rId16"/>
    <p:sldLayoutId id="2147483687" r:id="rId17"/>
    <p:sldLayoutId id="2147483678" r:id="rId18"/>
  </p:sldLayoutIdLst>
  <p:txStyles>
    <p:titleStyle>
      <a:lvl1pPr algn="l" rtl="0" eaLnBrk="0" fontAlgn="base" hangingPunct="0">
        <a:spcBef>
          <a:spcPct val="0"/>
        </a:spcBef>
        <a:spcAft>
          <a:spcPct val="0"/>
        </a:spcAft>
        <a:defRPr sz="2600" b="1">
          <a:solidFill>
            <a:srgbClr val="404040"/>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269875" indent="-269875" algn="l" rtl="0" eaLnBrk="0" fontAlgn="base" hangingPunct="0">
        <a:spcBef>
          <a:spcPct val="0"/>
        </a:spcBef>
        <a:spcAft>
          <a:spcPct val="75000"/>
        </a:spcAft>
        <a:buChar char="•"/>
        <a:defRPr sz="2000">
          <a:solidFill>
            <a:srgbClr val="404040"/>
          </a:solidFill>
          <a:latin typeface="+mn-lt"/>
          <a:ea typeface="+mn-ea"/>
          <a:cs typeface="+mn-cs"/>
        </a:defRPr>
      </a:lvl1pPr>
      <a:lvl2pPr marL="538163" indent="-266700" algn="l" rtl="0" eaLnBrk="0" fontAlgn="base" hangingPunct="0">
        <a:spcBef>
          <a:spcPct val="0"/>
        </a:spcBef>
        <a:spcAft>
          <a:spcPct val="75000"/>
        </a:spcAft>
        <a:buChar char="•"/>
        <a:defRPr sz="2000">
          <a:solidFill>
            <a:srgbClr val="404040"/>
          </a:solidFill>
          <a:latin typeface="+mn-lt"/>
        </a:defRPr>
      </a:lvl2pPr>
      <a:lvl3pPr marL="809625" indent="-269875" algn="l" rtl="0" eaLnBrk="0" fontAlgn="base" hangingPunct="0">
        <a:spcBef>
          <a:spcPct val="0"/>
        </a:spcBef>
        <a:spcAft>
          <a:spcPct val="75000"/>
        </a:spcAft>
        <a:buChar char="•"/>
        <a:defRPr sz="2000">
          <a:solidFill>
            <a:srgbClr val="404040"/>
          </a:solidFill>
          <a:latin typeface="+mn-lt"/>
        </a:defRPr>
      </a:lvl3pPr>
      <a:lvl4pPr marL="1079500" indent="-268288" algn="l" rtl="0" eaLnBrk="0" fontAlgn="base" hangingPunct="0">
        <a:spcBef>
          <a:spcPct val="0"/>
        </a:spcBef>
        <a:spcAft>
          <a:spcPct val="75000"/>
        </a:spcAft>
        <a:buChar char="•"/>
        <a:defRPr sz="2000">
          <a:solidFill>
            <a:srgbClr val="404040"/>
          </a:solidFill>
          <a:latin typeface="+mn-lt"/>
        </a:defRPr>
      </a:lvl4pPr>
      <a:lvl5pPr marL="1350963" indent="-269875" algn="l" rtl="0" eaLnBrk="0" fontAlgn="base" hangingPunct="0">
        <a:spcBef>
          <a:spcPct val="0"/>
        </a:spcBef>
        <a:spcAft>
          <a:spcPct val="75000"/>
        </a:spcAft>
        <a:buChar char="•"/>
        <a:defRPr sz="2000">
          <a:solidFill>
            <a:srgbClr val="404040"/>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3886" y="1283020"/>
            <a:ext cx="10465163" cy="576263"/>
          </a:xfrm>
        </p:spPr>
        <p:txBody>
          <a:bodyPr/>
          <a:lstStyle/>
          <a:p>
            <a:r>
              <a:rPr lang="en-GB" dirty="0" smtClean="0"/>
              <a:t>Moving to remote storage</a:t>
            </a:r>
            <a:endParaRPr lang="en-GB" dirty="0"/>
          </a:p>
        </p:txBody>
      </p:sp>
      <p:sp>
        <p:nvSpPr>
          <p:cNvPr id="3" name="Subtitle 2"/>
          <p:cNvSpPr>
            <a:spLocks noGrp="1"/>
          </p:cNvSpPr>
          <p:nvPr>
            <p:ph type="subTitle" idx="1"/>
          </p:nvPr>
        </p:nvSpPr>
        <p:spPr>
          <a:xfrm>
            <a:off x="993885" y="2284101"/>
            <a:ext cx="10465163" cy="648072"/>
          </a:xfrm>
        </p:spPr>
        <p:txBody>
          <a:bodyPr/>
          <a:lstStyle/>
          <a:p>
            <a:r>
              <a:rPr lang="en-GB" dirty="0" smtClean="0"/>
              <a:t>Preparations for the actual move:</a:t>
            </a:r>
            <a:endParaRPr lang="en-GB" dirty="0"/>
          </a:p>
        </p:txBody>
      </p:sp>
      <p:sp>
        <p:nvSpPr>
          <p:cNvPr id="4" name="Content Placeholder 3"/>
          <p:cNvSpPr>
            <a:spLocks noGrp="1"/>
          </p:cNvSpPr>
          <p:nvPr>
            <p:ph sz="quarter" idx="10"/>
          </p:nvPr>
        </p:nvSpPr>
        <p:spPr>
          <a:xfrm>
            <a:off x="1016660" y="3306121"/>
            <a:ext cx="10465163" cy="1945109"/>
          </a:xfrm>
        </p:spPr>
        <p:txBody>
          <a:bodyPr/>
          <a:lstStyle/>
          <a:p>
            <a:r>
              <a:rPr lang="en-GB" sz="2400" dirty="0" smtClean="0"/>
              <a:t>Cataloguing</a:t>
            </a:r>
          </a:p>
          <a:p>
            <a:r>
              <a:rPr lang="en-GB" sz="2400" dirty="0" smtClean="0"/>
              <a:t>Inventory</a:t>
            </a:r>
          </a:p>
          <a:p>
            <a:r>
              <a:rPr lang="en-GB" sz="2400" dirty="0" smtClean="0"/>
              <a:t>Barcoding</a:t>
            </a:r>
            <a:endParaRPr lang="en-GB" sz="2400"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23792" y="2909883"/>
            <a:ext cx="7776864" cy="3543453"/>
          </a:xfrm>
          <a:prstGeom prst="rect">
            <a:avLst/>
          </a:prstGeom>
        </p:spPr>
      </p:pic>
    </p:spTree>
    <p:extLst>
      <p:ext uri="{BB962C8B-B14F-4D97-AF65-F5344CB8AC3E}">
        <p14:creationId xmlns:p14="http://schemas.microsoft.com/office/powerpoint/2010/main" val="2143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Advice</a:t>
            </a:r>
            <a:endParaRPr lang="en-GB" dirty="0"/>
          </a:p>
        </p:txBody>
      </p:sp>
      <p:sp>
        <p:nvSpPr>
          <p:cNvPr id="3" name="Subtitle 2"/>
          <p:cNvSpPr>
            <a:spLocks noGrp="1"/>
          </p:cNvSpPr>
          <p:nvPr>
            <p:ph type="subTitle" idx="1"/>
          </p:nvPr>
        </p:nvSpPr>
        <p:spPr/>
        <p:txBody>
          <a:bodyPr/>
          <a:lstStyle/>
          <a:p>
            <a:endParaRPr lang="en-GB"/>
          </a:p>
        </p:txBody>
      </p:sp>
      <p:sp>
        <p:nvSpPr>
          <p:cNvPr id="4" name="Content Placeholder 3"/>
          <p:cNvSpPr>
            <a:spLocks noGrp="1"/>
          </p:cNvSpPr>
          <p:nvPr>
            <p:ph sz="quarter" idx="10"/>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064" y="404664"/>
            <a:ext cx="5164038" cy="6021288"/>
          </a:xfrm>
          <a:prstGeom prst="rect">
            <a:avLst/>
          </a:prstGeom>
        </p:spPr>
      </p:pic>
    </p:spTree>
    <p:extLst>
      <p:ext uri="{BB962C8B-B14F-4D97-AF65-F5344CB8AC3E}">
        <p14:creationId xmlns:p14="http://schemas.microsoft.com/office/powerpoint/2010/main" val="1734218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Understand risks</a:t>
            </a:r>
            <a:endParaRPr lang="en-GB" dirty="0"/>
          </a:p>
        </p:txBody>
      </p:sp>
      <p:sp>
        <p:nvSpPr>
          <p:cNvPr id="3" name="Subtitle 2"/>
          <p:cNvSpPr>
            <a:spLocks noGrp="1"/>
          </p:cNvSpPr>
          <p:nvPr>
            <p:ph type="subTitle" idx="1"/>
          </p:nvPr>
        </p:nvSpPr>
        <p:spPr/>
        <p:txBody>
          <a:bodyPr/>
          <a:lstStyle/>
          <a:p>
            <a:endParaRPr lang="en-GB"/>
          </a:p>
        </p:txBody>
      </p:sp>
      <p:sp>
        <p:nvSpPr>
          <p:cNvPr id="4" name="Content Placeholder 3"/>
          <p:cNvSpPr>
            <a:spLocks noGrp="1"/>
          </p:cNvSpPr>
          <p:nvPr>
            <p:ph sz="quarter" idx="10"/>
          </p:nvPr>
        </p:nvSpPr>
        <p:spPr/>
        <p:txBody>
          <a:bodyPr/>
          <a:lstStyle/>
          <a:p>
            <a:endParaRPr lang="en-GB"/>
          </a:p>
        </p:txBody>
      </p:sp>
      <p:pic>
        <p:nvPicPr>
          <p:cNvPr id="5" name="Content Placeholder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auto">
          <a:xfrm>
            <a:off x="8256241" y="476672"/>
            <a:ext cx="319959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725744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Things to avoid:</a:t>
            </a:r>
            <a:endParaRPr lang="en-GB" dirty="0"/>
          </a:p>
        </p:txBody>
      </p:sp>
      <p:sp>
        <p:nvSpPr>
          <p:cNvPr id="3" name="Subtitle 2"/>
          <p:cNvSpPr>
            <a:spLocks noGrp="1"/>
          </p:cNvSpPr>
          <p:nvPr>
            <p:ph type="subTitle" idx="1"/>
          </p:nvPr>
        </p:nvSpPr>
        <p:spPr>
          <a:xfrm>
            <a:off x="1007435" y="2780928"/>
            <a:ext cx="10465163" cy="3744416"/>
          </a:xfrm>
        </p:spPr>
        <p:txBody>
          <a:bodyPr/>
          <a:lstStyle/>
          <a:p>
            <a:r>
              <a:rPr lang="en-GB" sz="2000" dirty="0" smtClean="0"/>
              <a:t>Surprises</a:t>
            </a:r>
          </a:p>
          <a:p>
            <a:r>
              <a:rPr lang="en-GB" sz="2000" dirty="0" smtClean="0"/>
              <a:t>Builder set targets</a:t>
            </a:r>
          </a:p>
          <a:p>
            <a:r>
              <a:rPr lang="en-GB" sz="2000" dirty="0" smtClean="0"/>
              <a:t>Bottlenecks</a:t>
            </a:r>
          </a:p>
          <a:p>
            <a:r>
              <a:rPr lang="en-GB" sz="2000" dirty="0" smtClean="0"/>
              <a:t>Product lead-in times</a:t>
            </a:r>
          </a:p>
          <a:p>
            <a:r>
              <a:rPr lang="en-GB" sz="2000" dirty="0" smtClean="0"/>
              <a:t>Unreasonable expectations or underestimation</a:t>
            </a:r>
          </a:p>
          <a:p>
            <a:r>
              <a:rPr lang="en-GB" sz="2000" dirty="0" smtClean="0"/>
              <a:t>Changing LMS during project</a:t>
            </a:r>
          </a:p>
          <a:p>
            <a:r>
              <a:rPr lang="en-GB" sz="2000" dirty="0" smtClean="0"/>
              <a:t>Metadata capitulation</a:t>
            </a:r>
            <a:endParaRPr lang="en-GB" sz="2000"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51984" y="185099"/>
            <a:ext cx="6084168" cy="4563126"/>
          </a:xfrm>
          <a:prstGeom prst="rect">
            <a:avLst/>
          </a:prstGeom>
        </p:spPr>
      </p:pic>
    </p:spTree>
    <p:extLst>
      <p:ext uri="{BB962C8B-B14F-4D97-AF65-F5344CB8AC3E}">
        <p14:creationId xmlns:p14="http://schemas.microsoft.com/office/powerpoint/2010/main" val="1186410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Surprises</a:t>
            </a:r>
            <a:endParaRPr lang="en-GB"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04112" y="332656"/>
            <a:ext cx="4876006" cy="5950970"/>
          </a:xfrm>
          <a:prstGeom prst="rect">
            <a:avLst/>
          </a:prstGeom>
        </p:spPr>
      </p:pic>
      <p:sp>
        <p:nvSpPr>
          <p:cNvPr id="6" name="TextBox 5"/>
          <p:cNvSpPr txBox="1"/>
          <p:nvPr/>
        </p:nvSpPr>
        <p:spPr>
          <a:xfrm>
            <a:off x="935427" y="3645024"/>
            <a:ext cx="5808645" cy="923330"/>
          </a:xfrm>
          <a:prstGeom prst="rect">
            <a:avLst/>
          </a:prstGeom>
          <a:noFill/>
        </p:spPr>
        <p:txBody>
          <a:bodyPr wrap="square" rtlCol="0">
            <a:spAutoFit/>
          </a:bodyPr>
          <a:lstStyle/>
          <a:p>
            <a:endParaRPr lang="en-GB" dirty="0" smtClean="0">
              <a:solidFill>
                <a:schemeClr val="bg1"/>
              </a:solidFill>
            </a:endParaRPr>
          </a:p>
          <a:p>
            <a:endParaRPr lang="en-GB" dirty="0" smtClean="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512842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Builder set targets</a:t>
            </a:r>
            <a:endParaRPr lang="en-GB" dirty="0"/>
          </a:p>
        </p:txBody>
      </p:sp>
      <p:pic>
        <p:nvPicPr>
          <p:cNvPr id="5" name="Content Placeholder 4"/>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6996147" y="292487"/>
            <a:ext cx="4878750" cy="5822976"/>
          </a:xfr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393" y="3031528"/>
            <a:ext cx="5760640" cy="3083935"/>
          </a:xfrm>
          <a:prstGeom prst="rect">
            <a:avLst/>
          </a:prstGeom>
        </p:spPr>
      </p:pic>
    </p:spTree>
    <p:extLst>
      <p:ext uri="{BB962C8B-B14F-4D97-AF65-F5344CB8AC3E}">
        <p14:creationId xmlns:p14="http://schemas.microsoft.com/office/powerpoint/2010/main" val="1060599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Bottlenecks</a:t>
            </a:r>
            <a:endParaRPr lang="en-GB" dirty="0"/>
          </a:p>
        </p:txBody>
      </p:sp>
      <p:sp>
        <p:nvSpPr>
          <p:cNvPr id="3" name="Subtitle 2"/>
          <p:cNvSpPr>
            <a:spLocks noGrp="1"/>
          </p:cNvSpPr>
          <p:nvPr>
            <p:ph type="subTitle" idx="1"/>
          </p:nvPr>
        </p:nvSpPr>
        <p:spPr/>
        <p:txBody>
          <a:bodyPr/>
          <a:lstStyle/>
          <a:p>
            <a:endParaRPr lang="en-GB"/>
          </a:p>
        </p:txBody>
      </p:sp>
      <p:pic>
        <p:nvPicPr>
          <p:cNvPr id="5" name="Content Placeholder 4"/>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7464152" y="230882"/>
            <a:ext cx="4427289" cy="5388124"/>
          </a:xfrm>
        </p:spPr>
      </p:pic>
    </p:spTree>
    <p:extLst>
      <p:ext uri="{BB962C8B-B14F-4D97-AF65-F5344CB8AC3E}">
        <p14:creationId xmlns:p14="http://schemas.microsoft.com/office/powerpoint/2010/main" val="2458420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Product lead-in times</a:t>
            </a:r>
            <a:endParaRPr lang="en-GB" dirty="0"/>
          </a:p>
        </p:txBody>
      </p:sp>
      <p:sp>
        <p:nvSpPr>
          <p:cNvPr id="3" name="Subtitle 2"/>
          <p:cNvSpPr>
            <a:spLocks noGrp="1"/>
          </p:cNvSpPr>
          <p:nvPr>
            <p:ph type="subTitle" idx="1"/>
          </p:nvPr>
        </p:nvSpPr>
        <p:spPr/>
        <p:txBody>
          <a:bodyPr/>
          <a:lstStyle/>
          <a:p>
            <a:endParaRPr lang="en-GB" dirty="0"/>
          </a:p>
        </p:txBody>
      </p:sp>
      <p:pic>
        <p:nvPicPr>
          <p:cNvPr id="5" name="Content Placeholder 4"/>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7608168" y="476672"/>
            <a:ext cx="3864430" cy="5328592"/>
          </a:xfrm>
        </p:spPr>
      </p:pic>
    </p:spTree>
    <p:extLst>
      <p:ext uri="{BB962C8B-B14F-4D97-AF65-F5344CB8AC3E}">
        <p14:creationId xmlns:p14="http://schemas.microsoft.com/office/powerpoint/2010/main" val="2307444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Unreasonable expectations</a:t>
            </a:r>
            <a:endParaRPr lang="en-GB" dirty="0"/>
          </a:p>
        </p:txBody>
      </p:sp>
      <p:sp>
        <p:nvSpPr>
          <p:cNvPr id="3" name="Subtitle 2"/>
          <p:cNvSpPr>
            <a:spLocks noGrp="1"/>
          </p:cNvSpPr>
          <p:nvPr>
            <p:ph type="subTitle" idx="1"/>
          </p:nvPr>
        </p:nvSpPr>
        <p:spPr/>
        <p:txBody>
          <a:bodyPr/>
          <a:lstStyle/>
          <a:p>
            <a:endParaRPr lang="en-GB"/>
          </a:p>
        </p:txBody>
      </p:sp>
      <p:pic>
        <p:nvPicPr>
          <p:cNvPr id="5" name="Content Placeholder 4"/>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8256241" y="476672"/>
            <a:ext cx="3199590" cy="5400600"/>
          </a:xfrm>
        </p:spPr>
      </p:pic>
    </p:spTree>
    <p:extLst>
      <p:ext uri="{BB962C8B-B14F-4D97-AF65-F5344CB8AC3E}">
        <p14:creationId xmlns:p14="http://schemas.microsoft.com/office/powerpoint/2010/main" val="1177193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2074467"/>
            <a:ext cx="5664629" cy="1642565"/>
          </a:xfrm>
        </p:spPr>
        <p:txBody>
          <a:bodyPr/>
          <a:lstStyle/>
          <a:p>
            <a:r>
              <a:rPr lang="en-GB" dirty="0" smtClean="0"/>
              <a:t>New Library Management System anyone?</a:t>
            </a:r>
            <a:endParaRPr lang="en-GB" dirty="0"/>
          </a:p>
        </p:txBody>
      </p:sp>
      <p:pic>
        <p:nvPicPr>
          <p:cNvPr id="10" name="Content Placeholder 9"/>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7680176" y="836712"/>
            <a:ext cx="3888432" cy="5328592"/>
          </a:xfrm>
        </p:spPr>
      </p:pic>
    </p:spTree>
    <p:extLst>
      <p:ext uri="{BB962C8B-B14F-4D97-AF65-F5344CB8AC3E}">
        <p14:creationId xmlns:p14="http://schemas.microsoft.com/office/powerpoint/2010/main" val="1381337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Metadata capitulation</a:t>
            </a:r>
            <a:endParaRPr lang="en-GB" dirty="0"/>
          </a:p>
        </p:txBody>
      </p:sp>
      <p:sp>
        <p:nvSpPr>
          <p:cNvPr id="3" name="Subtitle 2"/>
          <p:cNvSpPr>
            <a:spLocks noGrp="1"/>
          </p:cNvSpPr>
          <p:nvPr>
            <p:ph type="subTitle" idx="1"/>
          </p:nvPr>
        </p:nvSpPr>
        <p:spPr/>
        <p:txBody>
          <a:bodyPr/>
          <a:lstStyle/>
          <a:p>
            <a:endParaRPr lang="en-GB"/>
          </a:p>
        </p:txBody>
      </p:sp>
      <p:pic>
        <p:nvPicPr>
          <p:cNvPr id="5" name="Content Placeholder 4"/>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7968208" y="283922"/>
            <a:ext cx="3961533" cy="5282044"/>
          </a:xfrm>
        </p:spPr>
      </p:pic>
    </p:spTree>
    <p:extLst>
      <p:ext uri="{BB962C8B-B14F-4D97-AF65-F5344CB8AC3E}">
        <p14:creationId xmlns:p14="http://schemas.microsoft.com/office/powerpoint/2010/main" val="784092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340769"/>
            <a:ext cx="10465163" cy="792087"/>
          </a:xfrm>
        </p:spPr>
        <p:txBody>
          <a:bodyPr/>
          <a:lstStyle/>
          <a:p>
            <a:r>
              <a:rPr lang="en-GB" dirty="0" smtClean="0"/>
              <a:t>Things to consider:</a:t>
            </a:r>
            <a:endParaRPr lang="en-GB" dirty="0"/>
          </a:p>
        </p:txBody>
      </p:sp>
      <p:sp>
        <p:nvSpPr>
          <p:cNvPr id="5" name="Content Placeholder 4"/>
          <p:cNvSpPr>
            <a:spLocks noGrp="1"/>
          </p:cNvSpPr>
          <p:nvPr>
            <p:ph sz="quarter" idx="10"/>
          </p:nvPr>
        </p:nvSpPr>
        <p:spPr>
          <a:xfrm>
            <a:off x="1007435" y="2132856"/>
            <a:ext cx="10465163" cy="2952327"/>
          </a:xfrm>
        </p:spPr>
        <p:txBody>
          <a:bodyPr numCol="2"/>
          <a:lstStyle/>
          <a:p>
            <a:r>
              <a:rPr lang="en-GB" sz="2400" dirty="0" smtClean="0"/>
              <a:t>Throughput</a:t>
            </a:r>
          </a:p>
          <a:p>
            <a:r>
              <a:rPr lang="en-GB" sz="2400" dirty="0" smtClean="0"/>
              <a:t>Role purpose</a:t>
            </a:r>
          </a:p>
          <a:p>
            <a:r>
              <a:rPr lang="en-GB" sz="2400" dirty="0" smtClean="0"/>
              <a:t>Location</a:t>
            </a:r>
          </a:p>
          <a:p>
            <a:r>
              <a:rPr lang="en-GB" sz="2400" dirty="0" smtClean="0"/>
              <a:t>Quality of metadata</a:t>
            </a:r>
          </a:p>
          <a:p>
            <a:r>
              <a:rPr lang="en-GB" sz="2400" dirty="0" smtClean="0"/>
              <a:t>Conservation</a:t>
            </a:r>
          </a:p>
          <a:p>
            <a:r>
              <a:rPr lang="en-GB" sz="2400" dirty="0" smtClean="0"/>
              <a:t>Boxes</a:t>
            </a:r>
          </a:p>
          <a:p>
            <a:r>
              <a:rPr lang="en-GB" sz="2400" dirty="0" smtClean="0"/>
              <a:t>Temporary storage</a:t>
            </a:r>
          </a:p>
          <a:p>
            <a:r>
              <a:rPr lang="en-GB" sz="2400" dirty="0" smtClean="0"/>
              <a:t>Advice</a:t>
            </a:r>
          </a:p>
          <a:p>
            <a:r>
              <a:rPr lang="en-GB" sz="2400" dirty="0" smtClean="0"/>
              <a:t>Understand the risks</a:t>
            </a:r>
            <a:endParaRPr lang="en-GB" sz="2400" dirty="0"/>
          </a:p>
        </p:txBody>
      </p:sp>
    </p:spTree>
    <p:extLst>
      <p:ext uri="{BB962C8B-B14F-4D97-AF65-F5344CB8AC3E}">
        <p14:creationId xmlns:p14="http://schemas.microsoft.com/office/powerpoint/2010/main" val="828507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3717032"/>
            <a:ext cx="10465163" cy="936104"/>
          </a:xfrm>
        </p:spPr>
        <p:txBody>
          <a:bodyPr/>
          <a:lstStyle/>
          <a:p>
            <a:pPr algn="ctr"/>
            <a:r>
              <a:rPr lang="en-GB" dirty="0" smtClean="0"/>
              <a:t>Questions?</a:t>
            </a:r>
            <a:endParaRPr lang="en-GB" dirty="0"/>
          </a:p>
        </p:txBody>
      </p:sp>
    </p:spTree>
    <p:extLst>
      <p:ext uri="{BB962C8B-B14F-4D97-AF65-F5344CB8AC3E}">
        <p14:creationId xmlns:p14="http://schemas.microsoft.com/office/powerpoint/2010/main" val="861542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Throughput: Desired or Necessary?</a:t>
            </a:r>
            <a:endParaRPr lang="en-GB" dirty="0"/>
          </a:p>
        </p:txBody>
      </p:sp>
      <p:sp>
        <p:nvSpPr>
          <p:cNvPr id="3" name="Subtitle 2"/>
          <p:cNvSpPr>
            <a:spLocks noGrp="1"/>
          </p:cNvSpPr>
          <p:nvPr>
            <p:ph type="subTitle" idx="1"/>
          </p:nvPr>
        </p:nvSpPr>
        <p:spPr/>
        <p:txBody>
          <a:bodyPr/>
          <a:lstStyle/>
          <a:p>
            <a:r>
              <a:rPr lang="en-GB" dirty="0" smtClean="0"/>
              <a:t>Desired?</a:t>
            </a:r>
          </a:p>
          <a:p>
            <a:r>
              <a:rPr lang="en-GB" dirty="0" smtClean="0"/>
              <a:t>Target?</a:t>
            </a:r>
          </a:p>
          <a:p>
            <a:r>
              <a:rPr lang="en-GB" dirty="0" smtClean="0"/>
              <a:t>Deadline?</a:t>
            </a:r>
          </a:p>
          <a:p>
            <a:r>
              <a:rPr lang="en-GB" dirty="0" smtClean="0"/>
              <a:t>Unit of measure?</a:t>
            </a:r>
          </a:p>
          <a:p>
            <a:r>
              <a:rPr lang="en-GB" dirty="0"/>
              <a:t>T</a:t>
            </a:r>
            <a:r>
              <a:rPr lang="en-GB" dirty="0" smtClean="0"/>
              <a:t>ime </a:t>
            </a:r>
            <a:r>
              <a:rPr lang="en-GB" dirty="0"/>
              <a:t>and </a:t>
            </a:r>
            <a:r>
              <a:rPr lang="en-GB" dirty="0" smtClean="0"/>
              <a:t>motion</a:t>
            </a:r>
            <a:endParaRPr lang="en-GB" dirty="0"/>
          </a:p>
          <a:p>
            <a:endParaRPr lang="en-GB"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19736" y="2888940"/>
            <a:ext cx="8208912" cy="3969060"/>
          </a:xfrm>
          <a:prstGeom prst="rect">
            <a:avLst/>
          </a:prstGeom>
        </p:spPr>
      </p:pic>
    </p:spTree>
    <p:extLst>
      <p:ext uri="{BB962C8B-B14F-4D97-AF65-F5344CB8AC3E}">
        <p14:creationId xmlns:p14="http://schemas.microsoft.com/office/powerpoint/2010/main" val="1897784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Role purpose?</a:t>
            </a:r>
            <a:endParaRPr lang="en-GB" dirty="0"/>
          </a:p>
        </p:txBody>
      </p:sp>
      <p:sp>
        <p:nvSpPr>
          <p:cNvPr id="3" name="Subtitle 2"/>
          <p:cNvSpPr>
            <a:spLocks noGrp="1"/>
          </p:cNvSpPr>
          <p:nvPr>
            <p:ph type="subTitle" idx="1"/>
          </p:nvPr>
        </p:nvSpPr>
        <p:spPr>
          <a:xfrm>
            <a:off x="1007435" y="3429000"/>
            <a:ext cx="10465163" cy="1152128"/>
          </a:xfrm>
        </p:spPr>
        <p:txBody>
          <a:bodyPr/>
          <a:lstStyle/>
          <a:p>
            <a:r>
              <a:rPr lang="en-GB" sz="5400" dirty="0" smtClean="0"/>
              <a:t>Who does what?</a:t>
            </a:r>
            <a:endParaRPr lang="en-GB" sz="5400"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72064" y="2569595"/>
            <a:ext cx="5364088" cy="4023066"/>
          </a:xfrm>
          <a:prstGeom prst="rect">
            <a:avLst/>
          </a:prstGeom>
        </p:spPr>
      </p:pic>
    </p:spTree>
    <p:extLst>
      <p:ext uri="{BB962C8B-B14F-4D97-AF65-F5344CB8AC3E}">
        <p14:creationId xmlns:p14="http://schemas.microsoft.com/office/powerpoint/2010/main" val="4190301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Location</a:t>
            </a:r>
            <a:endParaRPr lang="en-GB" dirty="0"/>
          </a:p>
        </p:txBody>
      </p:sp>
      <p:sp>
        <p:nvSpPr>
          <p:cNvPr id="3" name="Subtitle 2"/>
          <p:cNvSpPr>
            <a:spLocks noGrp="1"/>
          </p:cNvSpPr>
          <p:nvPr>
            <p:ph type="subTitle" idx="1"/>
          </p:nvPr>
        </p:nvSpPr>
        <p:spPr/>
        <p:txBody>
          <a:bodyPr/>
          <a:lstStyle/>
          <a:p>
            <a:endParaRPr lang="en-GB"/>
          </a:p>
        </p:txBody>
      </p:sp>
      <p:pic>
        <p:nvPicPr>
          <p:cNvPr id="7" name="Content Placeholder 6"/>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5303912" y="356210"/>
            <a:ext cx="6590042" cy="4008894"/>
          </a:xfrm>
        </p:spPr>
      </p:pic>
    </p:spTree>
    <p:extLst>
      <p:ext uri="{BB962C8B-B14F-4D97-AF65-F5344CB8AC3E}">
        <p14:creationId xmlns:p14="http://schemas.microsoft.com/office/powerpoint/2010/main" val="676026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Quality of metadata</a:t>
            </a:r>
            <a:endParaRPr lang="en-GB" dirty="0"/>
          </a:p>
        </p:txBody>
      </p:sp>
      <p:sp>
        <p:nvSpPr>
          <p:cNvPr id="3" name="Subtitle 2"/>
          <p:cNvSpPr>
            <a:spLocks noGrp="1"/>
          </p:cNvSpPr>
          <p:nvPr>
            <p:ph type="subTitle" idx="1"/>
          </p:nvPr>
        </p:nvSpPr>
        <p:spPr/>
        <p:txBody>
          <a:bodyPr/>
          <a:lstStyle/>
          <a:p>
            <a:endParaRPr lang="en-GB" dirty="0"/>
          </a:p>
        </p:txBody>
      </p:sp>
      <p:pic>
        <p:nvPicPr>
          <p:cNvPr id="4" name="Content Placeholder 3"/>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5026501" y="3068960"/>
            <a:ext cx="6644327" cy="3371900"/>
          </a:xfrm>
        </p:spPr>
      </p:pic>
    </p:spTree>
    <p:extLst>
      <p:ext uri="{BB962C8B-B14F-4D97-AF65-F5344CB8AC3E}">
        <p14:creationId xmlns:p14="http://schemas.microsoft.com/office/powerpoint/2010/main" val="2845208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   Conservation</a:t>
            </a:r>
            <a:endParaRPr lang="en-GB" dirty="0"/>
          </a:p>
        </p:txBody>
      </p:sp>
      <p:sp>
        <p:nvSpPr>
          <p:cNvPr id="3" name="Subtitle 2"/>
          <p:cNvSpPr>
            <a:spLocks noGrp="1"/>
          </p:cNvSpPr>
          <p:nvPr>
            <p:ph type="subTitle" idx="1"/>
          </p:nvPr>
        </p:nvSpPr>
        <p:spPr/>
        <p:txBody>
          <a:bodyPr/>
          <a:lstStyle/>
          <a:p>
            <a:endParaRPr lang="en-GB" dirty="0"/>
          </a:p>
        </p:txBody>
      </p:sp>
      <p:pic>
        <p:nvPicPr>
          <p:cNvPr id="5" name="Content Placeholder 4"/>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6442395" y="1052736"/>
            <a:ext cx="5198222" cy="3888432"/>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84" y="2893910"/>
            <a:ext cx="4572000" cy="3429000"/>
          </a:xfrm>
          <a:prstGeom prst="rect">
            <a:avLst/>
          </a:prstGeom>
        </p:spPr>
      </p:pic>
    </p:spTree>
    <p:extLst>
      <p:ext uri="{BB962C8B-B14F-4D97-AF65-F5344CB8AC3E}">
        <p14:creationId xmlns:p14="http://schemas.microsoft.com/office/powerpoint/2010/main" val="2485782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Boxes, a lot of boxes!</a:t>
            </a:r>
            <a:endParaRPr lang="en-GB" dirty="0"/>
          </a:p>
        </p:txBody>
      </p:sp>
      <p:sp>
        <p:nvSpPr>
          <p:cNvPr id="3" name="Subtitle 2"/>
          <p:cNvSpPr>
            <a:spLocks noGrp="1"/>
          </p:cNvSpPr>
          <p:nvPr>
            <p:ph type="subTitle" idx="1"/>
          </p:nvPr>
        </p:nvSpPr>
        <p:spPr/>
        <p:txBody>
          <a:bodyPr/>
          <a:lstStyle/>
          <a:p>
            <a:endParaRPr lang="en-GB"/>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1344" y="3807042"/>
            <a:ext cx="4067944" cy="3050958"/>
          </a:xfrm>
          <a:prstGeom prst="rect">
            <a:avLst/>
          </a:prstGeom>
        </p:spPr>
      </p:pic>
      <p:pic>
        <p:nvPicPr>
          <p:cNvPr id="8" name="Content Placeholder 7"/>
          <p:cNvPicPr>
            <a:picLocks noGrp="1" noChangeAspect="1"/>
          </p:cNvPicPr>
          <p:nvPr>
            <p:ph sz="quarter" idx="10"/>
          </p:nvPr>
        </p:nvPicPr>
        <p:blipFill>
          <a:blip r:embed="rId4" cstate="hqprint">
            <a:extLst>
              <a:ext uri="{28A0092B-C50C-407E-A947-70E740481C1C}">
                <a14:useLocalDpi xmlns:a14="http://schemas.microsoft.com/office/drawing/2010/main" val="0"/>
              </a:ext>
            </a:extLst>
          </a:blip>
          <a:stretch>
            <a:fillRect/>
          </a:stretch>
        </p:blipFill>
        <p:spPr>
          <a:xfrm>
            <a:off x="8400256" y="3807041"/>
            <a:ext cx="3672408" cy="2754307"/>
          </a:xfr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51909" y="3677487"/>
            <a:ext cx="2355726" cy="3140968"/>
          </a:xfrm>
          <a:prstGeom prst="rect">
            <a:avLst/>
          </a:prstGeom>
        </p:spPr>
      </p:pic>
    </p:spTree>
    <p:extLst>
      <p:ext uri="{BB962C8B-B14F-4D97-AF65-F5344CB8AC3E}">
        <p14:creationId xmlns:p14="http://schemas.microsoft.com/office/powerpoint/2010/main" val="3960936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Temporary Storage</a:t>
            </a:r>
            <a:endParaRPr lang="en-GB" dirty="0"/>
          </a:p>
        </p:txBody>
      </p:sp>
      <p:sp>
        <p:nvSpPr>
          <p:cNvPr id="3" name="Subtitle 2"/>
          <p:cNvSpPr>
            <a:spLocks noGrp="1"/>
          </p:cNvSpPr>
          <p:nvPr>
            <p:ph type="subTitle" idx="1"/>
          </p:nvPr>
        </p:nvSpPr>
        <p:spPr/>
        <p:txBody>
          <a:bodyPr/>
          <a:lstStyle/>
          <a:p>
            <a:endParaRPr lang="en-GB"/>
          </a:p>
        </p:txBody>
      </p:sp>
      <p:pic>
        <p:nvPicPr>
          <p:cNvPr id="5" name="Content Placeholder 4"/>
          <p:cNvPicPr>
            <a:picLocks noGrp="1" noChangeAspect="1"/>
          </p:cNvPicPr>
          <p:nvPr>
            <p:ph sz="quarter" idx="10"/>
          </p:nvPr>
        </p:nvPicPr>
        <p:blipFill>
          <a:blip r:embed="rId3" cstate="hqprint">
            <a:extLst>
              <a:ext uri="{28A0092B-C50C-407E-A947-70E740481C1C}">
                <a14:useLocalDpi xmlns:a14="http://schemas.microsoft.com/office/drawing/2010/main" val="0"/>
              </a:ext>
            </a:extLst>
          </a:blip>
          <a:stretch>
            <a:fillRect/>
          </a:stretch>
        </p:blipFill>
        <p:spPr>
          <a:xfrm>
            <a:off x="6528048" y="548680"/>
            <a:ext cx="5112568" cy="5760640"/>
          </a:xfrm>
        </p:spPr>
      </p:pic>
    </p:spTree>
    <p:extLst>
      <p:ext uri="{BB962C8B-B14F-4D97-AF65-F5344CB8AC3E}">
        <p14:creationId xmlns:p14="http://schemas.microsoft.com/office/powerpoint/2010/main" val="936713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clrMap bg1="lt1" tx1="dk1" bg2="lt2" tx2="dk2" accent1="accent1" accent2="accent2" accent3="accent3" accent4="accent4" accent5="accent5" accent6="accent6" hlink="hlink" folHlink="folHlink"/>
    </a:extraClrScheme>
    <a:extraClrScheme>
      <a:clrScheme name="blank 2">
        <a:dk1>
          <a:srgbClr val="003E72"/>
        </a:dk1>
        <a:lt1>
          <a:srgbClr val="FFFFFF"/>
        </a:lt1>
        <a:dk2>
          <a:srgbClr val="FFFFFF"/>
        </a:dk2>
        <a:lt2>
          <a:srgbClr val="83AFB4"/>
        </a:lt2>
        <a:accent1>
          <a:srgbClr val="6AADE4"/>
        </a:accent1>
        <a:accent2>
          <a:srgbClr val="EFBD47"/>
        </a:accent2>
        <a:accent3>
          <a:srgbClr val="FFFFFF"/>
        </a:accent3>
        <a:accent4>
          <a:srgbClr val="003460"/>
        </a:accent4>
        <a:accent5>
          <a:srgbClr val="B9D3EF"/>
        </a:accent5>
        <a:accent6>
          <a:srgbClr val="D9AB3F"/>
        </a:accent6>
        <a:hlink>
          <a:srgbClr val="A8B400"/>
        </a:hlink>
        <a:folHlink>
          <a:srgbClr val="6A4061"/>
        </a:folHlink>
      </a:clrScheme>
      <a:clrMap bg1="lt1" tx1="dk1" bg2="lt2" tx2="dk2" accent1="accent1" accent2="accent2" accent3="accent3" accent4="accent4" accent5="accent5" accent6="accent6" hlink="hlink" folHlink="folHlink"/>
    </a:extraClrScheme>
    <a:extraClrScheme>
      <a:clrScheme name="blank 3">
        <a:dk1>
          <a:srgbClr val="003E72"/>
        </a:dk1>
        <a:lt1>
          <a:srgbClr val="FFFFFF"/>
        </a:lt1>
        <a:dk2>
          <a:srgbClr val="FFFFFF"/>
        </a:dk2>
        <a:lt2>
          <a:srgbClr val="156570"/>
        </a:lt2>
        <a:accent1>
          <a:srgbClr val="003E72"/>
        </a:accent1>
        <a:accent2>
          <a:srgbClr val="C84E00"/>
        </a:accent2>
        <a:accent3>
          <a:srgbClr val="FFFFFF"/>
        </a:accent3>
        <a:accent4>
          <a:srgbClr val="003460"/>
        </a:accent4>
        <a:accent5>
          <a:srgbClr val="AAAFBC"/>
        </a:accent5>
        <a:accent6>
          <a:srgbClr val="B54600"/>
        </a:accent6>
        <a:hlink>
          <a:srgbClr val="435125"/>
        </a:hlink>
        <a:folHlink>
          <a:srgbClr val="412D5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id="{BEF7EA2A-D5DA-7540-8CA4-F73F469C7782}" vid="{39520A65-4048-184C-84E2-BBEBEC53DD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5358</TotalTime>
  <Words>1949</Words>
  <Application>Microsoft Office PowerPoint</Application>
  <PresentationFormat>Widescreen</PresentationFormat>
  <Paragraphs>101</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Helvetica</vt:lpstr>
      <vt:lpstr>Myriad Pro</vt:lpstr>
      <vt:lpstr>blank</vt:lpstr>
      <vt:lpstr>Moving to remote storage</vt:lpstr>
      <vt:lpstr>Things to consider:</vt:lpstr>
      <vt:lpstr>Throughput: Desired or Necessary?</vt:lpstr>
      <vt:lpstr>Role purpose?</vt:lpstr>
      <vt:lpstr>Location</vt:lpstr>
      <vt:lpstr>Quality of metadata</vt:lpstr>
      <vt:lpstr>   Conservation</vt:lpstr>
      <vt:lpstr>Boxes, a lot of boxes!</vt:lpstr>
      <vt:lpstr>Temporary Storage</vt:lpstr>
      <vt:lpstr>Advice</vt:lpstr>
      <vt:lpstr>Understand risks</vt:lpstr>
      <vt:lpstr>Things to avoid:</vt:lpstr>
      <vt:lpstr>Surprises</vt:lpstr>
      <vt:lpstr>Builder set targets</vt:lpstr>
      <vt:lpstr>Bottlenecks</vt:lpstr>
      <vt:lpstr>Product lead-in times</vt:lpstr>
      <vt:lpstr>Unreasonable expectations</vt:lpstr>
      <vt:lpstr>New Library Management System anyone?</vt:lpstr>
      <vt:lpstr>Metadata capitulation</vt:lpstr>
      <vt:lpstr>Questions?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Robin James</cp:lastModifiedBy>
  <cp:revision>262</cp:revision>
  <cp:lastPrinted>2018-09-24T11:11:24Z</cp:lastPrinted>
  <dcterms:created xsi:type="dcterms:W3CDTF">2008-03-27T10:29:55Z</dcterms:created>
  <dcterms:modified xsi:type="dcterms:W3CDTF">2019-11-20T14:53:46Z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