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472"/>
  </p:normalViewPr>
  <p:slideViewPr>
    <p:cSldViewPr>
      <p:cViewPr varScale="1">
        <p:scale>
          <a:sx n="58" d="100"/>
          <a:sy n="58" d="100"/>
        </p:scale>
        <p:origin x="19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F92CBA-B1C7-4BD5-9D90-4DA25FD75EAD}" type="datetimeFigureOut">
              <a:rPr lang="de-DE" smtClean="0"/>
              <a:t>08.10.19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B31A0A-9E75-4F75-A781-AE8BA1708D8D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ierke@hab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fid-bbi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'</a:t>
            </a:r>
            <a:r>
              <a:rPr lang="en-US" sz="3200" b="1" cap="none" dirty="0" err="1">
                <a:solidFill>
                  <a:schemeClr val="accent2"/>
                </a:solidFill>
                <a:latin typeface="Calibri" panose="020F0502020204030204" pitchFamily="34" charset="0"/>
              </a:rPr>
              <a:t>Specialised</a:t>
            </a: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 information service book studies, library and information science'</a:t>
            </a:r>
            <a:r>
              <a:rPr lang="en-US" sz="3200" cap="none" dirty="0">
                <a:solidFill>
                  <a:schemeClr val="accent2"/>
                </a:solidFill>
                <a:latin typeface="Calibri" panose="020F0502020204030204" pitchFamily="34" charset="0"/>
              </a:rPr>
              <a:t> – </a:t>
            </a:r>
            <a:br>
              <a:rPr lang="en-US" sz="3200" cap="none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A first offering</a:t>
            </a:r>
            <a:endParaRPr lang="de-DE" sz="3200" b="1" cap="none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5380" y="3573016"/>
            <a:ext cx="5581196" cy="1872208"/>
          </a:xfrm>
        </p:spPr>
        <p:txBody>
          <a:bodyPr>
            <a:no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</a:rPr>
              <a:t>Bettina Gierke</a:t>
            </a:r>
          </a:p>
          <a:p>
            <a:pPr algn="ctr"/>
            <a:r>
              <a:rPr lang="de-DE" sz="1600" dirty="0">
                <a:latin typeface="Calibri" panose="020F0502020204030204" pitchFamily="34" charset="0"/>
              </a:rPr>
              <a:t>Herzog August Bibliothek Wolfenbüttel</a:t>
            </a:r>
          </a:p>
          <a:p>
            <a:pPr algn="ctr"/>
            <a:r>
              <a:rPr lang="de-DE" sz="1600" dirty="0">
                <a:latin typeface="Calibri" panose="020F0502020204030204" pitchFamily="34" charset="0"/>
              </a:rPr>
              <a:t>gierke@hab.de</a:t>
            </a:r>
          </a:p>
          <a:p>
            <a:pPr algn="ctr"/>
            <a:r>
              <a:rPr lang="de-DE" sz="1600" dirty="0">
                <a:latin typeface="Calibri" panose="020F0502020204030204" pitchFamily="34" charset="0"/>
              </a:rPr>
              <a:t>CERL Annual Seminar 2019</a:t>
            </a:r>
          </a:p>
          <a:p>
            <a:pPr algn="ctr"/>
            <a:r>
              <a:rPr lang="de-DE" sz="1600" dirty="0">
                <a:latin typeface="Calibri" panose="020F0502020204030204" pitchFamily="34" charset="0"/>
              </a:rPr>
              <a:t>Niedersächsische Staats- und Universitätsbibliothek, Göttingen</a:t>
            </a:r>
          </a:p>
          <a:p>
            <a:pPr algn="ctr"/>
            <a:r>
              <a:rPr lang="de-DE" sz="1600" dirty="0" err="1">
                <a:latin typeface="Calibri" panose="020F0502020204030204" pitchFamily="34" charset="0"/>
              </a:rPr>
              <a:t>Wednesday</a:t>
            </a:r>
            <a:r>
              <a:rPr lang="de-DE" sz="1600" dirty="0">
                <a:latin typeface="Calibri" panose="020F0502020204030204" pitchFamily="34" charset="0"/>
              </a:rPr>
              <a:t> 9 </a:t>
            </a:r>
            <a:r>
              <a:rPr lang="de-DE" sz="1600" dirty="0" err="1">
                <a:latin typeface="Calibri" panose="020F0502020204030204" pitchFamily="34" charset="0"/>
              </a:rPr>
              <a:t>October</a:t>
            </a:r>
            <a:r>
              <a:rPr lang="de-DE" sz="1600" dirty="0">
                <a:latin typeface="Calibri" panose="020F0502020204030204" pitchFamily="34" charset="0"/>
              </a:rPr>
              <a:t> 2019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</p:spTree>
    <p:extLst>
      <p:ext uri="{BB962C8B-B14F-4D97-AF65-F5344CB8AC3E}">
        <p14:creationId xmlns:p14="http://schemas.microsoft.com/office/powerpoint/2010/main" val="157489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68AC0-1558-0340-AA39-DB3058691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0000"/>
            <a:ext cx="7224688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DA97F-BFB1-8749-B0D1-2518830D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6004"/>
            <a:ext cx="6518050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14B34-E0C6-8144-9856-D7B9FA9A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" y="1209205"/>
            <a:ext cx="4876477" cy="435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76D5E-6CEF-CA4C-8665-780CEBBA6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733148" y="3429000"/>
            <a:ext cx="728554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B1C6E-338E-934B-BC8B-BC31AD0B7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0"/>
          <a:stretch/>
        </p:blipFill>
        <p:spPr>
          <a:xfrm>
            <a:off x="107504" y="867435"/>
            <a:ext cx="6068532" cy="19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A9122-5CBC-A644-8007-276131499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3" b="33201"/>
          <a:stretch/>
        </p:blipFill>
        <p:spPr>
          <a:xfrm>
            <a:off x="129104" y="3645024"/>
            <a:ext cx="4212582" cy="29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8762F-9548-2B47-BFA5-58BB84B34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31" y="1016442"/>
            <a:ext cx="5451165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38057-84F4-F643-B672-96554EC6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" y="870330"/>
            <a:ext cx="4923350" cy="43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8EF95-C8A9-864F-89FE-2EE282BC4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1"/>
          <a:stretch/>
        </p:blipFill>
        <p:spPr>
          <a:xfrm>
            <a:off x="4782154" y="1016442"/>
            <a:ext cx="425433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3114B-5953-C841-BD83-5EA80AE6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6" y="1212406"/>
            <a:ext cx="6523200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45CAF-E2CE-F846-9D19-89DE0786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0" y="1026000"/>
            <a:ext cx="5755594" cy="50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0B4F1B-BF91-9941-97F6-F17A867CB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25" y="1374060"/>
            <a:ext cx="586803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5.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What the future may hold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1052736"/>
            <a:ext cx="8280920" cy="38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What‘s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next</a:t>
            </a:r>
            <a:r>
              <a:rPr lang="de-DE" dirty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25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Digitisation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publications</a:t>
            </a:r>
            <a:r>
              <a:rPr lang="de-DE" dirty="0">
                <a:latin typeface="Calibri" panose="020F0502020204030204" pitchFamily="34" charset="0"/>
              </a:rPr>
              <a:t> relevant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History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Libraries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History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</a:rPr>
              <a:t> Book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Developing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digitise</a:t>
            </a:r>
            <a:r>
              <a:rPr lang="de-DE" dirty="0">
                <a:latin typeface="Calibri" panose="020F0502020204030204" pitchFamily="34" charset="0"/>
              </a:rPr>
              <a:t>-on-</a:t>
            </a:r>
            <a:r>
              <a:rPr lang="de-DE" dirty="0" err="1">
                <a:latin typeface="Calibri" panose="020F0502020204030204" pitchFamily="34" charset="0"/>
              </a:rPr>
              <a:t>demand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service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out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copyright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out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stock </a:t>
            </a:r>
            <a:r>
              <a:rPr lang="de-DE" dirty="0" err="1">
                <a:latin typeface="Calibri" panose="020F0502020204030204" pitchFamily="34" charset="0"/>
              </a:rPr>
              <a:t>publications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Negotiating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licences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e-publications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repositories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Connecting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our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audience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Developing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repository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functions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documents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research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data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Incorporating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new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metadata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resources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A </a:t>
            </a:r>
            <a:r>
              <a:rPr lang="de-DE" dirty="0" err="1">
                <a:latin typeface="Calibri" panose="020F0502020204030204" pitchFamily="34" charset="0"/>
              </a:rPr>
              <a:t>new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look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</a:rPr>
              <a:t> Portal</a:t>
            </a:r>
          </a:p>
          <a:p>
            <a:pPr>
              <a:lnSpc>
                <a:spcPct val="125000"/>
              </a:lnSpc>
            </a:pP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0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2420888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 err="1">
                <a:latin typeface="Calibri" panose="020F0502020204030204" pitchFamily="34" charset="0"/>
              </a:rPr>
              <a:t>Thank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very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much</a:t>
            </a:r>
            <a:r>
              <a:rPr lang="de-DE" dirty="0">
                <a:latin typeface="Calibri" panose="020F0502020204030204" pitchFamily="34" charset="0"/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de-DE" dirty="0" err="1">
                <a:latin typeface="Calibri" panose="020F0502020204030204" pitchFamily="34" charset="0"/>
              </a:rPr>
              <a:t>If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would</a:t>
            </a:r>
            <a:r>
              <a:rPr lang="de-DE" dirty="0">
                <a:latin typeface="Calibri" panose="020F0502020204030204" pitchFamily="34" charset="0"/>
              </a:rPr>
              <a:t> like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be</a:t>
            </a:r>
            <a:r>
              <a:rPr lang="de-DE" dirty="0">
                <a:latin typeface="Calibri" panose="020F0502020204030204" pitchFamily="34" charset="0"/>
              </a:rPr>
              <a:t> in </a:t>
            </a:r>
            <a:r>
              <a:rPr lang="de-DE" dirty="0" err="1">
                <a:latin typeface="Calibri" panose="020F0502020204030204" pitchFamily="34" charset="0"/>
              </a:rPr>
              <a:t>touch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please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don‘t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hesitate</a:t>
            </a:r>
            <a:r>
              <a:rPr lang="de-DE" dirty="0">
                <a:latin typeface="Calibri" panose="020F0502020204030204" pitchFamily="34" charset="0"/>
              </a:rPr>
              <a:t>:</a:t>
            </a:r>
          </a:p>
          <a:p>
            <a:pPr algn="ctr">
              <a:lnSpc>
                <a:spcPct val="125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de-DE" dirty="0">
                <a:latin typeface="Calibri" panose="020F0502020204030204" pitchFamily="34" charset="0"/>
              </a:rPr>
              <a:t>Bettina Gierke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alibri" panose="020F0502020204030204" pitchFamily="34" charset="0"/>
                <a:hlinkClick r:id="rId3"/>
              </a:rPr>
              <a:t>gierke@hab.de</a:t>
            </a:r>
            <a:endParaRPr lang="de-DE" dirty="0">
              <a:latin typeface="Calibri" panose="020F05020202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de-DE" dirty="0">
                <a:latin typeface="Calibri" panose="020F0502020204030204" pitchFamily="34" charset="0"/>
              </a:rPr>
              <a:t>+49 5331 808-321 </a:t>
            </a:r>
          </a:p>
        </p:txBody>
      </p:sp>
    </p:spTree>
    <p:extLst>
      <p:ext uri="{BB962C8B-B14F-4D97-AF65-F5344CB8AC3E}">
        <p14:creationId xmlns:p14="http://schemas.microsoft.com/office/powerpoint/2010/main" val="221586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1484784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0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What</a:t>
            </a:r>
            <a:r>
              <a:rPr lang="de-DE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are</a:t>
            </a:r>
            <a:r>
              <a:rPr lang="de-DE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'</a:t>
            </a:r>
            <a:r>
              <a:rPr lang="de-DE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Specialised</a:t>
            </a:r>
            <a:r>
              <a:rPr lang="de-DE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Information Services'?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'</a:t>
            </a:r>
            <a:r>
              <a:rPr 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Specialised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information service book studies, library and information science' – Who we are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The content of the Research Portal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What the future may hold</a:t>
            </a:r>
            <a:endParaRPr lang="de-DE" sz="2000" b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7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1. </a:t>
            </a:r>
            <a:r>
              <a:rPr lang="de-DE" i="1" dirty="0" err="1">
                <a:solidFill>
                  <a:schemeClr val="accent4"/>
                </a:solidFill>
              </a:rPr>
              <a:t>What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are</a:t>
            </a:r>
            <a:r>
              <a:rPr lang="de-DE" i="1" dirty="0">
                <a:solidFill>
                  <a:schemeClr val="accent4"/>
                </a:solidFill>
              </a:rPr>
              <a:t> '</a:t>
            </a:r>
            <a:r>
              <a:rPr lang="de-DE" i="1" dirty="0" err="1">
                <a:solidFill>
                  <a:schemeClr val="accent4"/>
                </a:solidFill>
              </a:rPr>
              <a:t>Specialised</a:t>
            </a:r>
            <a:r>
              <a:rPr lang="de-DE" i="1" dirty="0">
                <a:solidFill>
                  <a:schemeClr val="accent4"/>
                </a:solidFill>
              </a:rPr>
              <a:t> Information Services'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677" y="914306"/>
            <a:ext cx="82809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</a:rPr>
              <a:t>Started</a:t>
            </a:r>
            <a:r>
              <a:rPr lang="de-DE" sz="2000" dirty="0">
                <a:latin typeface="Calibri" panose="020F0502020204030204" pitchFamily="34" charset="0"/>
              </a:rPr>
              <a:t> in 2014 </a:t>
            </a:r>
            <a:r>
              <a:rPr lang="de-DE" sz="2000" dirty="0" err="1">
                <a:latin typeface="Calibri" panose="020F0502020204030204" pitchFamily="34" charset="0"/>
              </a:rPr>
              <a:t>by</a:t>
            </a:r>
            <a:r>
              <a:rPr lang="de-DE" sz="2000" dirty="0">
                <a:latin typeface="Calibri" panose="020F0502020204030204" pitchFamily="34" charset="0"/>
              </a:rPr>
              <a:t> Deutsche Forschungsgemeinschaft, DFG (German Research </a:t>
            </a:r>
            <a:r>
              <a:rPr lang="de-DE" sz="2000" dirty="0" err="1">
                <a:latin typeface="Calibri" panose="020F0502020204030204" pitchFamily="34" charset="0"/>
              </a:rPr>
              <a:t>Foundation</a:t>
            </a:r>
            <a:r>
              <a:rPr lang="de-DE" sz="20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</a:rPr>
              <a:t>Superseding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special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subject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collections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programme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whose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main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objective</a:t>
            </a:r>
            <a:r>
              <a:rPr lang="de-DE" sz="2000" dirty="0">
                <a:latin typeface="Calibri" panose="020F0502020204030204" pitchFamily="34" charset="0"/>
              </a:rPr>
              <a:t> was </a:t>
            </a:r>
            <a:r>
              <a:rPr lang="de-DE" sz="2000" dirty="0" err="1">
                <a:latin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establish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complete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collections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literature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relating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</a:rPr>
              <a:t> a </a:t>
            </a:r>
            <a:r>
              <a:rPr lang="de-DE" sz="2000" dirty="0" err="1">
                <a:latin typeface="Calibri" panose="020F0502020204030204" pitchFamily="34" charset="0"/>
              </a:rPr>
              <a:t>certain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field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research</a:t>
            </a: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</a:rPr>
              <a:t>Objectives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SIS:</a:t>
            </a:r>
          </a:p>
          <a:p>
            <a:pPr marL="1714500" lvl="3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 panose="020F0502020204030204" pitchFamily="34" charset="0"/>
              </a:rPr>
              <a:t>Providing </a:t>
            </a:r>
            <a:r>
              <a:rPr lang="de-DE" sz="2000" dirty="0" err="1">
                <a:latin typeface="Calibri" panose="020F0502020204030204" pitchFamily="34" charset="0"/>
              </a:rPr>
              <a:t>specialist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literature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academic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researchers</a:t>
            </a:r>
            <a:r>
              <a:rPr lang="de-DE" sz="2000" dirty="0">
                <a:latin typeface="Calibri" panose="020F0502020204030204" pitchFamily="34" charset="0"/>
              </a:rPr>
              <a:t> on a national </a:t>
            </a:r>
            <a:r>
              <a:rPr lang="de-DE" sz="2000" dirty="0" err="1">
                <a:latin typeface="Calibri" panose="020F0502020204030204" pitchFamily="34" charset="0"/>
              </a:rPr>
              <a:t>level</a:t>
            </a:r>
            <a:r>
              <a:rPr lang="de-DE" sz="2000" dirty="0">
                <a:latin typeface="Calibri" panose="020F0502020204030204" pitchFamily="34" charset="0"/>
              </a:rPr>
              <a:t> in </a:t>
            </a:r>
            <a:r>
              <a:rPr lang="de-DE" sz="2000" dirty="0" err="1">
                <a:latin typeface="Calibri" panose="020F0502020204030204" pitchFamily="34" charset="0"/>
              </a:rPr>
              <a:t>addition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basic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information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needs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provided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by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university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libraries</a:t>
            </a:r>
            <a:endParaRPr lang="de-DE" sz="2000" dirty="0">
              <a:latin typeface="Calibri" panose="020F0502020204030204" pitchFamily="34" charset="0"/>
            </a:endParaRPr>
          </a:p>
          <a:p>
            <a:pPr marL="1714500" lvl="3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DE" sz="2000" dirty="0" err="1">
                <a:latin typeface="Calibri" panose="020F0502020204030204" pitchFamily="34" charset="0"/>
              </a:rPr>
              <a:t>Establishing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close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relationships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with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academic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community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recognise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information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requirements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</a:p>
          <a:p>
            <a:pPr marL="1714500" lvl="3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 panose="020F0502020204030204" pitchFamily="34" charset="0"/>
              </a:rPr>
              <a:t>Setting </a:t>
            </a:r>
            <a:r>
              <a:rPr lang="de-DE" sz="2000" dirty="0" err="1">
                <a:latin typeface="Calibri" panose="020F0502020204030204" pitchFamily="34" charset="0"/>
              </a:rPr>
              <a:t>up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</a:rPr>
              <a:t> an </a:t>
            </a:r>
            <a:r>
              <a:rPr lang="de-DE" sz="2000" dirty="0" err="1">
                <a:latin typeface="Calibri" panose="020F0502020204030204" pitchFamily="34" charset="0"/>
              </a:rPr>
              <a:t>information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infrastructure</a:t>
            </a: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</a:rPr>
              <a:t>39 </a:t>
            </a:r>
            <a:r>
              <a:rPr lang="de-DE" sz="2000" dirty="0" err="1">
                <a:latin typeface="Calibri" panose="020F0502020204030204" pitchFamily="34" charset="0"/>
              </a:rPr>
              <a:t>Specialised</a:t>
            </a:r>
            <a:r>
              <a:rPr lang="de-DE" sz="2000" dirty="0">
                <a:latin typeface="Calibri" panose="020F0502020204030204" pitchFamily="34" charset="0"/>
              </a:rPr>
              <a:t> Information Services (</a:t>
            </a:r>
            <a:r>
              <a:rPr lang="de-DE" sz="2000" dirty="0" err="1">
                <a:latin typeface="Calibri" panose="020F0502020204030204" pitchFamily="34" charset="0"/>
              </a:rPr>
              <a:t>as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</a:rPr>
              <a:t> March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0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2.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'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</a:rPr>
              <a:t>Specialised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 information service book studies, library and information science' </a:t>
            </a:r>
          </a:p>
          <a:p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Who we are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0557" y="1129740"/>
            <a:ext cx="82809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</a:rPr>
              <a:t>Cooperation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between</a:t>
            </a:r>
            <a:r>
              <a:rPr lang="de-DE" sz="2000" dirty="0">
                <a:latin typeface="Calibri" panose="020F0502020204030204" pitchFamily="34" charset="0"/>
              </a:rPr>
              <a:t> Herzog August Bibliothek Wolfenbüttel </a:t>
            </a:r>
            <a:r>
              <a:rPr lang="de-DE" sz="2000" dirty="0" err="1">
                <a:latin typeface="Calibri" panose="020F0502020204030204" pitchFamily="34" charset="0"/>
              </a:rPr>
              <a:t>and</a:t>
            </a:r>
            <a:r>
              <a:rPr lang="de-DE" sz="2000" dirty="0">
                <a:latin typeface="Calibri" panose="020F0502020204030204" pitchFamily="34" charset="0"/>
              </a:rPr>
              <a:t> University Library Leipzig </a:t>
            </a:r>
            <a:r>
              <a:rPr lang="de-DE" sz="2000" dirty="0" err="1">
                <a:latin typeface="Calibri" panose="020F0502020204030204" pitchFamily="34" charset="0"/>
              </a:rPr>
              <a:t>since</a:t>
            </a:r>
            <a:r>
              <a:rPr lang="de-DE" sz="2000" dirty="0">
                <a:latin typeface="Calibri" panose="020F0502020204030204" pitchFamily="34" charset="0"/>
              </a:rPr>
              <a:t> 2017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</a:rPr>
              <a:t>Content </a:t>
            </a:r>
            <a:r>
              <a:rPr lang="de-DE" sz="2000" dirty="0" err="1">
                <a:latin typeface="Calibri" panose="020F0502020204030204" pitchFamily="34" charset="0"/>
              </a:rPr>
              <a:t>development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and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coordination</a:t>
            </a:r>
            <a:r>
              <a:rPr lang="de-DE" sz="2000" dirty="0">
                <a:latin typeface="Calibri" panose="020F0502020204030204" pitchFamily="34" charset="0"/>
              </a:rPr>
              <a:t>: Herzog August Bibliothek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</a:rPr>
              <a:t>Technical </a:t>
            </a:r>
            <a:r>
              <a:rPr lang="de-DE" sz="2000" dirty="0" err="1">
                <a:latin typeface="Calibri" panose="020F0502020204030204" pitchFamily="34" charset="0"/>
              </a:rPr>
              <a:t>infrastructure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and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development</a:t>
            </a:r>
            <a:r>
              <a:rPr lang="de-DE" sz="2000" dirty="0">
                <a:latin typeface="Calibri" panose="020F0502020204030204" pitchFamily="34" charset="0"/>
              </a:rPr>
              <a:t>: University Library Leipzig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</a:rPr>
              <a:t>Research Portal </a:t>
            </a:r>
            <a:r>
              <a:rPr lang="de-DE" sz="2000" dirty="0" err="1">
                <a:latin typeface="Calibri" panose="020F0502020204030204" pitchFamily="34" charset="0"/>
              </a:rPr>
              <a:t>uses</a:t>
            </a:r>
            <a:r>
              <a:rPr lang="de-DE" sz="2000" dirty="0">
                <a:latin typeface="Calibri" panose="020F0502020204030204" pitchFamily="34" charset="0"/>
              </a:rPr>
              <a:t> open </a:t>
            </a:r>
            <a:r>
              <a:rPr lang="de-DE" sz="2000" dirty="0" err="1">
                <a:latin typeface="Calibri" panose="020F0502020204030204" pitchFamily="34" charset="0"/>
              </a:rPr>
              <a:t>source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software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VuFind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</a:rPr>
              <a:t>Using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index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compiled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by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finc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association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gierke\Desktop\Screenshots Portal\header B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7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vufind.org/vufind/images/vf-b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104676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80" y="4689208"/>
            <a:ext cx="87214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395095" y="875949"/>
            <a:ext cx="3960440" cy="422108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555776" y="2492895"/>
            <a:ext cx="4531685" cy="436510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992231" y="902602"/>
            <a:ext cx="3744416" cy="35564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2.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'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</a:rPr>
              <a:t>Specialised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 information service book studies, library and information science' </a:t>
            </a:r>
          </a:p>
          <a:p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Who we are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/>
          <a:stretch/>
        </p:blipFill>
        <p:spPr bwMode="auto">
          <a:xfrm>
            <a:off x="3519894" y="3563063"/>
            <a:ext cx="2283456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54" y="1271741"/>
            <a:ext cx="2152180" cy="3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427891" y="4335341"/>
            <a:ext cx="189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Calibri" panose="020F0502020204030204" pitchFamily="34" charset="0"/>
              </a:rPr>
              <a:t>Biblia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latina</a:t>
            </a:r>
            <a:r>
              <a:rPr lang="de-DE" sz="800" dirty="0">
                <a:latin typeface="Calibri" panose="020F0502020204030204" pitchFamily="34" charset="0"/>
              </a:rPr>
              <a:t>, 42 </a:t>
            </a:r>
            <a:r>
              <a:rPr lang="de-DE" sz="800" dirty="0" err="1">
                <a:latin typeface="Calibri" panose="020F0502020204030204" pitchFamily="34" charset="0"/>
              </a:rPr>
              <a:t>lines</a:t>
            </a:r>
            <a:endParaRPr lang="de-DE" sz="800" dirty="0">
              <a:latin typeface="Calibri" panose="020F0502020204030204" pitchFamily="34" charset="0"/>
            </a:endParaRPr>
          </a:p>
          <a:p>
            <a:r>
              <a:rPr lang="de-DE" sz="800" dirty="0">
                <a:latin typeface="Calibri" panose="020F0502020204030204" pitchFamily="34" charset="0"/>
              </a:rPr>
              <a:t>Mainz: Johann Gutenberg </a:t>
            </a:r>
            <a:r>
              <a:rPr lang="de-DE" sz="800" dirty="0" err="1">
                <a:latin typeface="Calibri" panose="020F0502020204030204" pitchFamily="34" charset="0"/>
              </a:rPr>
              <a:t>and</a:t>
            </a:r>
            <a:r>
              <a:rPr lang="de-DE" sz="800" dirty="0">
                <a:latin typeface="Calibri" panose="020F0502020204030204" pitchFamily="34" charset="0"/>
              </a:rPr>
              <a:t> Johann Fust, </a:t>
            </a:r>
            <a:r>
              <a:rPr lang="de-DE" sz="800" dirty="0" err="1">
                <a:latin typeface="Calibri" panose="020F0502020204030204" pitchFamily="34" charset="0"/>
              </a:rPr>
              <a:t>about</a:t>
            </a:r>
            <a:r>
              <a:rPr lang="de-DE" sz="800" dirty="0">
                <a:latin typeface="Calibri" panose="020F0502020204030204" pitchFamily="34" charset="0"/>
              </a:rPr>
              <a:t> 1455</a:t>
            </a:r>
          </a:p>
          <a:p>
            <a:r>
              <a:rPr lang="de-DE" sz="800" dirty="0">
                <a:latin typeface="Calibri" panose="020F0502020204030204" pitchFamily="34" charset="0"/>
              </a:rPr>
              <a:t>BL, Public Domain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2070172"/>
            <a:ext cx="103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Book Studies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40113" y="1062647"/>
            <a:ext cx="16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Information Science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38501" y="4597367"/>
            <a:ext cx="138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Library Science</a:t>
            </a:r>
          </a:p>
        </p:txBody>
      </p:sp>
      <p:sp>
        <p:nvSpPr>
          <p:cNvPr id="13" name="Ellipse 12"/>
          <p:cNvSpPr/>
          <p:nvPr/>
        </p:nvSpPr>
        <p:spPr>
          <a:xfrm>
            <a:off x="6955950" y="4203251"/>
            <a:ext cx="864096" cy="7956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050548" y="4343266"/>
            <a:ext cx="82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</a:rPr>
              <a:t>Archive Studies</a:t>
            </a:r>
          </a:p>
        </p:txBody>
      </p:sp>
      <p:sp>
        <p:nvSpPr>
          <p:cNvPr id="15" name="Ellipse 14"/>
          <p:cNvSpPr/>
          <p:nvPr/>
        </p:nvSpPr>
        <p:spPr>
          <a:xfrm>
            <a:off x="1691680" y="4994089"/>
            <a:ext cx="1130406" cy="11579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738088" y="5291340"/>
            <a:ext cx="120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</a:rPr>
              <a:t>Restoration</a:t>
            </a:r>
          </a:p>
          <a:p>
            <a:r>
              <a:rPr lang="de-DE" sz="1400" dirty="0" err="1">
                <a:latin typeface="Calibri" panose="020F0502020204030204" pitchFamily="34" charset="0"/>
              </a:rPr>
              <a:t>Conservation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" name="Ellipse 18"/>
          <p:cNvSpPr/>
          <p:nvPr/>
        </p:nvSpPr>
        <p:spPr>
          <a:xfrm>
            <a:off x="4179817" y="1837382"/>
            <a:ext cx="1296144" cy="117644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463988" y="196393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</a:rPr>
              <a:t>Digital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38194" y="22248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</a:rPr>
              <a:t>Humanities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14019" y="4366528"/>
            <a:ext cx="992357" cy="934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73447" y="452601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 panose="020F0502020204030204" pitchFamily="34" charset="0"/>
              </a:rPr>
              <a:t>Historic</a:t>
            </a:r>
            <a:r>
              <a:rPr lang="de-DE" sz="1600" dirty="0">
                <a:latin typeface="Calibri" panose="020F0502020204030204" pitchFamily="34" charset="0"/>
              </a:rPr>
              <a:t> Studies </a:t>
            </a:r>
          </a:p>
        </p:txBody>
      </p:sp>
      <p:sp>
        <p:nvSpPr>
          <p:cNvPr id="23" name="Ellipse 22"/>
          <p:cNvSpPr/>
          <p:nvPr/>
        </p:nvSpPr>
        <p:spPr>
          <a:xfrm>
            <a:off x="8125625" y="836801"/>
            <a:ext cx="971599" cy="1009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191063" y="9889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Museum Studies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748564" y="5191987"/>
            <a:ext cx="132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Calibri" panose="020F0502020204030204" pitchFamily="34" charset="0"/>
              </a:rPr>
              <a:t>Catalogus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Librorum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Novae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Bibliothecae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Gymnasii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Regii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Gottingensis</a:t>
            </a:r>
            <a:endParaRPr lang="de-DE" sz="800" dirty="0">
              <a:latin typeface="Calibri" panose="020F0502020204030204" pitchFamily="34" charset="0"/>
            </a:endParaRPr>
          </a:p>
          <a:p>
            <a:r>
              <a:rPr lang="de-DE" sz="800" dirty="0" err="1">
                <a:latin typeface="Calibri" panose="020F0502020204030204" pitchFamily="34" charset="0"/>
              </a:rPr>
              <a:t>Gottingae</a:t>
            </a:r>
            <a:r>
              <a:rPr lang="de-DE" sz="800" dirty="0">
                <a:latin typeface="Calibri" panose="020F0502020204030204" pitchFamily="34" charset="0"/>
              </a:rPr>
              <a:t>: Hager, 1729</a:t>
            </a:r>
          </a:p>
          <a:p>
            <a:r>
              <a:rPr lang="de-DE" sz="800" dirty="0">
                <a:latin typeface="Calibri" panose="020F0502020204030204" pitchFamily="34" charset="0"/>
              </a:rPr>
              <a:t>SUB Uni Göttingen, Public Domain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836076" y="3488542"/>
            <a:ext cx="226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Calibri" panose="020F0502020204030204" pitchFamily="34" charset="0"/>
              </a:rPr>
              <a:t>Curs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d'informàtica</a:t>
            </a:r>
            <a:endParaRPr lang="de-DE" sz="800" dirty="0">
              <a:latin typeface="Calibri" panose="020F0502020204030204" pitchFamily="34" charset="0"/>
            </a:endParaRPr>
          </a:p>
          <a:p>
            <a:r>
              <a:rPr lang="de-DE" sz="800" dirty="0" err="1">
                <a:latin typeface="Calibri" panose="020F0502020204030204" pitchFamily="34" charset="0"/>
              </a:rPr>
              <a:t>Ajuntament</a:t>
            </a:r>
            <a:r>
              <a:rPr lang="de-DE" sz="800" dirty="0">
                <a:latin typeface="Calibri" panose="020F0502020204030204" pitchFamily="34" charset="0"/>
              </a:rPr>
              <a:t> de Girona, 1980 </a:t>
            </a:r>
          </a:p>
          <a:p>
            <a:r>
              <a:rPr lang="de-DE" sz="800" dirty="0">
                <a:latin typeface="Calibri" panose="020F0502020204030204" pitchFamily="34" charset="0"/>
              </a:rPr>
              <a:t>CC BY-NC-ND 4.0</a:t>
            </a:r>
          </a:p>
        </p:txBody>
      </p:sp>
      <p:sp>
        <p:nvSpPr>
          <p:cNvPr id="27" name="Ellipse 26"/>
          <p:cNvSpPr/>
          <p:nvPr/>
        </p:nvSpPr>
        <p:spPr>
          <a:xfrm>
            <a:off x="4883778" y="935853"/>
            <a:ext cx="887432" cy="838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4821618" y="1187434"/>
            <a:ext cx="136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</a:rPr>
              <a:t>Informatics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810904" y="5032223"/>
            <a:ext cx="947424" cy="865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6981338" y="530530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</a:rPr>
              <a:t>Law</a:t>
            </a:r>
          </a:p>
        </p:txBody>
      </p:sp>
      <p:sp>
        <p:nvSpPr>
          <p:cNvPr id="31" name="Ellipse 30"/>
          <p:cNvSpPr/>
          <p:nvPr/>
        </p:nvSpPr>
        <p:spPr>
          <a:xfrm>
            <a:off x="3730972" y="1043539"/>
            <a:ext cx="897690" cy="778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730972" y="1286263"/>
            <a:ext cx="969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</a:rPr>
              <a:t>Economics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25" y="1700091"/>
            <a:ext cx="2776643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3.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The Content of the Research Portal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0557" y="1129740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u="sng" dirty="0">
                <a:latin typeface="Calibri" panose="020F0502020204030204" pitchFamily="34" charset="0"/>
              </a:rPr>
              <a:t>First </a:t>
            </a:r>
            <a:r>
              <a:rPr lang="de-DE" u="sng" dirty="0" err="1">
                <a:latin typeface="Calibri" panose="020F0502020204030204" pitchFamily="34" charset="0"/>
              </a:rPr>
              <a:t>Steps</a:t>
            </a:r>
            <a:r>
              <a:rPr lang="de-DE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Incorporating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big</a:t>
            </a:r>
            <a:r>
              <a:rPr lang="de-DE" dirty="0">
                <a:latin typeface="Calibri" panose="020F0502020204030204" pitchFamily="34" charset="0"/>
              </a:rPr>
              <a:t> national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international </a:t>
            </a:r>
            <a:r>
              <a:rPr lang="de-DE" dirty="0" err="1">
                <a:latin typeface="Calibri" panose="020F0502020204030204" pitchFamily="34" charset="0"/>
              </a:rPr>
              <a:t>catalogues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repositories</a:t>
            </a:r>
            <a:r>
              <a:rPr lang="de-DE" dirty="0">
                <a:latin typeface="Calibri" panose="020F0502020204030204" pitchFamily="34" charset="0"/>
              </a:rPr>
              <a:t> (K10+, </a:t>
            </a:r>
            <a:r>
              <a:rPr lang="de-DE" dirty="0" err="1">
                <a:latin typeface="Calibri" panose="020F0502020204030204" pitchFamily="34" charset="0"/>
              </a:rPr>
              <a:t>Gallica</a:t>
            </a:r>
            <a:r>
              <a:rPr lang="de-DE" dirty="0">
                <a:latin typeface="Calibri" panose="020F0502020204030204" pitchFamily="34" charset="0"/>
              </a:rPr>
              <a:t>, BL Main Catalogue, Base)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Aggregation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 </a:t>
            </a:r>
            <a:r>
              <a:rPr lang="de-DE" dirty="0" err="1">
                <a:latin typeface="Calibri" panose="020F0502020204030204" pitchFamily="34" charset="0"/>
              </a:rPr>
              <a:t>metadata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specialist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sources</a:t>
            </a:r>
            <a:r>
              <a:rPr lang="de-DE" dirty="0">
                <a:latin typeface="Calibri" panose="020F0502020204030204" pitchFamily="34" charset="0"/>
              </a:rPr>
              <a:t> (VD 16, 17, 18, ISTC, ESTC, Wolfenbütteler Bibliographie zur Geschichte des Buchwesens, Datenbank Buch und Papier)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Supply Access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OA-Publications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licenced</a:t>
            </a:r>
            <a:r>
              <a:rPr lang="de-DE" dirty="0">
                <a:latin typeface="Calibri" panose="020F0502020204030204" pitchFamily="34" charset="0"/>
              </a:rPr>
              <a:t> material (EEBO, EECO, </a:t>
            </a:r>
            <a:r>
              <a:rPr lang="de-DE" dirty="0" err="1">
                <a:latin typeface="Calibri" panose="020F0502020204030204" pitchFamily="34" charset="0"/>
              </a:rPr>
              <a:t>Qucosa</a:t>
            </a:r>
            <a:r>
              <a:rPr lang="de-DE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de-DE" u="sng" dirty="0">
                <a:latin typeface="Calibri" panose="020F0502020204030204" pitchFamily="34" charset="0"/>
              </a:rPr>
              <a:t>Collection </a:t>
            </a:r>
            <a:r>
              <a:rPr lang="de-DE" u="sng" dirty="0" err="1">
                <a:latin typeface="Calibri" panose="020F0502020204030204" pitchFamily="34" charset="0"/>
              </a:rPr>
              <a:t>Policy</a:t>
            </a:r>
            <a:r>
              <a:rPr lang="de-DE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Specialised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literature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Book Studies, Library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Information Science </a:t>
            </a:r>
            <a:r>
              <a:rPr lang="de-DE" dirty="0" err="1">
                <a:latin typeface="Calibri" panose="020F0502020204030204" pitchFamily="34" charset="0"/>
              </a:rPr>
              <a:t>main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focus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</a:rPr>
              <a:t>Selective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purchases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surrounding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sciences</a:t>
            </a:r>
            <a:endParaRPr lang="de-D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E-</a:t>
            </a:r>
            <a:r>
              <a:rPr lang="de-DE" dirty="0" err="1">
                <a:latin typeface="Calibri" panose="020F0502020204030204" pitchFamily="34" charset="0"/>
              </a:rPr>
              <a:t>publication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preferred</a:t>
            </a:r>
            <a:r>
              <a:rPr lang="de-DE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Customer-</a:t>
            </a:r>
            <a:r>
              <a:rPr lang="de-DE" dirty="0" err="1">
                <a:latin typeface="Calibri" panose="020F0502020204030204" pitchFamily="34" charset="0"/>
              </a:rPr>
              <a:t>driven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acquisitions</a:t>
            </a:r>
            <a:r>
              <a:rPr lang="de-DE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Focus on international </a:t>
            </a:r>
            <a:r>
              <a:rPr lang="de-DE" dirty="0" err="1">
                <a:latin typeface="Calibri" panose="020F0502020204030204" pitchFamily="34" charset="0"/>
              </a:rPr>
              <a:t>literature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interdisciplinary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topics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1260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sp>
        <p:nvSpPr>
          <p:cNvPr id="5" name="Rechteck 4"/>
          <p:cNvSpPr/>
          <p:nvPr/>
        </p:nvSpPr>
        <p:spPr>
          <a:xfrm>
            <a:off x="3222912" y="3244334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https://katalog.fid-bbi.de/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43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86FCE-6E8A-6345-B165-0926670D8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867320"/>
            <a:ext cx="832692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45" y="5928406"/>
            <a:ext cx="106772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624"/>
            <a:ext cx="3563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CERL Annual Seminar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4.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</a:rPr>
              <a:t>How to use the Research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2FECD-C4BF-734D-8A7D-BB0DCF4AE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3521"/>
            <a:ext cx="6945881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6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Benutzerdefiniert 2">
      <a:dk1>
        <a:sysClr val="windowText" lastClr="000000"/>
      </a:dk1>
      <a:lt1>
        <a:sysClr val="window" lastClr="FFFFFF"/>
      </a:lt1>
      <a:dk2>
        <a:srgbClr val="008000"/>
      </a:dk2>
      <a:lt2>
        <a:srgbClr val="FFFFFF"/>
      </a:lt2>
      <a:accent1>
        <a:srgbClr val="850000"/>
      </a:accent1>
      <a:accent2>
        <a:srgbClr val="006600"/>
      </a:accent2>
      <a:accent3>
        <a:srgbClr val="006600"/>
      </a:accent3>
      <a:accent4>
        <a:srgbClr val="006600"/>
      </a:accent4>
      <a:accent5>
        <a:srgbClr val="006600"/>
      </a:accent5>
      <a:accent6>
        <a:srgbClr val="008000"/>
      </a:accent6>
      <a:hlink>
        <a:srgbClr val="006600"/>
      </a:hlink>
      <a:folHlink>
        <a:srgbClr val="008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</TotalTime>
  <Words>678</Words>
  <Application>Microsoft Macintosh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Klarheit</vt:lpstr>
      <vt:lpstr> 'Specialised information service book studies, library and information science' –  A first offering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gierke</dc:creator>
  <cp:lastModifiedBy>Bettina Gierke</cp:lastModifiedBy>
  <cp:revision>38</cp:revision>
  <dcterms:created xsi:type="dcterms:W3CDTF">2019-09-30T09:20:00Z</dcterms:created>
  <dcterms:modified xsi:type="dcterms:W3CDTF">2019-10-08T19:47:40Z</dcterms:modified>
</cp:coreProperties>
</file>