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76" r:id="rId2"/>
    <p:sldId id="277" r:id="rId3"/>
    <p:sldId id="340" r:id="rId4"/>
    <p:sldId id="336" r:id="rId5"/>
    <p:sldId id="343" r:id="rId6"/>
    <p:sldId id="337" r:id="rId7"/>
    <p:sldId id="349" r:id="rId8"/>
    <p:sldId id="351" r:id="rId9"/>
    <p:sldId id="350" r:id="rId10"/>
    <p:sldId id="352" r:id="rId11"/>
    <p:sldId id="353" r:id="rId12"/>
    <p:sldId id="354" r:id="rId13"/>
    <p:sldId id="278" r:id="rId14"/>
    <p:sldId id="285" r:id="rId15"/>
    <p:sldId id="287" r:id="rId16"/>
    <p:sldId id="288" r:id="rId17"/>
    <p:sldId id="355" r:id="rId18"/>
    <p:sldId id="284" r:id="rId19"/>
    <p:sldId id="338" r:id="rId20"/>
    <p:sldId id="356" r:id="rId21"/>
    <p:sldId id="330" r:id="rId22"/>
    <p:sldId id="344" r:id="rId23"/>
    <p:sldId id="345" r:id="rId24"/>
    <p:sldId id="346" r:id="rId25"/>
    <p:sldId id="347" r:id="rId26"/>
    <p:sldId id="348" r:id="rId27"/>
    <p:sldId id="331" r:id="rId28"/>
    <p:sldId id="332" r:id="rId29"/>
    <p:sldId id="318" r:id="rId30"/>
    <p:sldId id="324" r:id="rId31"/>
    <p:sldId id="325" r:id="rId32"/>
    <p:sldId id="319" r:id="rId33"/>
    <p:sldId id="294" r:id="rId34"/>
    <p:sldId id="357" r:id="rId35"/>
    <p:sldId id="320" r:id="rId36"/>
    <p:sldId id="327" r:id="rId37"/>
    <p:sldId id="295" r:id="rId38"/>
    <p:sldId id="317" r:id="rId39"/>
    <p:sldId id="328" r:id="rId40"/>
  </p:sldIdLst>
  <p:sldSz cx="9144000" cy="5715000" type="screen16x10"/>
  <p:notesSz cx="9906000" cy="67945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802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DF3DF"/>
    <a:srgbClr val="FFECD9"/>
    <a:srgbClr val="EF9721"/>
    <a:srgbClr val="FF7C80"/>
    <a:srgbClr val="009900"/>
    <a:srgbClr val="FCD8F7"/>
    <a:srgbClr val="F9DD33"/>
    <a:srgbClr val="6B866A"/>
    <a:srgbClr val="CCCC00"/>
    <a:srgbClr val="3796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 autoAdjust="0"/>
    <p:restoredTop sz="87635" autoAdjust="0"/>
  </p:normalViewPr>
  <p:slideViewPr>
    <p:cSldViewPr snapToObjects="1">
      <p:cViewPr varScale="1">
        <p:scale>
          <a:sx n="162" d="100"/>
          <a:sy n="162" d="100"/>
        </p:scale>
        <p:origin x="-752" y="-112"/>
      </p:cViewPr>
      <p:guideLst>
        <p:guide orient="horz" pos="802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6" d="100"/>
          <a:sy n="96" d="100"/>
        </p:scale>
        <p:origin x="347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1630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24075" y="161925"/>
            <a:ext cx="5657850" cy="35353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9772" y="4038953"/>
            <a:ext cx="7906456" cy="230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617760" y="6447697"/>
            <a:ext cx="2288469" cy="16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r>
              <a:rPr lang="de-DE" altLang="de-DE"/>
              <a:t>Seite </a:t>
            </a:r>
            <a:fld id="{7BCFBFAD-A59A-4AE9-9BA6-4AB45FFB075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999772" y="3932788"/>
            <a:ext cx="790645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0713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70000"/>
      </a:spcAft>
      <a:defRPr sz="11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79388" indent="-177800" algn="l" rtl="0" fontAlgn="base">
      <a:spcBef>
        <a:spcPct val="30000"/>
      </a:spcBef>
      <a:spcAft>
        <a:spcPct val="0"/>
      </a:spcAft>
      <a:buSzPct val="90000"/>
      <a:buFont typeface="Wingdings" pitchFamily="2" charset="2"/>
      <a:buChar char="§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58775" indent="-177800" algn="l" rtl="0" fontAlgn="base">
      <a:spcBef>
        <a:spcPct val="30000"/>
      </a:spcBef>
      <a:spcAft>
        <a:spcPct val="0"/>
      </a:spcAft>
      <a:buFont typeface="Arial" pitchFamily="34" charset="0"/>
      <a:buChar char="‒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38163" indent="-177800" algn="l" rtl="0" fontAlgn="base">
      <a:spcBef>
        <a:spcPct val="30000"/>
      </a:spcBef>
      <a:spcAft>
        <a:spcPct val="0"/>
      </a:spcAft>
      <a:buSzPct val="90000"/>
      <a:buFont typeface="Wingdings" pitchFamily="2" charset="2"/>
      <a:buChar char="§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717550" indent="-177800" algn="l" rtl="0" fontAlgn="base">
      <a:spcBef>
        <a:spcPct val="30000"/>
      </a:spcBef>
      <a:spcAft>
        <a:spcPct val="0"/>
      </a:spcAft>
      <a:buFont typeface="Arial" pitchFamily="34" charset="0"/>
      <a:buChar char="‒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2636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8173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5310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0775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1367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5743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7361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6037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6752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altLang="de-DE" sz="11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944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9763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sz="11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2303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4582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3982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3506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0838" lvl="1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4345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4257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5846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25135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8016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4384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sz="11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17728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25176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58271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98140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34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25654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81540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37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2250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de-DE" sz="11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4053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de-DE" sz="11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8360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5186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0649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sz="11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6889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7BCFBFAD-A59A-4AE9-9BA6-4AB45FFB0759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033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9" y="1778000"/>
            <a:ext cx="7921625" cy="1079500"/>
          </a:xfrm>
        </p:spPr>
        <p:txBody>
          <a:bodyPr tIns="46800" bIns="45720"/>
          <a:lstStyle>
            <a:lvl1pPr>
              <a:defRPr sz="2500"/>
            </a:lvl1pPr>
          </a:lstStyle>
          <a:p>
            <a:pPr lvl="0"/>
            <a:r>
              <a:rPr lang="de-DE" altLang="de-DE" noProof="0"/>
              <a:t>Titelmasterformat durch Klicken bearbeiten</a:t>
            </a:r>
            <a:endParaRPr lang="de-DE" altLang="de-DE" noProof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9" y="2977886"/>
            <a:ext cx="7921625" cy="660135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  <a:endParaRPr lang="de-DE" altLang="de-DE" noProof="0" dirty="0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11189" y="1417300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11189" y="5437188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60339" y="139485"/>
            <a:ext cx="1028085" cy="1025780"/>
          </a:xfrm>
          <a:prstGeom prst="rect">
            <a:avLst/>
          </a:prstGeom>
        </p:spPr>
      </p:pic>
      <p:sp>
        <p:nvSpPr>
          <p:cNvPr id="11" name="Datumsplatzhalter 4"/>
          <p:cNvSpPr txBox="1">
            <a:spLocks/>
          </p:cNvSpPr>
          <p:nvPr userDrawn="1"/>
        </p:nvSpPr>
        <p:spPr>
          <a:xfrm>
            <a:off x="4139580" y="5437787"/>
            <a:ext cx="1295400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de-DE" altLang="de-DE" sz="800" dirty="0" smtClean="0">
                <a:latin typeface="+mj-lt"/>
              </a:rPr>
              <a:t>09.10.2019</a:t>
            </a:r>
            <a:endParaRPr lang="de-DE" altLang="de-DE" sz="800" dirty="0">
              <a:latin typeface="+mj-lt"/>
            </a:endParaRPr>
          </a:p>
        </p:txBody>
      </p:sp>
      <p:sp>
        <p:nvSpPr>
          <p:cNvPr id="12" name="Fußzeilenplatzhalter 5"/>
          <p:cNvSpPr txBox="1">
            <a:spLocks/>
          </p:cNvSpPr>
          <p:nvPr userDrawn="1"/>
        </p:nvSpPr>
        <p:spPr>
          <a:xfrm>
            <a:off x="611188" y="5437787"/>
            <a:ext cx="3168724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de-DE" altLang="de-DE" sz="800" dirty="0" smtClean="0">
                <a:latin typeface="+mj-lt"/>
              </a:rPr>
              <a:t>Handschriftenportal</a:t>
            </a:r>
            <a:endParaRPr lang="de-DE" altLang="de-DE" sz="800" dirty="0">
              <a:latin typeface="+mj-lt"/>
            </a:endParaRPr>
          </a:p>
        </p:txBody>
      </p:sp>
      <p:sp>
        <p:nvSpPr>
          <p:cNvPr id="13" name="Foliennummernplatzhalter 6"/>
          <p:cNvSpPr txBox="1">
            <a:spLocks/>
          </p:cNvSpPr>
          <p:nvPr userDrawn="1"/>
        </p:nvSpPr>
        <p:spPr>
          <a:xfrm>
            <a:off x="7667625" y="5437787"/>
            <a:ext cx="865188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de-DE" altLang="de-DE" sz="800" dirty="0">
                <a:latin typeface="+mj-lt"/>
              </a:rPr>
              <a:t>Seite </a:t>
            </a:r>
            <a:fld id="{7992CBB8-5A72-42F9-BEEB-E9FDD427B0DF}" type="slidenum">
              <a:rPr lang="de-DE" altLang="de-DE" sz="800" smtClean="0">
                <a:latin typeface="+mj-lt"/>
              </a:rPr>
              <a:pPr algn="r"/>
              <a:t>‹Nr.›</a:t>
            </a:fld>
            <a:endParaRPr lang="de-DE" altLang="de-DE" sz="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60339" y="139485"/>
            <a:ext cx="1028085" cy="1025780"/>
          </a:xfrm>
          <a:prstGeom prst="rect">
            <a:avLst/>
          </a:prstGeom>
        </p:spPr>
      </p:pic>
      <p:sp>
        <p:nvSpPr>
          <p:cNvPr id="9" name="Datumsplatzhalter 4"/>
          <p:cNvSpPr txBox="1">
            <a:spLocks/>
          </p:cNvSpPr>
          <p:nvPr userDrawn="1"/>
        </p:nvSpPr>
        <p:spPr>
          <a:xfrm>
            <a:off x="4139580" y="5437787"/>
            <a:ext cx="1295400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de-DE" altLang="de-DE" sz="800" dirty="0" smtClean="0">
                <a:latin typeface="+mj-lt"/>
              </a:rPr>
              <a:t>09.10.2019</a:t>
            </a:r>
            <a:endParaRPr lang="de-DE" altLang="de-DE" sz="800" dirty="0">
              <a:latin typeface="+mj-lt"/>
            </a:endParaRPr>
          </a:p>
        </p:txBody>
      </p:sp>
      <p:sp>
        <p:nvSpPr>
          <p:cNvPr id="10" name="Fußzeilenplatzhalter 5"/>
          <p:cNvSpPr txBox="1">
            <a:spLocks/>
          </p:cNvSpPr>
          <p:nvPr userDrawn="1"/>
        </p:nvSpPr>
        <p:spPr>
          <a:xfrm>
            <a:off x="611188" y="5437787"/>
            <a:ext cx="3168724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de-DE" altLang="de-DE" sz="800" dirty="0" smtClean="0">
                <a:latin typeface="+mj-lt"/>
              </a:rPr>
              <a:t>Handschriftenportal</a:t>
            </a:r>
            <a:endParaRPr lang="de-DE" altLang="de-DE" sz="800" dirty="0">
              <a:latin typeface="+mj-lt"/>
            </a:endParaRPr>
          </a:p>
        </p:txBody>
      </p:sp>
      <p:sp>
        <p:nvSpPr>
          <p:cNvPr id="11" name="Foliennummernplatzhalter 6"/>
          <p:cNvSpPr txBox="1">
            <a:spLocks/>
          </p:cNvSpPr>
          <p:nvPr userDrawn="1"/>
        </p:nvSpPr>
        <p:spPr>
          <a:xfrm>
            <a:off x="7667625" y="5437787"/>
            <a:ext cx="865188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de-DE" altLang="de-DE" sz="800" dirty="0">
                <a:latin typeface="+mj-lt"/>
              </a:rPr>
              <a:t>Seite </a:t>
            </a:r>
            <a:fld id="{7992CBB8-5A72-42F9-BEEB-E9FDD427B0DF}" type="slidenum">
              <a:rPr lang="de-DE" altLang="de-DE" sz="800" smtClean="0">
                <a:latin typeface="+mj-lt"/>
              </a:rPr>
              <a:pPr algn="r"/>
              <a:t>‹Nr.›</a:t>
            </a:fld>
            <a:endParaRPr lang="de-DE" altLang="de-DE" sz="800" dirty="0">
              <a:latin typeface="+mj-lt"/>
            </a:endParaRPr>
          </a:p>
        </p:txBody>
      </p:sp>
      <p:sp>
        <p:nvSpPr>
          <p:cNvPr id="12" name="Line 10"/>
          <p:cNvSpPr>
            <a:spLocks noChangeShapeType="1"/>
          </p:cNvSpPr>
          <p:nvPr userDrawn="1"/>
        </p:nvSpPr>
        <p:spPr bwMode="auto">
          <a:xfrm>
            <a:off x="611189" y="5437188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596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928" y="2857500"/>
            <a:ext cx="7920000" cy="1135063"/>
          </a:xfrm>
        </p:spPr>
        <p:txBody>
          <a:bodyPr/>
          <a:lstStyle>
            <a:lvl1pPr algn="l">
              <a:defRPr sz="2500" b="1" cap="all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450" y="1345290"/>
            <a:ext cx="7921100" cy="125015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60339" y="139485"/>
            <a:ext cx="1028085" cy="1025780"/>
          </a:xfrm>
          <a:prstGeom prst="rect">
            <a:avLst/>
          </a:prstGeom>
        </p:spPr>
      </p:pic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4139580" y="5437787"/>
            <a:ext cx="1295400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de-DE" altLang="de-DE" sz="800" dirty="0" smtClean="0">
                <a:latin typeface="+mj-lt"/>
              </a:rPr>
              <a:t>09.10.2019</a:t>
            </a:r>
            <a:endParaRPr lang="de-DE" altLang="de-DE" sz="800" dirty="0">
              <a:latin typeface="+mj-lt"/>
            </a:endParaRPr>
          </a:p>
        </p:txBody>
      </p:sp>
      <p:sp>
        <p:nvSpPr>
          <p:cNvPr id="9" name="Fußzeilenplatzhalter 5"/>
          <p:cNvSpPr txBox="1">
            <a:spLocks/>
          </p:cNvSpPr>
          <p:nvPr userDrawn="1"/>
        </p:nvSpPr>
        <p:spPr>
          <a:xfrm>
            <a:off x="611188" y="5437787"/>
            <a:ext cx="3168724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de-DE" altLang="de-DE" sz="800" dirty="0" smtClean="0">
                <a:latin typeface="+mj-lt"/>
              </a:rPr>
              <a:t>Handschriftenportal</a:t>
            </a:r>
            <a:endParaRPr lang="de-DE" altLang="de-DE" sz="800" dirty="0">
              <a:latin typeface="+mj-lt"/>
            </a:endParaRPr>
          </a:p>
        </p:txBody>
      </p:sp>
      <p:sp>
        <p:nvSpPr>
          <p:cNvPr id="10" name="Foliennummernplatzhalter 6"/>
          <p:cNvSpPr txBox="1">
            <a:spLocks/>
          </p:cNvSpPr>
          <p:nvPr userDrawn="1"/>
        </p:nvSpPr>
        <p:spPr>
          <a:xfrm>
            <a:off x="7667625" y="5437787"/>
            <a:ext cx="865188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de-DE" altLang="de-DE" sz="800" dirty="0">
                <a:latin typeface="+mj-lt"/>
              </a:rPr>
              <a:t>Seite </a:t>
            </a:r>
            <a:fld id="{7992CBB8-5A72-42F9-BEEB-E9FDD427B0DF}" type="slidenum">
              <a:rPr lang="de-DE" altLang="de-DE" sz="800" smtClean="0">
                <a:latin typeface="+mj-lt"/>
              </a:rPr>
              <a:pPr algn="r"/>
              <a:t>‹Nr.›</a:t>
            </a:fld>
            <a:endParaRPr lang="de-DE" altLang="de-DE" sz="800" dirty="0">
              <a:latin typeface="+mj-lt"/>
            </a:endParaRPr>
          </a:p>
        </p:txBody>
      </p:sp>
      <p:sp>
        <p:nvSpPr>
          <p:cNvPr id="11" name="Line 10"/>
          <p:cNvSpPr>
            <a:spLocks noChangeShapeType="1"/>
          </p:cNvSpPr>
          <p:nvPr userDrawn="1"/>
        </p:nvSpPr>
        <p:spPr bwMode="auto">
          <a:xfrm>
            <a:off x="611189" y="5437188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668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273175"/>
            <a:ext cx="3884612" cy="396065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1" y="1273174"/>
            <a:ext cx="3884613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60339" y="139485"/>
            <a:ext cx="1028085" cy="1025780"/>
          </a:xfrm>
          <a:prstGeom prst="rect">
            <a:avLst/>
          </a:prstGeom>
        </p:spPr>
      </p:pic>
      <p:sp>
        <p:nvSpPr>
          <p:cNvPr id="9" name="Datumsplatzhalter 4"/>
          <p:cNvSpPr txBox="1">
            <a:spLocks/>
          </p:cNvSpPr>
          <p:nvPr userDrawn="1"/>
        </p:nvSpPr>
        <p:spPr>
          <a:xfrm>
            <a:off x="4139580" y="5437787"/>
            <a:ext cx="1295400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de-DE" altLang="de-DE" sz="800" dirty="0" smtClean="0">
                <a:latin typeface="+mj-lt"/>
              </a:rPr>
              <a:t>09.10.2019</a:t>
            </a:r>
            <a:endParaRPr lang="de-DE" altLang="de-DE" sz="800" dirty="0">
              <a:latin typeface="+mj-lt"/>
            </a:endParaRPr>
          </a:p>
        </p:txBody>
      </p:sp>
      <p:sp>
        <p:nvSpPr>
          <p:cNvPr id="10" name="Fußzeilenplatzhalter 5"/>
          <p:cNvSpPr txBox="1">
            <a:spLocks/>
          </p:cNvSpPr>
          <p:nvPr userDrawn="1"/>
        </p:nvSpPr>
        <p:spPr>
          <a:xfrm>
            <a:off x="611188" y="5437787"/>
            <a:ext cx="3168724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de-DE" altLang="de-DE" sz="800" dirty="0" smtClean="0">
                <a:latin typeface="+mj-lt"/>
              </a:rPr>
              <a:t>Handschriftenportal</a:t>
            </a:r>
            <a:endParaRPr lang="de-DE" altLang="de-DE" sz="800" dirty="0">
              <a:latin typeface="+mj-lt"/>
            </a:endParaRPr>
          </a:p>
        </p:txBody>
      </p:sp>
      <p:sp>
        <p:nvSpPr>
          <p:cNvPr id="11" name="Foliennummernplatzhalter 6"/>
          <p:cNvSpPr txBox="1">
            <a:spLocks/>
          </p:cNvSpPr>
          <p:nvPr userDrawn="1"/>
        </p:nvSpPr>
        <p:spPr>
          <a:xfrm>
            <a:off x="7667625" y="5437787"/>
            <a:ext cx="865188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de-DE" altLang="de-DE" sz="800" dirty="0">
                <a:latin typeface="+mj-lt"/>
              </a:rPr>
              <a:t>Seite </a:t>
            </a:r>
            <a:fld id="{7992CBB8-5A72-42F9-BEEB-E9FDD427B0DF}" type="slidenum">
              <a:rPr lang="de-DE" altLang="de-DE" sz="800" smtClean="0">
                <a:latin typeface="+mj-lt"/>
              </a:rPr>
              <a:pPr algn="r"/>
              <a:t>‹Nr.›</a:t>
            </a:fld>
            <a:endParaRPr lang="de-DE" altLang="de-DE" sz="800" dirty="0">
              <a:latin typeface="+mj-lt"/>
            </a:endParaRPr>
          </a:p>
        </p:txBody>
      </p:sp>
      <p:sp>
        <p:nvSpPr>
          <p:cNvPr id="12" name="Line 10"/>
          <p:cNvSpPr>
            <a:spLocks noChangeShapeType="1"/>
          </p:cNvSpPr>
          <p:nvPr userDrawn="1"/>
        </p:nvSpPr>
        <p:spPr bwMode="auto">
          <a:xfrm>
            <a:off x="611189" y="5437188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128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398450"/>
            <a:ext cx="5688000" cy="6588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450" y="1273176"/>
            <a:ext cx="3884400" cy="804238"/>
          </a:xfrm>
        </p:spPr>
        <p:txBody>
          <a:bodyPr anchor="t" anchorCtr="0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1450" y="2077413"/>
            <a:ext cx="3884400" cy="302772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73176"/>
            <a:ext cx="3884400" cy="804238"/>
          </a:xfrm>
        </p:spPr>
        <p:txBody>
          <a:bodyPr anchor="t" anchorCtr="0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077413"/>
            <a:ext cx="3884400" cy="302772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60339" y="139485"/>
            <a:ext cx="1028085" cy="1025780"/>
          </a:xfrm>
          <a:prstGeom prst="rect">
            <a:avLst/>
          </a:prstGeom>
        </p:spPr>
      </p:pic>
      <p:sp>
        <p:nvSpPr>
          <p:cNvPr id="11" name="Datumsplatzhalter 4"/>
          <p:cNvSpPr txBox="1">
            <a:spLocks/>
          </p:cNvSpPr>
          <p:nvPr userDrawn="1"/>
        </p:nvSpPr>
        <p:spPr>
          <a:xfrm>
            <a:off x="4139580" y="5437787"/>
            <a:ext cx="1295400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de-DE" altLang="de-DE" sz="800" dirty="0" smtClean="0">
                <a:latin typeface="+mj-lt"/>
              </a:rPr>
              <a:t>09.10.2019</a:t>
            </a:r>
            <a:endParaRPr lang="de-DE" altLang="de-DE" sz="800" dirty="0">
              <a:latin typeface="+mj-lt"/>
            </a:endParaRPr>
          </a:p>
        </p:txBody>
      </p:sp>
      <p:sp>
        <p:nvSpPr>
          <p:cNvPr id="12" name="Fußzeilenplatzhalter 5"/>
          <p:cNvSpPr txBox="1">
            <a:spLocks/>
          </p:cNvSpPr>
          <p:nvPr userDrawn="1"/>
        </p:nvSpPr>
        <p:spPr>
          <a:xfrm>
            <a:off x="611188" y="5437787"/>
            <a:ext cx="3168724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de-DE" altLang="de-DE" sz="800" dirty="0" smtClean="0">
                <a:latin typeface="+mj-lt"/>
              </a:rPr>
              <a:t>Handschriftenportal</a:t>
            </a:r>
            <a:endParaRPr lang="de-DE" altLang="de-DE" sz="800" dirty="0">
              <a:latin typeface="+mj-lt"/>
            </a:endParaRPr>
          </a:p>
        </p:txBody>
      </p:sp>
      <p:sp>
        <p:nvSpPr>
          <p:cNvPr id="13" name="Foliennummernplatzhalter 6"/>
          <p:cNvSpPr txBox="1">
            <a:spLocks/>
          </p:cNvSpPr>
          <p:nvPr userDrawn="1"/>
        </p:nvSpPr>
        <p:spPr>
          <a:xfrm>
            <a:off x="7667625" y="5437787"/>
            <a:ext cx="865188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de-DE" altLang="de-DE" sz="800" dirty="0">
                <a:latin typeface="+mj-lt"/>
              </a:rPr>
              <a:t>Seite </a:t>
            </a:r>
            <a:fld id="{7992CBB8-5A72-42F9-BEEB-E9FDD427B0DF}" type="slidenum">
              <a:rPr lang="de-DE" altLang="de-DE" sz="800" smtClean="0">
                <a:latin typeface="+mj-lt"/>
              </a:rPr>
              <a:pPr algn="r"/>
              <a:t>‹Nr.›</a:t>
            </a:fld>
            <a:endParaRPr lang="de-DE" altLang="de-DE" sz="800" dirty="0">
              <a:latin typeface="+mj-lt"/>
            </a:endParaRPr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611189" y="5437188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815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60339" y="139485"/>
            <a:ext cx="1028085" cy="1025780"/>
          </a:xfrm>
          <a:prstGeom prst="rect">
            <a:avLst/>
          </a:prstGeom>
        </p:spPr>
      </p:pic>
      <p:sp>
        <p:nvSpPr>
          <p:cNvPr id="7" name="Datumsplatzhalter 4"/>
          <p:cNvSpPr txBox="1">
            <a:spLocks/>
          </p:cNvSpPr>
          <p:nvPr userDrawn="1"/>
        </p:nvSpPr>
        <p:spPr>
          <a:xfrm>
            <a:off x="4139580" y="5437787"/>
            <a:ext cx="1295400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de-DE" altLang="de-DE" sz="800" dirty="0" smtClean="0">
                <a:latin typeface="+mj-lt"/>
              </a:rPr>
              <a:t>09.10.2019</a:t>
            </a:r>
            <a:endParaRPr lang="de-DE" altLang="de-DE" sz="800" dirty="0">
              <a:latin typeface="+mj-lt"/>
            </a:endParaRPr>
          </a:p>
        </p:txBody>
      </p:sp>
      <p:sp>
        <p:nvSpPr>
          <p:cNvPr id="8" name="Fußzeilenplatzhalter 5"/>
          <p:cNvSpPr txBox="1">
            <a:spLocks/>
          </p:cNvSpPr>
          <p:nvPr userDrawn="1"/>
        </p:nvSpPr>
        <p:spPr>
          <a:xfrm>
            <a:off x="611188" y="5437787"/>
            <a:ext cx="3168724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de-DE" altLang="de-DE" sz="800" dirty="0" smtClean="0">
                <a:latin typeface="+mj-lt"/>
              </a:rPr>
              <a:t>Handschriftenportal</a:t>
            </a:r>
            <a:endParaRPr lang="de-DE" altLang="de-DE" sz="800" dirty="0">
              <a:latin typeface="+mj-lt"/>
            </a:endParaRPr>
          </a:p>
        </p:txBody>
      </p:sp>
      <p:sp>
        <p:nvSpPr>
          <p:cNvPr id="9" name="Foliennummernplatzhalter 6"/>
          <p:cNvSpPr txBox="1">
            <a:spLocks/>
          </p:cNvSpPr>
          <p:nvPr userDrawn="1"/>
        </p:nvSpPr>
        <p:spPr>
          <a:xfrm>
            <a:off x="7667625" y="5437787"/>
            <a:ext cx="865188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de-DE" altLang="de-DE" sz="800" dirty="0">
                <a:latin typeface="+mj-lt"/>
              </a:rPr>
              <a:t>Seite </a:t>
            </a:r>
            <a:fld id="{7992CBB8-5A72-42F9-BEEB-E9FDD427B0DF}" type="slidenum">
              <a:rPr lang="de-DE" altLang="de-DE" sz="800" smtClean="0">
                <a:latin typeface="+mj-lt"/>
              </a:rPr>
              <a:pPr algn="r"/>
              <a:t>‹Nr.›</a:t>
            </a:fld>
            <a:endParaRPr lang="de-DE" altLang="de-DE" sz="800" dirty="0">
              <a:latin typeface="+mj-lt"/>
            </a:endParaRPr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611189" y="5437188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18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pic>
        <p:nvPicPr>
          <p:cNvPr id="3" name="Picture 2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25639"/>
          <a:stretch/>
        </p:blipFill>
        <p:spPr bwMode="auto">
          <a:xfrm>
            <a:off x="0" y="3019921"/>
            <a:ext cx="9144000" cy="242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60339" y="139485"/>
            <a:ext cx="1028085" cy="1025780"/>
          </a:xfrm>
          <a:prstGeom prst="rect">
            <a:avLst/>
          </a:prstGeom>
        </p:spPr>
      </p:pic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4139580" y="5437787"/>
            <a:ext cx="1295400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de-DE" altLang="de-DE" sz="800" dirty="0" smtClean="0">
                <a:latin typeface="+mj-lt"/>
              </a:rPr>
              <a:t>09.10.2019</a:t>
            </a:r>
            <a:endParaRPr lang="de-DE" altLang="de-DE" sz="800" dirty="0">
              <a:latin typeface="+mj-lt"/>
            </a:endParaRPr>
          </a:p>
        </p:txBody>
      </p:sp>
      <p:sp>
        <p:nvSpPr>
          <p:cNvPr id="9" name="Fußzeilenplatzhalter 5"/>
          <p:cNvSpPr txBox="1">
            <a:spLocks/>
          </p:cNvSpPr>
          <p:nvPr userDrawn="1"/>
        </p:nvSpPr>
        <p:spPr>
          <a:xfrm>
            <a:off x="611188" y="5437787"/>
            <a:ext cx="3168724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de-DE" altLang="de-DE" sz="800" dirty="0" smtClean="0">
                <a:latin typeface="+mj-lt"/>
              </a:rPr>
              <a:t>Handschriftenportal</a:t>
            </a:r>
            <a:endParaRPr lang="de-DE" altLang="de-DE" sz="800" dirty="0">
              <a:latin typeface="+mj-lt"/>
            </a:endParaRPr>
          </a:p>
        </p:txBody>
      </p:sp>
      <p:sp>
        <p:nvSpPr>
          <p:cNvPr id="10" name="Foliennummernplatzhalter 6"/>
          <p:cNvSpPr txBox="1">
            <a:spLocks/>
          </p:cNvSpPr>
          <p:nvPr userDrawn="1"/>
        </p:nvSpPr>
        <p:spPr>
          <a:xfrm>
            <a:off x="7667625" y="5437787"/>
            <a:ext cx="865188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de-DE" altLang="de-DE" sz="800" dirty="0">
                <a:latin typeface="+mj-lt"/>
              </a:rPr>
              <a:t>Seite </a:t>
            </a:r>
            <a:fld id="{7992CBB8-5A72-42F9-BEEB-E9FDD427B0DF}" type="slidenum">
              <a:rPr lang="de-DE" altLang="de-DE" sz="800" smtClean="0">
                <a:latin typeface="+mj-lt"/>
              </a:rPr>
              <a:pPr algn="r"/>
              <a:t>‹Nr.›</a:t>
            </a:fld>
            <a:endParaRPr lang="de-DE" altLang="de-DE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174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401788"/>
            <a:ext cx="9144000" cy="304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60339" y="139485"/>
            <a:ext cx="1028085" cy="1025780"/>
          </a:xfrm>
          <a:prstGeom prst="rect">
            <a:avLst/>
          </a:prstGeom>
        </p:spPr>
      </p:pic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4139580" y="5437787"/>
            <a:ext cx="1295400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de-DE" altLang="de-DE" sz="800" dirty="0" smtClean="0">
                <a:latin typeface="+mj-lt"/>
              </a:rPr>
              <a:t>09.10.2019</a:t>
            </a:r>
            <a:endParaRPr lang="de-DE" altLang="de-DE" sz="800" dirty="0">
              <a:latin typeface="+mj-lt"/>
            </a:endParaRPr>
          </a:p>
        </p:txBody>
      </p:sp>
      <p:sp>
        <p:nvSpPr>
          <p:cNvPr id="9" name="Fußzeilenplatzhalter 5"/>
          <p:cNvSpPr txBox="1">
            <a:spLocks/>
          </p:cNvSpPr>
          <p:nvPr userDrawn="1"/>
        </p:nvSpPr>
        <p:spPr>
          <a:xfrm>
            <a:off x="611188" y="5437787"/>
            <a:ext cx="3168724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de-DE" altLang="de-DE" sz="800" dirty="0" smtClean="0">
                <a:latin typeface="+mj-lt"/>
              </a:rPr>
              <a:t>Handschriftenportal</a:t>
            </a:r>
            <a:endParaRPr lang="de-DE" altLang="de-DE" sz="800" dirty="0">
              <a:latin typeface="+mj-lt"/>
            </a:endParaRPr>
          </a:p>
        </p:txBody>
      </p:sp>
      <p:sp>
        <p:nvSpPr>
          <p:cNvPr id="10" name="Foliennummernplatzhalter 6"/>
          <p:cNvSpPr txBox="1">
            <a:spLocks/>
          </p:cNvSpPr>
          <p:nvPr userDrawn="1"/>
        </p:nvSpPr>
        <p:spPr>
          <a:xfrm>
            <a:off x="7667625" y="5437787"/>
            <a:ext cx="865188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de-DE" altLang="de-DE" sz="800" dirty="0">
                <a:latin typeface="+mj-lt"/>
              </a:rPr>
              <a:t>Seite </a:t>
            </a:r>
            <a:fld id="{7992CBB8-5A72-42F9-BEEB-E9FDD427B0DF}" type="slidenum">
              <a:rPr lang="de-DE" altLang="de-DE" sz="800" smtClean="0">
                <a:latin typeface="+mj-lt"/>
              </a:rPr>
              <a:pPr algn="r"/>
              <a:t>‹Nr.›</a:t>
            </a:fld>
            <a:endParaRPr lang="de-DE" altLang="de-DE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3307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60339" y="139485"/>
            <a:ext cx="1028085" cy="1025780"/>
          </a:xfrm>
          <a:prstGeom prst="rect">
            <a:avLst/>
          </a:prstGeom>
        </p:spPr>
      </p:pic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4139580" y="5437787"/>
            <a:ext cx="1295400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de-DE" altLang="de-DE" sz="800" dirty="0" smtClean="0">
                <a:latin typeface="+mj-lt"/>
              </a:rPr>
              <a:t>09.10.2019</a:t>
            </a:r>
            <a:endParaRPr lang="de-DE" altLang="de-DE" sz="800" dirty="0">
              <a:latin typeface="+mj-lt"/>
            </a:endParaRPr>
          </a:p>
        </p:txBody>
      </p:sp>
      <p:sp>
        <p:nvSpPr>
          <p:cNvPr id="9" name="Fußzeilenplatzhalter 5"/>
          <p:cNvSpPr txBox="1">
            <a:spLocks/>
          </p:cNvSpPr>
          <p:nvPr userDrawn="1"/>
        </p:nvSpPr>
        <p:spPr>
          <a:xfrm>
            <a:off x="611188" y="5437787"/>
            <a:ext cx="3168724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de-DE" altLang="de-DE" sz="800" dirty="0" smtClean="0">
                <a:latin typeface="+mj-lt"/>
              </a:rPr>
              <a:t>Handschriftenportal</a:t>
            </a:r>
            <a:endParaRPr lang="de-DE" altLang="de-DE" sz="800" dirty="0">
              <a:latin typeface="+mj-lt"/>
            </a:endParaRPr>
          </a:p>
        </p:txBody>
      </p:sp>
      <p:sp>
        <p:nvSpPr>
          <p:cNvPr id="10" name="Foliennummernplatzhalter 6"/>
          <p:cNvSpPr txBox="1">
            <a:spLocks/>
          </p:cNvSpPr>
          <p:nvPr userDrawn="1"/>
        </p:nvSpPr>
        <p:spPr>
          <a:xfrm>
            <a:off x="7667625" y="5437787"/>
            <a:ext cx="865188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de-DE" altLang="de-DE" sz="800" dirty="0">
                <a:latin typeface="+mj-lt"/>
              </a:rPr>
              <a:t>Seite </a:t>
            </a:r>
            <a:fld id="{7992CBB8-5A72-42F9-BEEB-E9FDD427B0DF}" type="slidenum">
              <a:rPr lang="de-DE" altLang="de-DE" sz="800" smtClean="0">
                <a:latin typeface="+mj-lt"/>
              </a:rPr>
              <a:pPr algn="r"/>
              <a:t>‹Nr.›</a:t>
            </a:fld>
            <a:endParaRPr lang="de-DE" altLang="de-DE" sz="800" dirty="0">
              <a:latin typeface="+mj-lt"/>
            </a:endParaRPr>
          </a:p>
        </p:txBody>
      </p:sp>
      <p:sp>
        <p:nvSpPr>
          <p:cNvPr id="11" name="Line 10"/>
          <p:cNvSpPr>
            <a:spLocks noChangeShapeType="1"/>
          </p:cNvSpPr>
          <p:nvPr userDrawn="1"/>
        </p:nvSpPr>
        <p:spPr bwMode="auto">
          <a:xfrm>
            <a:off x="611189" y="5437188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324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96875"/>
            <a:ext cx="5689600" cy="6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9" y="1273280"/>
            <a:ext cx="7921625" cy="398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11189" y="5437188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11189" y="1057250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68344" y="199428"/>
            <a:ext cx="823109" cy="785864"/>
          </a:xfrm>
          <a:prstGeom prst="rect">
            <a:avLst/>
          </a:prstGeom>
        </p:spPr>
      </p:pic>
      <p:sp>
        <p:nvSpPr>
          <p:cNvPr id="13" name="Datumsplatzhalter 4"/>
          <p:cNvSpPr txBox="1">
            <a:spLocks/>
          </p:cNvSpPr>
          <p:nvPr userDrawn="1"/>
        </p:nvSpPr>
        <p:spPr>
          <a:xfrm>
            <a:off x="4139580" y="5437787"/>
            <a:ext cx="1295400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de-DE" altLang="de-DE" sz="800" dirty="0" smtClean="0">
                <a:latin typeface="+mj-lt"/>
              </a:rPr>
              <a:t>09.10.2019</a:t>
            </a:r>
            <a:endParaRPr lang="de-DE" altLang="de-DE" sz="800" dirty="0">
              <a:latin typeface="+mj-lt"/>
            </a:endParaRPr>
          </a:p>
        </p:txBody>
      </p:sp>
      <p:sp>
        <p:nvSpPr>
          <p:cNvPr id="14" name="Fußzeilenplatzhalter 5"/>
          <p:cNvSpPr txBox="1">
            <a:spLocks/>
          </p:cNvSpPr>
          <p:nvPr userDrawn="1"/>
        </p:nvSpPr>
        <p:spPr>
          <a:xfrm>
            <a:off x="611188" y="5437787"/>
            <a:ext cx="3168724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de-DE" altLang="de-DE" sz="800" dirty="0" smtClean="0">
                <a:latin typeface="+mj-lt"/>
              </a:rPr>
              <a:t>Handschriftenportal</a:t>
            </a:r>
            <a:endParaRPr lang="de-DE" altLang="de-DE" sz="800" dirty="0">
              <a:latin typeface="+mj-lt"/>
            </a:endParaRPr>
          </a:p>
        </p:txBody>
      </p:sp>
      <p:sp>
        <p:nvSpPr>
          <p:cNvPr id="15" name="Foliennummernplatzhalter 6"/>
          <p:cNvSpPr txBox="1">
            <a:spLocks/>
          </p:cNvSpPr>
          <p:nvPr userDrawn="1"/>
        </p:nvSpPr>
        <p:spPr>
          <a:xfrm>
            <a:off x="7667625" y="5437787"/>
            <a:ext cx="865188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de-DE" altLang="de-DE" sz="800" dirty="0">
                <a:latin typeface="+mj-lt"/>
              </a:rPr>
              <a:t>Seite </a:t>
            </a:r>
            <a:fld id="{7992CBB8-5A72-42F9-BEEB-E9FDD427B0DF}" type="slidenum">
              <a:rPr lang="de-DE" altLang="de-DE" sz="800" smtClean="0">
                <a:latin typeface="+mj-lt"/>
              </a:rPr>
              <a:pPr algn="r"/>
              <a:t>‹Nr.›</a:t>
            </a:fld>
            <a:endParaRPr lang="de-DE" altLang="de-DE" sz="80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algn="l" rtl="0" eaLnBrk="1" fontAlgn="base" hangingPunct="1">
        <a:spcBef>
          <a:spcPct val="1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1" fontAlgn="base" hangingPunct="1">
        <a:spcBef>
          <a:spcPct val="10000"/>
        </a:spcBef>
        <a:spcAft>
          <a:spcPct val="0"/>
        </a:spcAft>
        <a:buSzPct val="9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358775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600">
          <a:solidFill>
            <a:schemeClr val="tx1"/>
          </a:solidFill>
          <a:latin typeface="+mn-lt"/>
          <a:cs typeface="+mn-cs"/>
        </a:defRPr>
      </a:lvl3pPr>
      <a:lvl4pPr marL="538163" indent="-177800" algn="l" rtl="0" eaLnBrk="1" fontAlgn="base" hangingPunct="1">
        <a:spcBef>
          <a:spcPct val="10000"/>
        </a:spcBef>
        <a:spcAft>
          <a:spcPct val="0"/>
        </a:spcAft>
        <a:buSzPct val="9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717550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600">
          <a:solidFill>
            <a:schemeClr val="tx1"/>
          </a:solidFill>
          <a:latin typeface="+mn-lt"/>
          <a:cs typeface="+mn-cs"/>
        </a:defRPr>
      </a:lvl5pPr>
      <a:lvl6pPr marL="1174750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6pPr>
      <a:lvl7pPr marL="1631950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7pPr>
      <a:lvl8pPr marL="2089150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8pPr>
      <a:lvl9pPr marL="2546350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77990" y="1417340"/>
            <a:ext cx="7738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+mj-lt"/>
              </a:rPr>
              <a:t>Working on a </a:t>
            </a:r>
            <a:r>
              <a:rPr lang="de-DE" sz="2400" b="1" dirty="0" err="1">
                <a:latin typeface="+mj-lt"/>
              </a:rPr>
              <a:t>new</a:t>
            </a:r>
            <a:r>
              <a:rPr lang="de-DE" sz="2400" b="1" dirty="0">
                <a:latin typeface="+mj-lt"/>
              </a:rPr>
              <a:t> German </a:t>
            </a:r>
            <a:r>
              <a:rPr lang="de-DE" sz="2400" b="1" dirty="0" err="1">
                <a:latin typeface="+mj-lt"/>
              </a:rPr>
              <a:t>Manuscript</a:t>
            </a:r>
            <a:r>
              <a:rPr lang="de-DE" sz="2400" b="1" dirty="0">
                <a:latin typeface="+mj-lt"/>
              </a:rPr>
              <a:t> </a:t>
            </a:r>
            <a:r>
              <a:rPr lang="de-DE" sz="2400" b="1" dirty="0" smtClean="0">
                <a:latin typeface="+mj-lt"/>
              </a:rPr>
              <a:t>Portal.</a:t>
            </a:r>
            <a:br>
              <a:rPr lang="de-DE" sz="2400" b="1" dirty="0" smtClean="0">
                <a:latin typeface="+mj-lt"/>
              </a:rPr>
            </a:br>
            <a:r>
              <a:rPr lang="de-DE" sz="2400" b="1" dirty="0" err="1" smtClean="0">
                <a:latin typeface="+mj-lt"/>
              </a:rPr>
              <a:t>D</a:t>
            </a:r>
            <a:r>
              <a:rPr lang="de-DE" sz="2400" b="1" dirty="0" err="1" smtClean="0"/>
              <a:t>escriptions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</a:t>
            </a:r>
            <a:r>
              <a:rPr lang="de-DE" sz="2400" b="1" dirty="0" err="1" smtClean="0">
                <a:latin typeface="+mj-lt"/>
              </a:rPr>
              <a:t>ultural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 err="1" smtClean="0">
                <a:latin typeface="+mj-lt"/>
              </a:rPr>
              <a:t>objects</a:t>
            </a:r>
            <a:endParaRPr lang="de-DE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54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 err="1"/>
              <a:t>Aims</a:t>
            </a:r>
            <a:r>
              <a:rPr lang="de-DE" sz="1800" dirty="0"/>
              <a:t/>
            </a:r>
            <a:br>
              <a:rPr lang="de-DE" sz="1800" dirty="0"/>
            </a:br>
            <a:endParaRPr lang="de-DE" sz="3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dirty="0" smtClean="0"/>
          </a:p>
          <a:p>
            <a:r>
              <a:rPr lang="de-DE" b="1" dirty="0" smtClean="0"/>
              <a:t>Features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Web-</a:t>
            </a:r>
            <a:r>
              <a:rPr lang="de-DE" dirty="0" err="1"/>
              <a:t>P</a:t>
            </a:r>
            <a:r>
              <a:rPr lang="de-DE" dirty="0" err="1" smtClean="0"/>
              <a:t>resentation</a:t>
            </a:r>
            <a:r>
              <a:rPr lang="de-DE" dirty="0" smtClean="0"/>
              <a:t> (</a:t>
            </a:r>
            <a:r>
              <a:rPr lang="de-DE" dirty="0" err="1" smtClean="0"/>
              <a:t>usable</a:t>
            </a:r>
            <a:r>
              <a:rPr lang="de-DE" dirty="0" smtClean="0"/>
              <a:t>)</a:t>
            </a:r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de-DE" altLang="de-DE" dirty="0" err="1" smtClean="0"/>
              <a:t>Up</a:t>
            </a:r>
            <a:r>
              <a:rPr lang="de-DE" altLang="de-DE" dirty="0" smtClean="0"/>
              <a:t>-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-date </a:t>
            </a:r>
            <a:r>
              <a:rPr lang="de-DE" altLang="de-DE" dirty="0" err="1" smtClean="0"/>
              <a:t>Presentation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Retrieval</a:t>
            </a:r>
            <a:r>
              <a:rPr lang="de-DE" altLang="de-DE" dirty="0" smtClean="0"/>
              <a:t>-Interface</a:t>
            </a:r>
            <a:endParaRPr lang="de-DE" dirty="0" smtClean="0"/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IIIF-</a:t>
            </a:r>
            <a:r>
              <a:rPr lang="de-DE" dirty="0" err="1" smtClean="0"/>
              <a:t>compliant</a:t>
            </a:r>
            <a:r>
              <a:rPr lang="de-DE" dirty="0" smtClean="0"/>
              <a:t> Viewer (MIRADOR)</a:t>
            </a:r>
          </a:p>
          <a:p>
            <a:pPr marL="644525" lvl="2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Data </a:t>
            </a:r>
            <a:r>
              <a:rPr lang="de-DE" dirty="0" err="1" smtClean="0"/>
              <a:t>Storage</a:t>
            </a:r>
            <a:r>
              <a:rPr lang="de-DE" dirty="0" smtClean="0"/>
              <a:t> and Administration</a:t>
            </a:r>
            <a:endParaRPr lang="de-DE" dirty="0" smtClean="0"/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Data </a:t>
            </a:r>
            <a:r>
              <a:rPr lang="de-DE" dirty="0" err="1" smtClean="0"/>
              <a:t>Capturing</a:t>
            </a:r>
            <a:endParaRPr lang="de-DE" dirty="0" smtClean="0"/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Data </a:t>
            </a:r>
            <a:r>
              <a:rPr lang="de-DE" dirty="0" smtClean="0"/>
              <a:t>Im- and Export</a:t>
            </a:r>
          </a:p>
          <a:p>
            <a:pPr marL="644525" lvl="2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/>
              <a:t>	</a:t>
            </a:r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34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 err="1"/>
              <a:t>Aims</a:t>
            </a:r>
            <a:r>
              <a:rPr lang="de-DE" sz="1800" dirty="0"/>
              <a:t/>
            </a:r>
            <a:br>
              <a:rPr lang="de-DE" sz="1800" dirty="0"/>
            </a:br>
            <a:endParaRPr lang="de-DE" sz="3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dirty="0" smtClean="0"/>
          </a:p>
          <a:p>
            <a:r>
              <a:rPr lang="de-DE" b="1" dirty="0" smtClean="0"/>
              <a:t>Features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Web-</a:t>
            </a:r>
            <a:r>
              <a:rPr lang="de-DE" dirty="0" err="1" smtClean="0"/>
              <a:t>Presentation</a:t>
            </a:r>
            <a:r>
              <a:rPr lang="de-DE" dirty="0" smtClean="0"/>
              <a:t> (UBL)</a:t>
            </a:r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de-DE" altLang="de-DE" dirty="0" err="1" smtClean="0"/>
              <a:t>Up</a:t>
            </a:r>
            <a:r>
              <a:rPr lang="de-DE" altLang="de-DE" dirty="0" smtClean="0"/>
              <a:t>-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-date </a:t>
            </a:r>
            <a:r>
              <a:rPr lang="de-DE" altLang="de-DE" dirty="0" err="1" smtClean="0"/>
              <a:t>Presentation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Retrieval</a:t>
            </a:r>
            <a:r>
              <a:rPr lang="de-DE" altLang="de-DE" dirty="0" smtClean="0"/>
              <a:t>-Interface</a:t>
            </a:r>
            <a:endParaRPr lang="de-DE" dirty="0" smtClean="0"/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IIIF-</a:t>
            </a:r>
            <a:r>
              <a:rPr lang="de-DE" dirty="0" err="1" smtClean="0"/>
              <a:t>compliant</a:t>
            </a:r>
            <a:r>
              <a:rPr lang="de-DE" dirty="0" smtClean="0"/>
              <a:t> Viewer (MIRADOR)</a:t>
            </a:r>
          </a:p>
          <a:p>
            <a:pPr marL="644525" lvl="2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Data </a:t>
            </a:r>
            <a:r>
              <a:rPr lang="de-DE" dirty="0" err="1" smtClean="0"/>
              <a:t>Storage</a:t>
            </a:r>
            <a:r>
              <a:rPr lang="de-DE" dirty="0" smtClean="0"/>
              <a:t> and </a:t>
            </a:r>
            <a:r>
              <a:rPr lang="de-DE" dirty="0" smtClean="0"/>
              <a:t>Administration (SBB)</a:t>
            </a:r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Data </a:t>
            </a:r>
            <a:r>
              <a:rPr lang="de-DE" dirty="0" err="1" smtClean="0"/>
              <a:t>Capturing</a:t>
            </a:r>
            <a:endParaRPr lang="de-DE" dirty="0" smtClean="0"/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Data Im- and Export</a:t>
            </a:r>
          </a:p>
          <a:p>
            <a:pPr marL="644525" lvl="2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Authority Data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Identity-Management</a:t>
            </a:r>
          </a:p>
          <a:p>
            <a:r>
              <a:rPr lang="de-DE" b="1" dirty="0"/>
              <a:t>	</a:t>
            </a:r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22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 err="1"/>
              <a:t>Aims</a:t>
            </a:r>
            <a:r>
              <a:rPr lang="de-DE" sz="1800" dirty="0"/>
              <a:t/>
            </a:r>
            <a:br>
              <a:rPr lang="de-DE" sz="1800" dirty="0"/>
            </a:br>
            <a:endParaRPr lang="de-DE" sz="3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dirty="0" smtClean="0"/>
          </a:p>
          <a:p>
            <a:r>
              <a:rPr lang="de-DE" b="1" dirty="0" smtClean="0"/>
              <a:t>Content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All</a:t>
            </a:r>
            <a:r>
              <a:rPr lang="de-DE" dirty="0" smtClean="0"/>
              <a:t> </a:t>
            </a:r>
            <a:r>
              <a:rPr lang="de-DE" dirty="0" err="1" smtClean="0"/>
              <a:t>C</a:t>
            </a:r>
            <a:r>
              <a:rPr lang="de-DE" dirty="0" err="1" smtClean="0"/>
              <a:t>ontent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M</a:t>
            </a:r>
            <a:r>
              <a:rPr lang="de-DE" dirty="0" err="1" smtClean="0"/>
              <a:t>anuscripte</a:t>
            </a:r>
            <a:r>
              <a:rPr lang="de-DE" dirty="0" smtClean="0"/>
              <a:t> </a:t>
            </a:r>
            <a:r>
              <a:rPr lang="de-DE" dirty="0" err="1" smtClean="0"/>
              <a:t>Mediaevalia</a:t>
            </a:r>
            <a:r>
              <a:rPr lang="de-DE" dirty="0" smtClean="0"/>
              <a:t> has to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migrated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portal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76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1800" dirty="0" err="1" smtClean="0"/>
              <a:t>Aims</a:t>
            </a:r>
            <a:endParaRPr lang="de-DE" dirty="0"/>
          </a:p>
        </p:txBody>
      </p:sp>
      <p:pic>
        <p:nvPicPr>
          <p:cNvPr id="11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756" y="1216000"/>
            <a:ext cx="44259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3"/>
          <p:cNvSpPr>
            <a:spLocks noChangeArrowheads="1"/>
          </p:cNvSpPr>
          <p:nvPr/>
        </p:nvSpPr>
        <p:spPr bwMode="auto">
          <a:xfrm>
            <a:off x="611188" y="1216000"/>
            <a:ext cx="4486275" cy="2771775"/>
          </a:xfrm>
          <a:prstGeom prst="rect">
            <a:avLst/>
          </a:prstGeom>
          <a:noFill/>
          <a:ln w="12700" algn="ctr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120000"/>
              </a:lnSpc>
              <a:spcBef>
                <a:spcPts val="600"/>
              </a:spcBef>
              <a:buClr>
                <a:srgbClr val="4B729F"/>
              </a:buClr>
              <a:buFont typeface="Wingdings" panose="05000000000000000000" pitchFamily="2" charset="2"/>
              <a:buChar char="Ü"/>
              <a:defRPr sz="16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1A2F58"/>
              </a:buClr>
              <a:buSzPct val="80000"/>
              <a:buFont typeface="Wingdings" panose="05000000000000000000" pitchFamily="2" charset="2"/>
              <a:buChar char="à"/>
              <a:defRPr sz="14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36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1800" dirty="0" err="1"/>
              <a:t>Aims</a:t>
            </a:r>
            <a:endParaRPr lang="de-DE" sz="1800" dirty="0"/>
          </a:p>
        </p:txBody>
      </p:sp>
      <p:pic>
        <p:nvPicPr>
          <p:cNvPr id="11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756" y="1216000"/>
            <a:ext cx="44259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3"/>
          <p:cNvSpPr>
            <a:spLocks noChangeArrowheads="1"/>
          </p:cNvSpPr>
          <p:nvPr/>
        </p:nvSpPr>
        <p:spPr bwMode="auto">
          <a:xfrm>
            <a:off x="611188" y="1216000"/>
            <a:ext cx="4486275" cy="2771775"/>
          </a:xfrm>
          <a:prstGeom prst="rect">
            <a:avLst/>
          </a:prstGeom>
          <a:noFill/>
          <a:ln w="12700" algn="ctr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120000"/>
              </a:lnSpc>
              <a:spcBef>
                <a:spcPts val="600"/>
              </a:spcBef>
              <a:buClr>
                <a:srgbClr val="4B729F"/>
              </a:buClr>
              <a:buFont typeface="Wingdings" panose="05000000000000000000" pitchFamily="2" charset="2"/>
              <a:buChar char="Ü"/>
              <a:defRPr sz="16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1A2F58"/>
              </a:buClr>
              <a:buSzPct val="80000"/>
              <a:buFont typeface="Wingdings" panose="05000000000000000000" pitchFamily="2" charset="2"/>
              <a:buChar char="à"/>
              <a:defRPr sz="14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2400">
              <a:solidFill>
                <a:schemeClr val="tx1"/>
              </a:solidFill>
            </a:endParaRPr>
          </a:p>
        </p:txBody>
      </p:sp>
      <p:pic>
        <p:nvPicPr>
          <p:cNvPr id="7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67"/>
            <a:ext cx="441325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5"/>
          <p:cNvSpPr>
            <a:spLocks noChangeArrowheads="1"/>
          </p:cNvSpPr>
          <p:nvPr/>
        </p:nvSpPr>
        <p:spPr bwMode="auto">
          <a:xfrm>
            <a:off x="1051323" y="1815029"/>
            <a:ext cx="4541837" cy="2724150"/>
          </a:xfrm>
          <a:prstGeom prst="rect">
            <a:avLst/>
          </a:prstGeom>
          <a:noFill/>
          <a:ln w="12700" algn="ctr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120000"/>
              </a:lnSpc>
              <a:spcBef>
                <a:spcPts val="600"/>
              </a:spcBef>
              <a:buClr>
                <a:srgbClr val="4B729F"/>
              </a:buClr>
              <a:buFont typeface="Wingdings" panose="05000000000000000000" pitchFamily="2" charset="2"/>
              <a:buChar char="Ü"/>
              <a:defRPr sz="16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1A2F58"/>
              </a:buClr>
              <a:buSzPct val="80000"/>
              <a:buFont typeface="Wingdings" panose="05000000000000000000" pitchFamily="2" charset="2"/>
              <a:buChar char="à"/>
              <a:defRPr sz="14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5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1800" dirty="0" err="1"/>
              <a:t>Aims</a:t>
            </a:r>
            <a:endParaRPr lang="de-DE" sz="1800" dirty="0"/>
          </a:p>
        </p:txBody>
      </p:sp>
      <p:pic>
        <p:nvPicPr>
          <p:cNvPr id="11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756" y="1216000"/>
            <a:ext cx="44259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3"/>
          <p:cNvSpPr>
            <a:spLocks noChangeArrowheads="1"/>
          </p:cNvSpPr>
          <p:nvPr/>
        </p:nvSpPr>
        <p:spPr bwMode="auto">
          <a:xfrm>
            <a:off x="611188" y="1216000"/>
            <a:ext cx="4486275" cy="2771775"/>
          </a:xfrm>
          <a:prstGeom prst="rect">
            <a:avLst/>
          </a:prstGeom>
          <a:noFill/>
          <a:ln w="12700" algn="ctr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120000"/>
              </a:lnSpc>
              <a:spcBef>
                <a:spcPts val="600"/>
              </a:spcBef>
              <a:buClr>
                <a:srgbClr val="4B729F"/>
              </a:buClr>
              <a:buFont typeface="Wingdings" panose="05000000000000000000" pitchFamily="2" charset="2"/>
              <a:buChar char="Ü"/>
              <a:defRPr sz="16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1A2F58"/>
              </a:buClr>
              <a:buSzPct val="80000"/>
              <a:buFont typeface="Wingdings" panose="05000000000000000000" pitchFamily="2" charset="2"/>
              <a:buChar char="à"/>
              <a:defRPr sz="14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2400">
              <a:solidFill>
                <a:schemeClr val="tx1"/>
              </a:solidFill>
            </a:endParaRPr>
          </a:p>
        </p:txBody>
      </p:sp>
      <p:pic>
        <p:nvPicPr>
          <p:cNvPr id="7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67"/>
            <a:ext cx="441325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5"/>
          <p:cNvSpPr>
            <a:spLocks noChangeArrowheads="1"/>
          </p:cNvSpPr>
          <p:nvPr/>
        </p:nvSpPr>
        <p:spPr bwMode="auto">
          <a:xfrm>
            <a:off x="1051323" y="1815029"/>
            <a:ext cx="4541837" cy="2724150"/>
          </a:xfrm>
          <a:prstGeom prst="rect">
            <a:avLst/>
          </a:prstGeom>
          <a:noFill/>
          <a:ln w="12700" algn="ctr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120000"/>
              </a:lnSpc>
              <a:spcBef>
                <a:spcPts val="600"/>
              </a:spcBef>
              <a:buClr>
                <a:srgbClr val="4B729F"/>
              </a:buClr>
              <a:buFont typeface="Wingdings" panose="05000000000000000000" pitchFamily="2" charset="2"/>
              <a:buChar char="Ü"/>
              <a:defRPr sz="16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1A2F58"/>
              </a:buClr>
              <a:buSzPct val="80000"/>
              <a:buFont typeface="Wingdings" panose="05000000000000000000" pitchFamily="2" charset="2"/>
              <a:buChar char="à"/>
              <a:defRPr sz="14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2400">
              <a:solidFill>
                <a:schemeClr val="tx1"/>
              </a:solidFill>
            </a:endParaRPr>
          </a:p>
        </p:txBody>
      </p:sp>
      <p:sp>
        <p:nvSpPr>
          <p:cNvPr id="19" name="Rechteck 9"/>
          <p:cNvSpPr>
            <a:spLocks noChangeArrowheads="1"/>
          </p:cNvSpPr>
          <p:nvPr/>
        </p:nvSpPr>
        <p:spPr bwMode="auto">
          <a:xfrm>
            <a:off x="546894" y="1633364"/>
            <a:ext cx="4025106" cy="3600400"/>
          </a:xfrm>
          <a:prstGeom prst="rect">
            <a:avLst/>
          </a:prstGeom>
          <a:noFill/>
          <a:ln w="12700" algn="ctr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120000"/>
              </a:lnSpc>
              <a:spcBef>
                <a:spcPts val="600"/>
              </a:spcBef>
              <a:buClr>
                <a:srgbClr val="4B729F"/>
              </a:buClr>
              <a:buFont typeface="Wingdings" panose="05000000000000000000" pitchFamily="2" charset="2"/>
              <a:buChar char="Ü"/>
              <a:defRPr sz="16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1A2F58"/>
              </a:buClr>
              <a:buSzPct val="80000"/>
              <a:buFont typeface="Wingdings" panose="05000000000000000000" pitchFamily="2" charset="2"/>
              <a:buChar char="à"/>
              <a:defRPr sz="14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2400">
              <a:solidFill>
                <a:schemeClr val="tx1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171" y="1655096"/>
            <a:ext cx="4000426" cy="355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22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1800" dirty="0" err="1"/>
              <a:t>Aims</a:t>
            </a:r>
            <a:endParaRPr lang="de-DE" sz="1800" dirty="0"/>
          </a:p>
        </p:txBody>
      </p:sp>
      <p:pic>
        <p:nvPicPr>
          <p:cNvPr id="11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756" y="1216000"/>
            <a:ext cx="44259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3"/>
          <p:cNvSpPr>
            <a:spLocks noChangeArrowheads="1"/>
          </p:cNvSpPr>
          <p:nvPr/>
        </p:nvSpPr>
        <p:spPr bwMode="auto">
          <a:xfrm>
            <a:off x="611188" y="1216000"/>
            <a:ext cx="4486275" cy="2771775"/>
          </a:xfrm>
          <a:prstGeom prst="rect">
            <a:avLst/>
          </a:prstGeom>
          <a:noFill/>
          <a:ln w="12700" algn="ctr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120000"/>
              </a:lnSpc>
              <a:spcBef>
                <a:spcPts val="600"/>
              </a:spcBef>
              <a:buClr>
                <a:srgbClr val="4B729F"/>
              </a:buClr>
              <a:buFont typeface="Wingdings" panose="05000000000000000000" pitchFamily="2" charset="2"/>
              <a:buChar char="Ü"/>
              <a:defRPr sz="16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1A2F58"/>
              </a:buClr>
              <a:buSzPct val="80000"/>
              <a:buFont typeface="Wingdings" panose="05000000000000000000" pitchFamily="2" charset="2"/>
              <a:buChar char="à"/>
              <a:defRPr sz="14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2400">
              <a:solidFill>
                <a:schemeClr val="tx1"/>
              </a:solidFill>
            </a:endParaRPr>
          </a:p>
        </p:txBody>
      </p:sp>
      <p:pic>
        <p:nvPicPr>
          <p:cNvPr id="7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67"/>
            <a:ext cx="441325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5"/>
          <p:cNvSpPr>
            <a:spLocks noChangeArrowheads="1"/>
          </p:cNvSpPr>
          <p:nvPr/>
        </p:nvSpPr>
        <p:spPr bwMode="auto">
          <a:xfrm>
            <a:off x="1051323" y="1815029"/>
            <a:ext cx="4541837" cy="2724150"/>
          </a:xfrm>
          <a:prstGeom prst="rect">
            <a:avLst/>
          </a:prstGeom>
          <a:noFill/>
          <a:ln w="12700" algn="ctr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120000"/>
              </a:lnSpc>
              <a:spcBef>
                <a:spcPts val="600"/>
              </a:spcBef>
              <a:buClr>
                <a:srgbClr val="4B729F"/>
              </a:buClr>
              <a:buFont typeface="Wingdings" panose="05000000000000000000" pitchFamily="2" charset="2"/>
              <a:buChar char="Ü"/>
              <a:defRPr sz="16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1A2F58"/>
              </a:buClr>
              <a:buSzPct val="80000"/>
              <a:buFont typeface="Wingdings" panose="05000000000000000000" pitchFamily="2" charset="2"/>
              <a:buChar char="à"/>
              <a:defRPr sz="14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2400">
              <a:solidFill>
                <a:schemeClr val="tx1"/>
              </a:solidFill>
            </a:endParaRPr>
          </a:p>
        </p:txBody>
      </p:sp>
      <p:sp>
        <p:nvSpPr>
          <p:cNvPr id="19" name="Rechteck 9"/>
          <p:cNvSpPr>
            <a:spLocks noChangeArrowheads="1"/>
          </p:cNvSpPr>
          <p:nvPr/>
        </p:nvSpPr>
        <p:spPr bwMode="auto">
          <a:xfrm>
            <a:off x="546894" y="1633364"/>
            <a:ext cx="4025106" cy="3600400"/>
          </a:xfrm>
          <a:prstGeom prst="rect">
            <a:avLst/>
          </a:prstGeom>
          <a:noFill/>
          <a:ln w="12700" algn="ctr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120000"/>
              </a:lnSpc>
              <a:spcBef>
                <a:spcPts val="600"/>
              </a:spcBef>
              <a:buClr>
                <a:srgbClr val="4B729F"/>
              </a:buClr>
              <a:buFont typeface="Wingdings" panose="05000000000000000000" pitchFamily="2" charset="2"/>
              <a:buChar char="Ü"/>
              <a:defRPr sz="16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1A2F58"/>
              </a:buClr>
              <a:buSzPct val="80000"/>
              <a:buFont typeface="Wingdings" panose="05000000000000000000" pitchFamily="2" charset="2"/>
              <a:buChar char="à"/>
              <a:defRPr sz="14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2400">
              <a:solidFill>
                <a:schemeClr val="tx1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171" y="1655096"/>
            <a:ext cx="4000426" cy="3556935"/>
          </a:xfrm>
          <a:prstGeom prst="rect">
            <a:avLst/>
          </a:prstGeom>
        </p:spPr>
      </p:pic>
      <p:pic>
        <p:nvPicPr>
          <p:cNvPr id="10" name="Inhaltsplatzhalter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4561648" y="1345332"/>
            <a:ext cx="3022818" cy="39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3"/>
          <p:cNvSpPr>
            <a:spLocks noChangeArrowheads="1"/>
          </p:cNvSpPr>
          <p:nvPr/>
        </p:nvSpPr>
        <p:spPr bwMode="auto">
          <a:xfrm>
            <a:off x="4561648" y="1441525"/>
            <a:ext cx="2951569" cy="3960440"/>
          </a:xfrm>
          <a:prstGeom prst="rect">
            <a:avLst/>
          </a:prstGeom>
          <a:noFill/>
          <a:ln w="12700" algn="ctr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120000"/>
              </a:lnSpc>
              <a:spcBef>
                <a:spcPts val="600"/>
              </a:spcBef>
              <a:buClr>
                <a:srgbClr val="4B729F"/>
              </a:buClr>
              <a:buFont typeface="Wingdings" panose="05000000000000000000" pitchFamily="2" charset="2"/>
              <a:buChar char="Ü"/>
              <a:defRPr sz="16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1A2F58"/>
              </a:buClr>
              <a:buSzPct val="80000"/>
              <a:buFont typeface="Wingdings" panose="05000000000000000000" pitchFamily="2" charset="2"/>
              <a:buChar char="à"/>
              <a:defRPr sz="14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23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 err="1"/>
              <a:t>Aims</a:t>
            </a:r>
            <a:r>
              <a:rPr lang="de-DE" sz="1800" dirty="0"/>
              <a:t/>
            </a:r>
            <a:br>
              <a:rPr lang="de-DE" sz="1800" dirty="0"/>
            </a:br>
            <a:endParaRPr lang="de-DE" sz="3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dirty="0" smtClean="0"/>
          </a:p>
          <a:p>
            <a:r>
              <a:rPr lang="de-DE" b="1" dirty="0" smtClean="0"/>
              <a:t>Content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All </a:t>
            </a:r>
            <a:r>
              <a:rPr lang="de-DE" dirty="0" err="1" smtClean="0"/>
              <a:t>content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manuscripte</a:t>
            </a:r>
            <a:r>
              <a:rPr lang="de-DE" dirty="0" smtClean="0"/>
              <a:t> </a:t>
            </a:r>
            <a:r>
              <a:rPr lang="de-DE" dirty="0" err="1" smtClean="0"/>
              <a:t>Mediaevalia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migrated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portal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reliable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homogenious</a:t>
            </a:r>
            <a:r>
              <a:rPr lang="de-DE" dirty="0" smtClean="0"/>
              <a:t> Data: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Full</a:t>
            </a:r>
            <a:r>
              <a:rPr lang="de-DE" dirty="0" smtClean="0"/>
              <a:t> Text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Harmonize</a:t>
            </a:r>
            <a:r>
              <a:rPr lang="de-DE" dirty="0" smtClean="0"/>
              <a:t> a </a:t>
            </a:r>
            <a:r>
              <a:rPr lang="de-DE" dirty="0" err="1" smtClean="0"/>
              <a:t>certain</a:t>
            </a:r>
            <a:r>
              <a:rPr lang="de-DE" dirty="0" smtClean="0"/>
              <a:t> Set </a:t>
            </a:r>
            <a:r>
              <a:rPr lang="de-DE" dirty="0" err="1" smtClean="0"/>
              <a:t>of</a:t>
            </a:r>
            <a:r>
              <a:rPr lang="de-DE" dirty="0" smtClean="0"/>
              <a:t> Data („Core-Data“)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19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 err="1" smtClean="0"/>
              <a:t>Aims</a:t>
            </a:r>
            <a:endParaRPr lang="de-DE" dirty="0"/>
          </a:p>
        </p:txBody>
      </p:sp>
      <p:sp>
        <p:nvSpPr>
          <p:cNvPr id="7" name="Rechteck 3"/>
          <p:cNvSpPr>
            <a:spLocks noChangeArrowheads="1"/>
          </p:cNvSpPr>
          <p:nvPr/>
        </p:nvSpPr>
        <p:spPr bwMode="auto">
          <a:xfrm>
            <a:off x="1475656" y="1921396"/>
            <a:ext cx="6120680" cy="1512168"/>
          </a:xfrm>
          <a:prstGeom prst="rect">
            <a:avLst/>
          </a:prstGeom>
          <a:noFill/>
          <a:ln w="12700" algn="ctr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120000"/>
              </a:lnSpc>
              <a:spcBef>
                <a:spcPts val="600"/>
              </a:spcBef>
              <a:buClr>
                <a:srgbClr val="4B729F"/>
              </a:buClr>
              <a:buFont typeface="Wingdings" panose="05000000000000000000" pitchFamily="2" charset="2"/>
              <a:buChar char="Ü"/>
              <a:defRPr sz="16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1A2F58"/>
              </a:buClr>
              <a:buSzPct val="80000"/>
              <a:buFont typeface="Wingdings" panose="05000000000000000000" pitchFamily="2" charset="2"/>
              <a:buChar char="à"/>
              <a:defRPr sz="14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2400">
              <a:solidFill>
                <a:schemeClr val="tx1"/>
              </a:solidFill>
            </a:endParaRP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3219" y="2112978"/>
            <a:ext cx="5934975" cy="108012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60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 err="1" smtClean="0"/>
              <a:t>Phasing</a:t>
            </a:r>
            <a:endParaRPr lang="de-DE" sz="3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dirty="0" smtClean="0"/>
          </a:p>
          <a:p>
            <a:endParaRPr lang="de-DE" dirty="0" smtClean="0"/>
          </a:p>
          <a:p>
            <a:r>
              <a:rPr lang="de-DE" b="1" dirty="0" smtClean="0"/>
              <a:t>Second </a:t>
            </a:r>
            <a:r>
              <a:rPr lang="de-DE" b="1" dirty="0" smtClean="0"/>
              <a:t>Phase:</a:t>
            </a:r>
          </a:p>
          <a:p>
            <a:endParaRPr lang="de-DE" dirty="0" smtClean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Workspaces</a:t>
            </a:r>
            <a:endParaRPr lang="de-DE" dirty="0" smtClean="0"/>
          </a:p>
          <a:p>
            <a:pPr marL="465138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Annotations</a:t>
            </a:r>
            <a:endParaRPr lang="de-DE" dirty="0" smtClean="0"/>
          </a:p>
          <a:p>
            <a:pPr marL="644525" lvl="2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Micropublications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 </a:t>
            </a:r>
          </a:p>
          <a:p>
            <a:endParaRPr lang="de-DE" dirty="0"/>
          </a:p>
          <a:p>
            <a:endParaRPr lang="de-DE" dirty="0" smtClean="0"/>
          </a:p>
          <a:p>
            <a:endParaRPr lang="de-DE" sz="1800" dirty="0" smtClean="0"/>
          </a:p>
          <a:p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34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/>
              <a:t>Working on a </a:t>
            </a:r>
            <a:r>
              <a:rPr lang="de-DE" sz="1800" dirty="0" err="1"/>
              <a:t>new</a:t>
            </a:r>
            <a:r>
              <a:rPr lang="de-DE" sz="1800" dirty="0"/>
              <a:t> German </a:t>
            </a:r>
            <a:r>
              <a:rPr lang="de-DE" sz="1800" dirty="0" err="1"/>
              <a:t>Manuscript</a:t>
            </a:r>
            <a:r>
              <a:rPr lang="de-DE" sz="1800" dirty="0"/>
              <a:t> </a:t>
            </a:r>
            <a:r>
              <a:rPr lang="de-DE" sz="1800" dirty="0" smtClean="0"/>
              <a:t>Portal</a:t>
            </a:r>
            <a:r>
              <a:rPr lang="de-DE" sz="1800" dirty="0"/>
              <a:t/>
            </a:r>
            <a:br>
              <a:rPr lang="de-DE" sz="1800" dirty="0"/>
            </a:br>
            <a:endParaRPr lang="de-DE" sz="3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dirty="0" smtClean="0"/>
          </a:p>
          <a:p>
            <a:endParaRPr lang="de-DE" sz="1800" dirty="0" smtClean="0"/>
          </a:p>
          <a:p>
            <a:r>
              <a:rPr lang="de-DE" sz="1800" dirty="0" smtClean="0"/>
              <a:t>	</a:t>
            </a:r>
            <a:r>
              <a:rPr lang="de-DE" b="1" dirty="0" err="1" smtClean="0"/>
              <a:t>Why</a:t>
            </a:r>
            <a:r>
              <a:rPr lang="de-DE" b="1" dirty="0" smtClean="0"/>
              <a:t> and </a:t>
            </a:r>
            <a:r>
              <a:rPr lang="de-DE" b="1" dirty="0" err="1"/>
              <a:t>What</a:t>
            </a:r>
            <a:endParaRPr lang="de-DE" b="1" dirty="0"/>
          </a:p>
          <a:p>
            <a:endParaRPr lang="de-DE" b="1" dirty="0" smtClean="0"/>
          </a:p>
          <a:p>
            <a:r>
              <a:rPr lang="de-DE" b="1" dirty="0"/>
              <a:t>	</a:t>
            </a:r>
            <a:r>
              <a:rPr lang="de-DE" b="1" dirty="0" smtClean="0"/>
              <a:t>Who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How</a:t>
            </a:r>
            <a:endParaRPr lang="de-DE" b="1" dirty="0" smtClean="0"/>
          </a:p>
          <a:p>
            <a:endParaRPr lang="de-DE" b="1" dirty="0" smtClean="0"/>
          </a:p>
          <a:p>
            <a:r>
              <a:rPr lang="de-DE" b="1" dirty="0" smtClean="0"/>
              <a:t>	Status</a:t>
            </a:r>
          </a:p>
          <a:p>
            <a:endParaRPr lang="de-DE" b="1" dirty="0" smtClean="0"/>
          </a:p>
          <a:p>
            <a:r>
              <a:rPr lang="de-DE" b="1" dirty="0"/>
              <a:t>	</a:t>
            </a:r>
            <a:r>
              <a:rPr lang="de-DE" b="1" dirty="0" smtClean="0"/>
              <a:t>Data </a:t>
            </a:r>
            <a:r>
              <a:rPr lang="de-DE" b="1" dirty="0" err="1" smtClean="0"/>
              <a:t>model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361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 err="1" smtClean="0"/>
              <a:t>Phasing</a:t>
            </a:r>
            <a:endParaRPr lang="de-DE" sz="3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dirty="0" smtClean="0"/>
          </a:p>
          <a:p>
            <a:endParaRPr lang="de-DE" dirty="0"/>
          </a:p>
          <a:p>
            <a:r>
              <a:rPr lang="de-DE" b="1" dirty="0" smtClean="0"/>
              <a:t>Second Phase:</a:t>
            </a:r>
          </a:p>
          <a:p>
            <a:endParaRPr lang="de-DE" dirty="0" smtClean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Workspaces</a:t>
            </a:r>
            <a:endParaRPr lang="de-DE" dirty="0" smtClean="0"/>
          </a:p>
          <a:p>
            <a:pPr marL="465138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Annotations</a:t>
            </a:r>
            <a:endParaRPr lang="de-DE" dirty="0" smtClean="0"/>
          </a:p>
          <a:p>
            <a:pPr marL="644525" lvl="2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Micropublications</a:t>
            </a:r>
            <a:endParaRPr lang="de-DE" dirty="0" smtClean="0"/>
          </a:p>
          <a:p>
            <a:pPr lvl="1"/>
            <a:endParaRPr lang="de-DE" dirty="0" smtClean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Catalogue</a:t>
            </a:r>
            <a:r>
              <a:rPr lang="de-DE" dirty="0" smtClean="0"/>
              <a:t> </a:t>
            </a:r>
            <a:r>
              <a:rPr lang="de-DE" dirty="0" smtClean="0"/>
              <a:t>M</a:t>
            </a:r>
            <a:r>
              <a:rPr lang="de-DE" dirty="0" smtClean="0"/>
              <a:t>odule</a:t>
            </a:r>
            <a:endParaRPr lang="de-DE" dirty="0"/>
          </a:p>
          <a:p>
            <a:pPr marL="644525" lvl="2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Publish</a:t>
            </a:r>
            <a:r>
              <a:rPr lang="de-DE" dirty="0" smtClean="0"/>
              <a:t> </a:t>
            </a:r>
            <a:r>
              <a:rPr lang="de-DE" dirty="0" err="1" smtClean="0"/>
              <a:t>D</a:t>
            </a:r>
            <a:r>
              <a:rPr lang="de-DE" dirty="0" err="1" smtClean="0"/>
              <a:t>escriptions</a:t>
            </a:r>
            <a:r>
              <a:rPr lang="de-DE" dirty="0" smtClean="0"/>
              <a:t> </a:t>
            </a:r>
            <a:r>
              <a:rPr lang="de-DE" dirty="0" smtClean="0"/>
              <a:t>and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P</a:t>
            </a:r>
            <a:r>
              <a:rPr lang="de-DE" dirty="0" err="1" smtClean="0"/>
              <a:t>aratext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 </a:t>
            </a:r>
          </a:p>
          <a:p>
            <a:endParaRPr lang="de-DE" dirty="0"/>
          </a:p>
          <a:p>
            <a:endParaRPr lang="de-DE" dirty="0" smtClean="0"/>
          </a:p>
          <a:p>
            <a:endParaRPr lang="de-DE" sz="1800" dirty="0" smtClean="0"/>
          </a:p>
          <a:p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04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/>
              <a:t>Working on a </a:t>
            </a:r>
            <a:r>
              <a:rPr lang="de-DE" sz="1800" dirty="0" err="1"/>
              <a:t>new</a:t>
            </a:r>
            <a:r>
              <a:rPr lang="de-DE" sz="1800" dirty="0"/>
              <a:t> German </a:t>
            </a:r>
            <a:r>
              <a:rPr lang="de-DE" sz="1800" dirty="0" err="1"/>
              <a:t>Manuscript</a:t>
            </a:r>
            <a:r>
              <a:rPr lang="de-DE" sz="1800" dirty="0"/>
              <a:t> </a:t>
            </a:r>
            <a:r>
              <a:rPr lang="de-DE" sz="1800" dirty="0" smtClean="0"/>
              <a:t>Portal</a:t>
            </a:r>
            <a:r>
              <a:rPr lang="de-DE" sz="1800" dirty="0"/>
              <a:t/>
            </a:r>
            <a:br>
              <a:rPr lang="de-DE" sz="1800" dirty="0"/>
            </a:br>
            <a:endParaRPr lang="de-DE" sz="3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dirty="0" smtClean="0"/>
          </a:p>
          <a:p>
            <a:endParaRPr lang="de-DE" sz="1800" dirty="0" smtClean="0"/>
          </a:p>
          <a:p>
            <a:r>
              <a:rPr lang="de-DE" sz="1800" dirty="0" smtClean="0"/>
              <a:t>	</a:t>
            </a:r>
            <a:endParaRPr lang="de-DE" b="1" dirty="0" smtClean="0"/>
          </a:p>
          <a:p>
            <a:r>
              <a:rPr lang="de-DE" b="1" dirty="0" smtClean="0"/>
              <a:t>	</a:t>
            </a:r>
            <a:r>
              <a:rPr lang="de-DE" b="1" dirty="0" err="1" smtClean="0">
                <a:solidFill>
                  <a:schemeClr val="bg1">
                    <a:lumMod val="75000"/>
                  </a:schemeClr>
                </a:solidFill>
              </a:rPr>
              <a:t>Why</a:t>
            </a:r>
            <a:r>
              <a:rPr lang="de-DE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bg1">
                    <a:lumMod val="75000"/>
                  </a:schemeClr>
                </a:solidFill>
              </a:rPr>
              <a:t>What</a:t>
            </a:r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b="1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de-DE" b="1" dirty="0"/>
              <a:t>Who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How</a:t>
            </a:r>
            <a:endParaRPr lang="de-DE" b="1" dirty="0"/>
          </a:p>
          <a:p>
            <a:r>
              <a:rPr lang="de-DE" b="1" dirty="0"/>
              <a:t>		Partners</a:t>
            </a:r>
          </a:p>
          <a:p>
            <a:r>
              <a:rPr lang="de-DE" b="1" dirty="0"/>
              <a:t>		Schedule</a:t>
            </a:r>
          </a:p>
          <a:p>
            <a:r>
              <a:rPr lang="de-DE" b="1" dirty="0"/>
              <a:t>		Navigation</a:t>
            </a:r>
          </a:p>
          <a:p>
            <a:r>
              <a:rPr lang="de-DE" b="1" dirty="0" smtClean="0">
                <a:solidFill>
                  <a:schemeClr val="bg1">
                    <a:lumMod val="75000"/>
                  </a:schemeClr>
                </a:solidFill>
              </a:rPr>
              <a:t>	Status</a:t>
            </a:r>
          </a:p>
          <a:p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de-DE" b="1" dirty="0" smtClean="0">
                <a:solidFill>
                  <a:schemeClr val="bg1">
                    <a:lumMod val="75000"/>
                  </a:schemeClr>
                </a:solidFill>
              </a:rPr>
              <a:t>Data </a:t>
            </a:r>
            <a:r>
              <a:rPr lang="de-DE" b="1" dirty="0" err="1" smtClean="0">
                <a:solidFill>
                  <a:schemeClr val="bg1">
                    <a:lumMod val="75000"/>
                  </a:schemeClr>
                </a:solidFill>
              </a:rPr>
              <a:t>model</a:t>
            </a:r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799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 smtClean="0"/>
              <a:t>Partners</a:t>
            </a:r>
            <a:endParaRPr lang="de-DE" sz="18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b="1" dirty="0" smtClean="0"/>
              <a:t>Staatsbibliothek zu Berlin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b="1" dirty="0" smtClean="0"/>
              <a:t>Universitätsbibliothek Leipzig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b="1" dirty="0" smtClean="0"/>
              <a:t>Bayerische Staatsbibliothek München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b="1" dirty="0" smtClean="0"/>
              <a:t>Herzog August Bibliothek Wolfenbüttel</a:t>
            </a:r>
          </a:p>
          <a:p>
            <a:pPr>
              <a:lnSpc>
                <a:spcPct val="114000"/>
              </a:lnSpc>
            </a:pPr>
            <a:endParaRPr lang="de-DE" b="1" dirty="0"/>
          </a:p>
          <a:p>
            <a:pPr>
              <a:lnSpc>
                <a:spcPct val="114000"/>
              </a:lnSpc>
            </a:pPr>
            <a:endParaRPr lang="de-DE" dirty="0"/>
          </a:p>
          <a:p>
            <a:pPr>
              <a:lnSpc>
                <a:spcPct val="114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91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 smtClean="0"/>
              <a:t>Schedule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b="1" dirty="0" err="1" smtClean="0"/>
              <a:t>Successful</a:t>
            </a:r>
            <a:r>
              <a:rPr lang="de-DE" b="1" dirty="0" smtClean="0"/>
              <a:t> </a:t>
            </a:r>
            <a:r>
              <a:rPr lang="de-DE" b="1" dirty="0" err="1" smtClean="0"/>
              <a:t>A</a:t>
            </a:r>
            <a:r>
              <a:rPr lang="de-DE" b="1" dirty="0" err="1" smtClean="0"/>
              <a:t>pplication</a:t>
            </a:r>
            <a:r>
              <a:rPr lang="de-DE" b="1" dirty="0" smtClean="0"/>
              <a:t> </a:t>
            </a:r>
            <a:r>
              <a:rPr lang="de-DE" b="1" dirty="0" smtClean="0"/>
              <a:t>to </a:t>
            </a:r>
            <a:r>
              <a:rPr lang="de-DE" b="1" dirty="0" err="1" smtClean="0"/>
              <a:t>the</a:t>
            </a:r>
            <a:r>
              <a:rPr lang="de-DE" b="1" dirty="0" smtClean="0"/>
              <a:t> Deutsche Forschungsgemeinschaft in </a:t>
            </a:r>
            <a:r>
              <a:rPr lang="de-DE" b="1" dirty="0" err="1" smtClean="0"/>
              <a:t>July</a:t>
            </a:r>
            <a:r>
              <a:rPr lang="de-DE" b="1" dirty="0" smtClean="0"/>
              <a:t> / </a:t>
            </a:r>
            <a:r>
              <a:rPr lang="de-DE" b="1" dirty="0" err="1" smtClean="0"/>
              <a:t>December</a:t>
            </a:r>
            <a:r>
              <a:rPr lang="de-DE" b="1" dirty="0" smtClean="0"/>
              <a:t> 2017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b="1" dirty="0" smtClean="0"/>
              <a:t>Start: 01.10.2018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b="1" dirty="0" smtClean="0"/>
              <a:t>First Phase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three</a:t>
            </a:r>
            <a:r>
              <a:rPr lang="de-DE" b="1" dirty="0" smtClean="0"/>
              <a:t> </a:t>
            </a:r>
            <a:r>
              <a:rPr lang="de-DE" b="1" dirty="0" err="1" smtClean="0"/>
              <a:t>years</a:t>
            </a:r>
            <a:endParaRPr lang="de-DE" b="1" dirty="0"/>
          </a:p>
          <a:p>
            <a:pPr>
              <a:lnSpc>
                <a:spcPct val="114000"/>
              </a:lnSpc>
            </a:pPr>
            <a:endParaRPr lang="de-DE" b="1" dirty="0"/>
          </a:p>
          <a:p>
            <a:pPr>
              <a:lnSpc>
                <a:spcPct val="114000"/>
              </a:lnSpc>
            </a:pPr>
            <a:endParaRPr lang="de-DE" dirty="0"/>
          </a:p>
          <a:p>
            <a:pPr>
              <a:lnSpc>
                <a:spcPct val="114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17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 smtClean="0"/>
              <a:t>Navigation</a:t>
            </a:r>
            <a:endParaRPr lang="de-DE" sz="18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b="1" dirty="0" smtClean="0"/>
              <a:t>Project Management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Project: </a:t>
            </a:r>
            <a:r>
              <a:rPr lang="de-DE" dirty="0" err="1" smtClean="0"/>
              <a:t>classical</a:t>
            </a:r>
            <a:r>
              <a:rPr lang="de-DE" dirty="0" smtClean="0"/>
              <a:t> </a:t>
            </a:r>
            <a:endParaRPr lang="de-DE" dirty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Local</a:t>
            </a:r>
            <a:r>
              <a:rPr lang="de-DE" dirty="0" smtClean="0"/>
              <a:t> IT-</a:t>
            </a:r>
            <a:r>
              <a:rPr lang="de-DE" dirty="0" err="1" smtClean="0"/>
              <a:t>development</a:t>
            </a:r>
            <a:r>
              <a:rPr lang="de-DE" dirty="0" smtClean="0"/>
              <a:t>: agile – </a:t>
            </a:r>
            <a:r>
              <a:rPr lang="de-DE" dirty="0" err="1" smtClean="0"/>
              <a:t>Scrum</a:t>
            </a:r>
            <a:r>
              <a:rPr lang="de-DE" dirty="0" smtClean="0"/>
              <a:t>-Teams</a:t>
            </a:r>
            <a:endParaRPr lang="de-DE" dirty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Milestones (6</a:t>
            </a:r>
            <a:r>
              <a:rPr lang="de-DE" dirty="0" smtClean="0"/>
              <a:t> </a:t>
            </a:r>
            <a:r>
              <a:rPr lang="de-DE" dirty="0" err="1" smtClean="0"/>
              <a:t>M</a:t>
            </a:r>
            <a:r>
              <a:rPr lang="de-DE" dirty="0" err="1" smtClean="0"/>
              <a:t>onths</a:t>
            </a:r>
            <a:r>
              <a:rPr lang="de-DE" dirty="0" smtClean="0"/>
              <a:t>)</a:t>
            </a:r>
            <a:endParaRPr lang="de-DE" dirty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err="1" smtClean="0"/>
              <a:t>pecification</a:t>
            </a:r>
            <a:r>
              <a:rPr lang="de-DE" dirty="0" smtClean="0"/>
              <a:t> </a:t>
            </a:r>
            <a:r>
              <a:rPr lang="de-DE" dirty="0" smtClean="0"/>
              <a:t>M</a:t>
            </a:r>
            <a:r>
              <a:rPr lang="de-DE" dirty="0" smtClean="0"/>
              <a:t>anagement </a:t>
            </a:r>
            <a:r>
              <a:rPr lang="de-DE" dirty="0" smtClean="0"/>
              <a:t>(</a:t>
            </a:r>
            <a:r>
              <a:rPr lang="de-DE" dirty="0" err="1" smtClean="0"/>
              <a:t>UseCases</a:t>
            </a:r>
            <a:r>
              <a:rPr lang="de-DE" dirty="0" smtClean="0"/>
              <a:t> =&gt; </a:t>
            </a:r>
            <a:r>
              <a:rPr lang="de-DE" dirty="0" err="1" smtClean="0"/>
              <a:t>UserStories</a:t>
            </a:r>
            <a:r>
              <a:rPr lang="de-DE" dirty="0" smtClean="0"/>
              <a:t>)</a:t>
            </a:r>
            <a:endParaRPr lang="de-DE" dirty="0"/>
          </a:p>
          <a:p>
            <a:pPr>
              <a:lnSpc>
                <a:spcPct val="114000"/>
              </a:lnSpc>
            </a:pPr>
            <a:endParaRPr lang="de-DE" b="1" dirty="0" smtClean="0"/>
          </a:p>
          <a:p>
            <a:pPr>
              <a:lnSpc>
                <a:spcPct val="114000"/>
              </a:lnSpc>
            </a:pPr>
            <a:endParaRPr lang="de-DE" dirty="0"/>
          </a:p>
          <a:p>
            <a:pPr>
              <a:lnSpc>
                <a:spcPct val="114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00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 smtClean="0"/>
              <a:t>Navigation</a:t>
            </a:r>
            <a:endParaRPr lang="de-DE" sz="18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b="1" dirty="0" err="1" smtClean="0"/>
              <a:t>Transparency</a:t>
            </a:r>
            <a:endParaRPr lang="de-DE" b="1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Application</a:t>
            </a:r>
            <a:endParaRPr lang="de-DE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Workshops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Public Relations</a:t>
            </a:r>
            <a:endParaRPr lang="de-DE" b="1" dirty="0" smtClean="0"/>
          </a:p>
          <a:p>
            <a:pPr>
              <a:lnSpc>
                <a:spcPct val="114000"/>
              </a:lnSpc>
            </a:pPr>
            <a:endParaRPr lang="de-DE" dirty="0"/>
          </a:p>
          <a:p>
            <a:pPr>
              <a:lnSpc>
                <a:spcPct val="114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37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/>
              <a:t>Navigation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b="1" dirty="0" err="1" smtClean="0"/>
              <a:t>Sustainability</a:t>
            </a:r>
            <a:endParaRPr lang="de-DE" b="1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SBB and BSB: Common</a:t>
            </a:r>
            <a:r>
              <a:rPr lang="de-DE" dirty="0" smtClean="0"/>
              <a:t> </a:t>
            </a:r>
            <a:r>
              <a:rPr lang="de-DE" dirty="0" err="1" smtClean="0"/>
              <a:t>Data-Redaction</a:t>
            </a:r>
            <a:endParaRPr lang="de-DE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SBB: </a:t>
            </a:r>
            <a:r>
              <a:rPr lang="de-DE" dirty="0" err="1" smtClean="0"/>
              <a:t>Technical</a:t>
            </a:r>
            <a:r>
              <a:rPr lang="de-DE" dirty="0" smtClean="0"/>
              <a:t> </a:t>
            </a:r>
            <a:r>
              <a:rPr lang="de-DE" dirty="0" err="1" smtClean="0"/>
              <a:t>Infrastructure</a:t>
            </a:r>
            <a:r>
              <a:rPr lang="de-DE" dirty="0" smtClean="0"/>
              <a:t>: Web</a:t>
            </a:r>
            <a:r>
              <a:rPr lang="de-DE" dirty="0" smtClean="0"/>
              <a:t> </a:t>
            </a:r>
            <a:r>
              <a:rPr lang="de-DE" dirty="0" err="1" smtClean="0"/>
              <a:t>P</a:t>
            </a:r>
            <a:r>
              <a:rPr lang="de-DE" dirty="0" err="1" smtClean="0"/>
              <a:t>resentation</a:t>
            </a:r>
            <a:r>
              <a:rPr lang="de-DE" dirty="0" smtClean="0"/>
              <a:t> </a:t>
            </a:r>
            <a:r>
              <a:rPr lang="de-DE" dirty="0" smtClean="0"/>
              <a:t>and Backoffice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UBL: Service to host </a:t>
            </a:r>
            <a:r>
              <a:rPr lang="de-DE" dirty="0" err="1" smtClean="0"/>
              <a:t>IIIF</a:t>
            </a:r>
            <a:r>
              <a:rPr lang="de-DE" dirty="0" err="1" smtClean="0"/>
              <a:t>-</a:t>
            </a:r>
            <a:r>
              <a:rPr lang="de-DE" dirty="0" err="1" smtClean="0"/>
              <a:t>D</a:t>
            </a:r>
            <a:r>
              <a:rPr lang="de-DE" dirty="0" err="1" smtClean="0"/>
              <a:t>ata</a:t>
            </a:r>
            <a:endParaRPr lang="de-DE" dirty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85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/>
              <a:t>Working on a </a:t>
            </a:r>
            <a:r>
              <a:rPr lang="de-DE" sz="1800" dirty="0" err="1"/>
              <a:t>new</a:t>
            </a:r>
            <a:r>
              <a:rPr lang="de-DE" sz="1800" dirty="0"/>
              <a:t> German </a:t>
            </a:r>
            <a:r>
              <a:rPr lang="de-DE" sz="1800" dirty="0" err="1"/>
              <a:t>Manuscript</a:t>
            </a:r>
            <a:r>
              <a:rPr lang="de-DE" sz="1800" dirty="0"/>
              <a:t> </a:t>
            </a:r>
            <a:r>
              <a:rPr lang="de-DE" sz="1800" dirty="0" smtClean="0"/>
              <a:t>Portal</a:t>
            </a:r>
            <a:r>
              <a:rPr lang="de-DE" sz="1800" dirty="0"/>
              <a:t/>
            </a:r>
            <a:br>
              <a:rPr lang="de-DE" sz="1800" dirty="0"/>
            </a:br>
            <a:endParaRPr lang="de-DE" sz="3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dirty="0" smtClean="0"/>
          </a:p>
          <a:p>
            <a:endParaRPr lang="de-DE" sz="1800" dirty="0" smtClean="0"/>
          </a:p>
          <a:p>
            <a:r>
              <a:rPr lang="de-DE" sz="1800" dirty="0" smtClean="0"/>
              <a:t>	</a:t>
            </a:r>
            <a:r>
              <a:rPr lang="de-DE" b="1" dirty="0" smtClean="0">
                <a:solidFill>
                  <a:schemeClr val="bg1">
                    <a:lumMod val="75000"/>
                  </a:schemeClr>
                </a:solidFill>
              </a:rPr>
              <a:t>Who </a:t>
            </a:r>
            <a:r>
              <a:rPr lang="de-DE" b="1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bg1">
                    <a:lumMod val="75000"/>
                  </a:schemeClr>
                </a:solidFill>
              </a:rPr>
              <a:t>How</a:t>
            </a:r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b="1" dirty="0"/>
              <a:t>	</a:t>
            </a:r>
            <a:r>
              <a:rPr lang="de-DE" b="1" dirty="0" smtClean="0"/>
              <a:t>	</a:t>
            </a:r>
          </a:p>
          <a:p>
            <a:r>
              <a:rPr lang="de-DE" b="1" dirty="0" smtClean="0"/>
              <a:t>	</a:t>
            </a:r>
            <a:r>
              <a:rPr lang="de-DE" b="1" dirty="0" err="1" smtClean="0">
                <a:solidFill>
                  <a:schemeClr val="bg1">
                    <a:lumMod val="85000"/>
                  </a:schemeClr>
                </a:solidFill>
              </a:rPr>
              <a:t>Why</a:t>
            </a:r>
            <a:r>
              <a:rPr lang="de-DE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de-DE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bg1">
                    <a:lumMod val="85000"/>
                  </a:schemeClr>
                </a:solidFill>
              </a:rPr>
              <a:t>What</a:t>
            </a:r>
            <a:endParaRPr lang="de-DE" b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de-DE" b="1" dirty="0"/>
              <a:t>	</a:t>
            </a:r>
            <a:r>
              <a:rPr lang="de-DE" b="1" dirty="0" smtClean="0"/>
              <a:t>	</a:t>
            </a:r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b="1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de-DE" b="1" dirty="0" smtClean="0"/>
              <a:t>Update</a:t>
            </a:r>
          </a:p>
          <a:p>
            <a:r>
              <a:rPr lang="de-DE" b="1" dirty="0"/>
              <a:t>	</a:t>
            </a:r>
            <a:r>
              <a:rPr lang="de-DE" b="1" dirty="0" smtClean="0"/>
              <a:t>	Status Report</a:t>
            </a:r>
          </a:p>
          <a:p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de-DE" b="1" dirty="0" smtClean="0">
                <a:solidFill>
                  <a:schemeClr val="bg1">
                    <a:lumMod val="75000"/>
                  </a:schemeClr>
                </a:solidFill>
              </a:rPr>
              <a:t>Data </a:t>
            </a:r>
            <a:r>
              <a:rPr lang="de-DE" b="1" dirty="0" err="1" smtClean="0">
                <a:solidFill>
                  <a:schemeClr val="bg1">
                    <a:lumMod val="75000"/>
                  </a:schemeClr>
                </a:solidFill>
              </a:rPr>
              <a:t>model</a:t>
            </a:r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67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/>
              <a:t>Working on a </a:t>
            </a:r>
            <a:r>
              <a:rPr lang="de-DE" sz="1800" dirty="0" err="1"/>
              <a:t>new</a:t>
            </a:r>
            <a:r>
              <a:rPr lang="de-DE" sz="1800" dirty="0"/>
              <a:t> German </a:t>
            </a:r>
            <a:r>
              <a:rPr lang="de-DE" sz="1800" dirty="0" err="1"/>
              <a:t>Manuscript</a:t>
            </a:r>
            <a:r>
              <a:rPr lang="de-DE" sz="1800" dirty="0"/>
              <a:t> </a:t>
            </a:r>
            <a:r>
              <a:rPr lang="de-DE" sz="1800" dirty="0" smtClean="0"/>
              <a:t>Portal</a:t>
            </a:r>
            <a:r>
              <a:rPr lang="de-DE" sz="1800" dirty="0"/>
              <a:t/>
            </a:r>
            <a:br>
              <a:rPr lang="de-DE" sz="1800" dirty="0"/>
            </a:br>
            <a:endParaRPr lang="de-DE" sz="3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dirty="0" smtClean="0"/>
          </a:p>
          <a:p>
            <a:endParaRPr lang="de-DE" sz="1800" dirty="0" smtClean="0"/>
          </a:p>
          <a:p>
            <a:r>
              <a:rPr lang="de-DE" sz="1800" dirty="0" smtClean="0"/>
              <a:t>	</a:t>
            </a:r>
            <a:r>
              <a:rPr lang="de-DE" b="1" dirty="0" smtClean="0">
                <a:solidFill>
                  <a:schemeClr val="bg1">
                    <a:lumMod val="75000"/>
                  </a:schemeClr>
                </a:solidFill>
              </a:rPr>
              <a:t>Who </a:t>
            </a:r>
            <a:r>
              <a:rPr lang="de-DE" b="1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bg1">
                    <a:lumMod val="75000"/>
                  </a:schemeClr>
                </a:solidFill>
              </a:rPr>
              <a:t>How</a:t>
            </a:r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b="1" dirty="0"/>
              <a:t>	</a:t>
            </a:r>
            <a:r>
              <a:rPr lang="de-DE" b="1" dirty="0" smtClean="0"/>
              <a:t>	</a:t>
            </a:r>
          </a:p>
          <a:p>
            <a:r>
              <a:rPr lang="de-DE" b="1" dirty="0" smtClean="0"/>
              <a:t>	</a:t>
            </a:r>
            <a:r>
              <a:rPr lang="de-DE" b="1" dirty="0" err="1" smtClean="0">
                <a:solidFill>
                  <a:schemeClr val="bg1">
                    <a:lumMod val="85000"/>
                  </a:schemeClr>
                </a:solidFill>
              </a:rPr>
              <a:t>Why</a:t>
            </a:r>
            <a:r>
              <a:rPr lang="de-DE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de-DE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bg1">
                    <a:lumMod val="85000"/>
                  </a:schemeClr>
                </a:solidFill>
              </a:rPr>
              <a:t>What</a:t>
            </a:r>
            <a:endParaRPr lang="de-DE" b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de-DE" b="1" dirty="0"/>
              <a:t>	</a:t>
            </a:r>
            <a:r>
              <a:rPr lang="de-DE" b="1" dirty="0" smtClean="0"/>
              <a:t>	</a:t>
            </a:r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b="1" dirty="0" smtClean="0">
                <a:solidFill>
                  <a:schemeClr val="bg1">
                    <a:lumMod val="75000"/>
                  </a:schemeClr>
                </a:solidFill>
              </a:rPr>
              <a:t>	Update</a:t>
            </a:r>
          </a:p>
          <a:p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	</a:t>
            </a:r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de-DE" b="1" dirty="0" smtClean="0"/>
              <a:t>Data </a:t>
            </a:r>
            <a:r>
              <a:rPr lang="de-DE" b="1" dirty="0" err="1" smtClean="0"/>
              <a:t>model</a:t>
            </a:r>
            <a:endParaRPr lang="de-DE" b="1" dirty="0" smtClean="0"/>
          </a:p>
          <a:p>
            <a:r>
              <a:rPr lang="de-DE" b="1" dirty="0"/>
              <a:t>	</a:t>
            </a:r>
            <a:r>
              <a:rPr lang="de-DE" b="1" dirty="0" smtClean="0"/>
              <a:t>	</a:t>
            </a:r>
            <a:r>
              <a:rPr lang="de-DE" b="1" dirty="0" err="1" smtClean="0"/>
              <a:t>Descriptions</a:t>
            </a:r>
            <a:endParaRPr lang="de-DE" b="1" dirty="0" smtClean="0"/>
          </a:p>
          <a:p>
            <a:r>
              <a:rPr lang="de-DE" b="1" dirty="0"/>
              <a:t>	</a:t>
            </a:r>
            <a:r>
              <a:rPr lang="de-DE" b="1" dirty="0" smtClean="0"/>
              <a:t>	Cultural </a:t>
            </a:r>
            <a:r>
              <a:rPr lang="de-DE" b="1" dirty="0" err="1" smtClean="0"/>
              <a:t>Object</a:t>
            </a:r>
            <a:r>
              <a:rPr lang="de-DE" b="1" dirty="0" smtClean="0"/>
              <a:t> </a:t>
            </a:r>
            <a:r>
              <a:rPr lang="de-DE" b="1" dirty="0" err="1" smtClean="0"/>
              <a:t>Documents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32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 smtClean="0"/>
              <a:t>Data </a:t>
            </a:r>
            <a:r>
              <a:rPr lang="de-DE" sz="1800" dirty="0" err="1" smtClean="0"/>
              <a:t>model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11189" y="1273281"/>
            <a:ext cx="7921625" cy="648116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de-DE" b="1" dirty="0" smtClean="0"/>
              <a:t>	</a:t>
            </a:r>
            <a:r>
              <a:rPr lang="de-DE" b="1" dirty="0" err="1" smtClean="0"/>
              <a:t>Descriptions</a:t>
            </a:r>
            <a:endParaRPr lang="de-DE" b="1" dirty="0" smtClean="0"/>
          </a:p>
          <a:p>
            <a:pPr>
              <a:lnSpc>
                <a:spcPct val="114000"/>
              </a:lnSpc>
            </a:pPr>
            <a:endParaRPr lang="de-DE" dirty="0"/>
          </a:p>
          <a:p>
            <a:pPr>
              <a:lnSpc>
                <a:spcPct val="114000"/>
              </a:lnSpc>
            </a:pPr>
            <a:endParaRPr lang="de-DE" dirty="0"/>
          </a:p>
          <a:p>
            <a:pPr>
              <a:lnSpc>
                <a:spcPct val="114000"/>
              </a:lnSpc>
            </a:pP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1605484"/>
            <a:ext cx="6985148" cy="37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719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/>
              <a:t>Working on a </a:t>
            </a:r>
            <a:r>
              <a:rPr lang="de-DE" sz="1800" dirty="0" err="1"/>
              <a:t>new</a:t>
            </a:r>
            <a:r>
              <a:rPr lang="de-DE" sz="1800" dirty="0"/>
              <a:t> German </a:t>
            </a:r>
            <a:r>
              <a:rPr lang="de-DE" sz="1800" dirty="0" err="1"/>
              <a:t>Manuscript</a:t>
            </a:r>
            <a:r>
              <a:rPr lang="de-DE" sz="1800" dirty="0"/>
              <a:t> Portal</a:t>
            </a:r>
            <a:br>
              <a:rPr lang="de-DE" sz="1800" dirty="0"/>
            </a:br>
            <a:endParaRPr lang="de-DE" sz="3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dirty="0" smtClean="0"/>
          </a:p>
          <a:p>
            <a:endParaRPr lang="de-DE" sz="1800" dirty="0" smtClean="0"/>
          </a:p>
          <a:p>
            <a:r>
              <a:rPr lang="de-DE" sz="1800" dirty="0" smtClean="0"/>
              <a:t>	</a:t>
            </a:r>
            <a:r>
              <a:rPr lang="de-DE" b="1" dirty="0" err="1" smtClean="0"/>
              <a:t>Why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What</a:t>
            </a:r>
            <a:endParaRPr lang="de-DE" b="1" dirty="0" smtClean="0"/>
          </a:p>
          <a:p>
            <a:r>
              <a:rPr lang="de-DE" b="1" dirty="0"/>
              <a:t>	</a:t>
            </a:r>
            <a:r>
              <a:rPr lang="de-DE" b="1" dirty="0" smtClean="0"/>
              <a:t>	Setting</a:t>
            </a:r>
          </a:p>
          <a:p>
            <a:r>
              <a:rPr lang="de-DE" b="1" dirty="0"/>
              <a:t>	</a:t>
            </a:r>
            <a:r>
              <a:rPr lang="de-DE" b="1" dirty="0" smtClean="0"/>
              <a:t>	</a:t>
            </a:r>
            <a:r>
              <a:rPr lang="de-DE" b="1" dirty="0" err="1" smtClean="0"/>
              <a:t>Aims</a:t>
            </a:r>
            <a:endParaRPr lang="de-DE" b="1" dirty="0" smtClean="0"/>
          </a:p>
          <a:p>
            <a:r>
              <a:rPr lang="de-DE" b="1" dirty="0"/>
              <a:t>	</a:t>
            </a:r>
            <a:r>
              <a:rPr lang="de-DE" b="1" dirty="0" smtClean="0"/>
              <a:t>	</a:t>
            </a:r>
            <a:r>
              <a:rPr lang="de-DE" b="1" dirty="0" err="1" smtClean="0"/>
              <a:t>Phasing</a:t>
            </a:r>
            <a:endParaRPr lang="de-DE" b="1" dirty="0" smtClean="0"/>
          </a:p>
          <a:p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b="1" dirty="0" smtClean="0">
                <a:solidFill>
                  <a:schemeClr val="bg1">
                    <a:lumMod val="75000"/>
                  </a:schemeClr>
                </a:solidFill>
              </a:rPr>
              <a:t>	Who </a:t>
            </a:r>
            <a:r>
              <a:rPr lang="de-DE" b="1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bg1">
                    <a:lumMod val="75000"/>
                  </a:schemeClr>
                </a:solidFill>
              </a:rPr>
              <a:t>How</a:t>
            </a:r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de-DE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b="1" dirty="0" smtClean="0">
                <a:solidFill>
                  <a:schemeClr val="bg1">
                    <a:lumMod val="75000"/>
                  </a:schemeClr>
                </a:solidFill>
              </a:rPr>
              <a:t>	Update</a:t>
            </a:r>
          </a:p>
          <a:p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de-DE" b="1" dirty="0" smtClean="0">
                <a:solidFill>
                  <a:schemeClr val="bg1">
                    <a:lumMod val="75000"/>
                  </a:schemeClr>
                </a:solidFill>
              </a:rPr>
              <a:t>Data </a:t>
            </a:r>
            <a:r>
              <a:rPr lang="de-DE" b="1" dirty="0" err="1" smtClean="0">
                <a:solidFill>
                  <a:schemeClr val="bg1">
                    <a:lumMod val="75000"/>
                  </a:schemeClr>
                </a:solidFill>
              </a:rPr>
              <a:t>model</a:t>
            </a:r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41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 smtClean="0"/>
              <a:t>Data </a:t>
            </a:r>
            <a:r>
              <a:rPr lang="de-DE" sz="1800" dirty="0" err="1" smtClean="0"/>
              <a:t>model</a:t>
            </a:r>
            <a:endParaRPr lang="de-DE" sz="18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de-DE" b="1" dirty="0" smtClean="0"/>
              <a:t>	</a:t>
            </a:r>
            <a:r>
              <a:rPr lang="de-DE" b="1" dirty="0" err="1" smtClean="0"/>
              <a:t>Description</a:t>
            </a:r>
            <a:endParaRPr lang="de-DE" b="1" dirty="0" smtClean="0"/>
          </a:p>
          <a:p>
            <a:pPr>
              <a:lnSpc>
                <a:spcPct val="114000"/>
              </a:lnSpc>
            </a:pPr>
            <a:endParaRPr lang="de-DE" dirty="0"/>
          </a:p>
          <a:p>
            <a:pPr>
              <a:lnSpc>
                <a:spcPct val="114000"/>
              </a:lnSpc>
            </a:pPr>
            <a:endParaRPr lang="de-DE" dirty="0"/>
          </a:p>
          <a:p>
            <a:pPr>
              <a:lnSpc>
                <a:spcPct val="114000"/>
              </a:lnSpc>
            </a:pPr>
            <a:endParaRPr lang="de-DE" dirty="0"/>
          </a:p>
        </p:txBody>
      </p:sp>
      <p:sp>
        <p:nvSpPr>
          <p:cNvPr id="2" name="Rechteck 1"/>
          <p:cNvSpPr/>
          <p:nvPr/>
        </p:nvSpPr>
        <p:spPr bwMode="auto">
          <a:xfrm>
            <a:off x="467544" y="1705372"/>
            <a:ext cx="2016224" cy="21602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Description</a:t>
            </a:r>
            <a:endParaRPr kumimoji="0" lang="de-DE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bgerundetes Rechteck 2"/>
          <p:cNvSpPr/>
          <p:nvPr/>
        </p:nvSpPr>
        <p:spPr bwMode="auto">
          <a:xfrm>
            <a:off x="2987824" y="1709900"/>
            <a:ext cx="1440160" cy="21602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Outer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2976127" y="2055763"/>
            <a:ext cx="1440160" cy="21602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History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3348051" y="2401626"/>
            <a:ext cx="1440160" cy="21602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200" dirty="0" err="1"/>
              <a:t>Outer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1043608" y="2401626"/>
            <a:ext cx="1440160" cy="21602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Binding</a:t>
            </a: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3334798" y="4113159"/>
            <a:ext cx="1440160" cy="21602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200" dirty="0" err="1"/>
              <a:t>Outer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3348051" y="2742891"/>
            <a:ext cx="1440160" cy="21602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  <a:p>
            <a:r>
              <a:rPr lang="de-DE" sz="1200" dirty="0" err="1"/>
              <a:t>History</a:t>
            </a:r>
            <a:endParaRPr lang="de-DE" sz="12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1484024" y="3100050"/>
            <a:ext cx="1440160" cy="21602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Fragment</a:t>
            </a: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3779912" y="3100050"/>
            <a:ext cx="1440160" cy="21602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200" dirty="0" err="1"/>
              <a:t>Outer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3783293" y="3418383"/>
            <a:ext cx="1440160" cy="21602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200" dirty="0" err="1"/>
              <a:t>History</a:t>
            </a:r>
            <a:endParaRPr lang="de-DE" dirty="0"/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1033870" y="4113159"/>
            <a:ext cx="1440160" cy="21602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Fascicle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1453293" y="4720382"/>
            <a:ext cx="1440160" cy="21602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Text</a:t>
            </a: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1453293" y="5086491"/>
            <a:ext cx="1440160" cy="21602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Text</a:t>
            </a:r>
          </a:p>
        </p:txBody>
      </p:sp>
      <p:sp>
        <p:nvSpPr>
          <p:cNvPr id="18" name="Abgerundetes Rechteck 17"/>
          <p:cNvSpPr/>
          <p:nvPr/>
        </p:nvSpPr>
        <p:spPr bwMode="auto">
          <a:xfrm>
            <a:off x="3332364" y="4449486"/>
            <a:ext cx="1440160" cy="21602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200" dirty="0" err="1"/>
              <a:t>History</a:t>
            </a:r>
            <a:endParaRPr lang="de-DE" dirty="0"/>
          </a:p>
        </p:txBody>
      </p:sp>
      <p:cxnSp>
        <p:nvCxnSpPr>
          <p:cNvPr id="19" name="Gerader Verbinder 18"/>
          <p:cNvCxnSpPr>
            <a:stCxn id="2" idx="3"/>
            <a:endCxn id="3" idx="1"/>
          </p:cNvCxnSpPr>
          <p:nvPr/>
        </p:nvCxnSpPr>
        <p:spPr bwMode="auto">
          <a:xfrm>
            <a:off x="2483768" y="1813384"/>
            <a:ext cx="504056" cy="4528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r Verbinder 20"/>
          <p:cNvCxnSpPr>
            <a:endCxn id="8" idx="1"/>
          </p:cNvCxnSpPr>
          <p:nvPr/>
        </p:nvCxnSpPr>
        <p:spPr bwMode="auto">
          <a:xfrm>
            <a:off x="2483768" y="2505075"/>
            <a:ext cx="864283" cy="456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r Verbinder 22"/>
          <p:cNvCxnSpPr>
            <a:stCxn id="12" idx="3"/>
            <a:endCxn id="13" idx="1"/>
          </p:cNvCxnSpPr>
          <p:nvPr/>
        </p:nvCxnSpPr>
        <p:spPr bwMode="auto">
          <a:xfrm>
            <a:off x="2924184" y="3208062"/>
            <a:ext cx="855728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r Verbinder 23"/>
          <p:cNvCxnSpPr>
            <a:stCxn id="15" idx="3"/>
            <a:endCxn id="10" idx="1"/>
          </p:cNvCxnSpPr>
          <p:nvPr/>
        </p:nvCxnSpPr>
        <p:spPr bwMode="auto">
          <a:xfrm>
            <a:off x="2474030" y="4221171"/>
            <a:ext cx="860768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winkelter Verbinder 33"/>
          <p:cNvCxnSpPr>
            <a:stCxn id="2" idx="2"/>
            <a:endCxn id="7" idx="1"/>
          </p:cNvCxnSpPr>
          <p:nvPr/>
        </p:nvCxnSpPr>
        <p:spPr bwMode="auto">
          <a:xfrm rot="16200000" flipH="1">
            <a:off x="2104702" y="1292349"/>
            <a:ext cx="242379" cy="1500471"/>
          </a:xfrm>
          <a:prstGeom prst="bentConnector2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winkelter Verbinder 34"/>
          <p:cNvCxnSpPr/>
          <p:nvPr/>
        </p:nvCxnSpPr>
        <p:spPr bwMode="auto">
          <a:xfrm rot="16200000" flipH="1">
            <a:off x="2462833" y="2003689"/>
            <a:ext cx="242379" cy="1500471"/>
          </a:xfrm>
          <a:prstGeom prst="bentConnector2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winkelter Verbinder 35"/>
          <p:cNvCxnSpPr>
            <a:stCxn id="12" idx="2"/>
          </p:cNvCxnSpPr>
          <p:nvPr/>
        </p:nvCxnSpPr>
        <p:spPr bwMode="auto">
          <a:xfrm rot="16200000" flipH="1">
            <a:off x="2877851" y="2642327"/>
            <a:ext cx="228314" cy="1575808"/>
          </a:xfrm>
          <a:prstGeom prst="bentConnector2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winkelter Verbinder 36"/>
          <p:cNvCxnSpPr/>
          <p:nvPr/>
        </p:nvCxnSpPr>
        <p:spPr bwMode="auto">
          <a:xfrm rot="16200000" flipH="1">
            <a:off x="2449580" y="3707362"/>
            <a:ext cx="242379" cy="1500471"/>
          </a:xfrm>
          <a:prstGeom prst="bentConnector2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winkelter Verbinder 37"/>
          <p:cNvCxnSpPr>
            <a:endCxn id="9" idx="1"/>
          </p:cNvCxnSpPr>
          <p:nvPr/>
        </p:nvCxnSpPr>
        <p:spPr bwMode="auto">
          <a:xfrm rot="16200000" flipH="1">
            <a:off x="556560" y="2022590"/>
            <a:ext cx="583714" cy="390381"/>
          </a:xfrm>
          <a:prstGeom prst="bentConnector2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winkelter Verbinder 40"/>
          <p:cNvCxnSpPr/>
          <p:nvPr/>
        </p:nvCxnSpPr>
        <p:spPr bwMode="auto">
          <a:xfrm rot="16200000" flipH="1">
            <a:off x="-7577" y="3174967"/>
            <a:ext cx="1707008" cy="385403"/>
          </a:xfrm>
          <a:prstGeom prst="bentConnector3">
            <a:avLst>
              <a:gd name="adj1" fmla="val 100652"/>
            </a:avLst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winkelter Verbinder 47"/>
          <p:cNvCxnSpPr>
            <a:endCxn id="12" idx="1"/>
          </p:cNvCxnSpPr>
          <p:nvPr/>
        </p:nvCxnSpPr>
        <p:spPr bwMode="auto">
          <a:xfrm rot="16200000" flipH="1">
            <a:off x="1080099" y="2804137"/>
            <a:ext cx="583458" cy="224392"/>
          </a:xfrm>
          <a:prstGeom prst="bentConnector2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winkelter Verbinder 50"/>
          <p:cNvCxnSpPr>
            <a:endCxn id="16" idx="1"/>
          </p:cNvCxnSpPr>
          <p:nvPr/>
        </p:nvCxnSpPr>
        <p:spPr bwMode="auto">
          <a:xfrm rot="16200000" flipH="1">
            <a:off x="1070576" y="4445676"/>
            <a:ext cx="491987" cy="273447"/>
          </a:xfrm>
          <a:prstGeom prst="bentConnector2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winkelter Verbinder 54"/>
          <p:cNvCxnSpPr/>
          <p:nvPr/>
        </p:nvCxnSpPr>
        <p:spPr bwMode="auto">
          <a:xfrm rot="16200000" flipH="1">
            <a:off x="1121526" y="4877541"/>
            <a:ext cx="388161" cy="271519"/>
          </a:xfrm>
          <a:prstGeom prst="bentConnector3">
            <a:avLst>
              <a:gd name="adj1" fmla="val 98076"/>
            </a:avLst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winkelter Verbinder 58"/>
          <p:cNvCxnSpPr/>
          <p:nvPr/>
        </p:nvCxnSpPr>
        <p:spPr bwMode="auto">
          <a:xfrm rot="5400000">
            <a:off x="47321" y="4826823"/>
            <a:ext cx="1211920" cy="11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Abgerundetes Rechteck 64"/>
          <p:cNvSpPr/>
          <p:nvPr/>
        </p:nvSpPr>
        <p:spPr bwMode="auto">
          <a:xfrm>
            <a:off x="1833787" y="3729539"/>
            <a:ext cx="1440160" cy="21602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Text</a:t>
            </a:r>
          </a:p>
        </p:txBody>
      </p:sp>
      <p:cxnSp>
        <p:nvCxnSpPr>
          <p:cNvPr id="66" name="Gewinkelter Verbinder 65"/>
          <p:cNvCxnSpPr/>
          <p:nvPr/>
        </p:nvCxnSpPr>
        <p:spPr bwMode="auto">
          <a:xfrm rot="16200000" flipH="1">
            <a:off x="1459650" y="3485000"/>
            <a:ext cx="534803" cy="224392"/>
          </a:xfrm>
          <a:prstGeom prst="bentConnector3">
            <a:avLst>
              <a:gd name="adj1" fmla="val 95362"/>
            </a:avLst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43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/>
              <a:t>Data </a:t>
            </a:r>
            <a:r>
              <a:rPr lang="de-DE" sz="1800" dirty="0" err="1"/>
              <a:t>model</a:t>
            </a:r>
            <a:endParaRPr lang="de-DE" sz="18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endParaRPr lang="de-DE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b="1" dirty="0" err="1" smtClean="0"/>
              <a:t>Descriptions</a:t>
            </a:r>
            <a:endParaRPr lang="de-DE" b="1" dirty="0" smtClean="0"/>
          </a:p>
          <a:p>
            <a:pPr>
              <a:lnSpc>
                <a:spcPct val="114000"/>
              </a:lnSpc>
            </a:pPr>
            <a:endParaRPr lang="de-DE" dirty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Copyright</a:t>
            </a:r>
          </a:p>
          <a:p>
            <a:pPr lvl="1" indent="0">
              <a:lnSpc>
                <a:spcPct val="114000"/>
              </a:lnSpc>
              <a:buNone/>
            </a:pPr>
            <a:endParaRPr lang="de-DE" dirty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Represent</a:t>
            </a:r>
            <a:r>
              <a:rPr lang="de-DE" dirty="0" smtClean="0"/>
              <a:t> a </a:t>
            </a:r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dirty="0" err="1" smtClean="0"/>
              <a:t>historical</a:t>
            </a:r>
            <a:r>
              <a:rPr lang="de-DE" dirty="0" smtClean="0"/>
              <a:t> </a:t>
            </a:r>
            <a:r>
              <a:rPr lang="de-DE" dirty="0" smtClean="0"/>
              <a:t>S</a:t>
            </a:r>
            <a:r>
              <a:rPr lang="de-DE" dirty="0" smtClean="0"/>
              <a:t>tate </a:t>
            </a:r>
            <a:r>
              <a:rPr lang="de-DE" dirty="0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K</a:t>
            </a:r>
            <a:r>
              <a:rPr lang="de-DE" dirty="0" err="1" smtClean="0"/>
              <a:t>nowledge</a:t>
            </a:r>
            <a:endParaRPr lang="de-DE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potentially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D</a:t>
            </a:r>
            <a:r>
              <a:rPr lang="de-DE" dirty="0" err="1" smtClean="0"/>
              <a:t>escription</a:t>
            </a:r>
            <a:r>
              <a:rPr lang="de-DE" dirty="0" smtClean="0"/>
              <a:t> </a:t>
            </a:r>
            <a:r>
              <a:rPr lang="de-DE" dirty="0" smtClean="0"/>
              <a:t>of a</a:t>
            </a:r>
            <a:r>
              <a:rPr lang="de-DE" dirty="0" smtClean="0"/>
              <a:t> </a:t>
            </a:r>
            <a:r>
              <a:rPr lang="de-DE" dirty="0" err="1" smtClean="0"/>
              <a:t>M</a:t>
            </a:r>
            <a:r>
              <a:rPr lang="de-DE" dirty="0" err="1" smtClean="0"/>
              <a:t>anuscript</a:t>
            </a:r>
            <a:endParaRPr lang="de-DE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Addenda</a:t>
            </a:r>
            <a:r>
              <a:rPr lang="de-DE" dirty="0" smtClean="0"/>
              <a:t> and </a:t>
            </a:r>
            <a:r>
              <a:rPr lang="de-DE" dirty="0" err="1" smtClean="0"/>
              <a:t>Corrigenda</a:t>
            </a:r>
            <a:r>
              <a:rPr lang="de-DE" dirty="0" smtClean="0"/>
              <a:t>?</a:t>
            </a:r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644525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Descriptions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not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logical</a:t>
            </a:r>
            <a:r>
              <a:rPr lang="de-DE" dirty="0" smtClean="0"/>
              <a:t> </a:t>
            </a:r>
            <a:r>
              <a:rPr lang="de-DE" dirty="0" smtClean="0"/>
              <a:t>P</a:t>
            </a:r>
            <a:r>
              <a:rPr lang="de-DE" dirty="0" smtClean="0"/>
              <a:t>lace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smtClean="0"/>
              <a:t>I</a:t>
            </a:r>
            <a:r>
              <a:rPr lang="de-DE" dirty="0" smtClean="0"/>
              <a:t>nformation </a:t>
            </a:r>
            <a:r>
              <a:rPr lang="de-DE" dirty="0" smtClean="0"/>
              <a:t>on a</a:t>
            </a:r>
            <a:r>
              <a:rPr lang="de-DE" dirty="0" smtClean="0"/>
              <a:t> </a:t>
            </a:r>
            <a:r>
              <a:rPr lang="de-DE" dirty="0" err="1" smtClean="0"/>
              <a:t>M</a:t>
            </a:r>
            <a:r>
              <a:rPr lang="de-DE" dirty="0" err="1" smtClean="0"/>
              <a:t>anuscript</a:t>
            </a:r>
            <a:endParaRPr lang="de-DE" dirty="0" smtClean="0"/>
          </a:p>
          <a:p>
            <a:pPr>
              <a:lnSpc>
                <a:spcPct val="114000"/>
              </a:lnSpc>
            </a:pPr>
            <a:endParaRPr lang="de-DE" dirty="0" smtClean="0"/>
          </a:p>
          <a:p>
            <a:pPr>
              <a:lnSpc>
                <a:spcPct val="114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50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/>
              <a:t>Data </a:t>
            </a:r>
            <a:r>
              <a:rPr lang="de-DE" sz="1800" dirty="0" err="1"/>
              <a:t>model</a:t>
            </a:r>
            <a:endParaRPr lang="de-DE" sz="18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endParaRPr lang="de-DE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b="1" dirty="0" smtClean="0"/>
              <a:t>Cultural </a:t>
            </a:r>
            <a:r>
              <a:rPr lang="de-DE" b="1" dirty="0" err="1" smtClean="0"/>
              <a:t>Object</a:t>
            </a:r>
            <a:r>
              <a:rPr lang="de-DE" b="1" dirty="0" smtClean="0"/>
              <a:t> (CO)</a:t>
            </a:r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Any</a:t>
            </a:r>
            <a:r>
              <a:rPr lang="de-DE" dirty="0" smtClean="0"/>
              <a:t> real</a:t>
            </a:r>
            <a:r>
              <a:rPr lang="de-DE" dirty="0" smtClean="0"/>
              <a:t> </a:t>
            </a:r>
            <a:r>
              <a:rPr lang="de-DE" dirty="0" err="1" smtClean="0"/>
              <a:t>O</a:t>
            </a:r>
            <a:r>
              <a:rPr lang="de-DE" dirty="0" err="1" smtClean="0"/>
              <a:t>bject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smtClean="0"/>
              <a:t>D</a:t>
            </a:r>
            <a:r>
              <a:rPr lang="de-DE" dirty="0" smtClean="0"/>
              <a:t>omain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smtClean="0"/>
              <a:t>CO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Cultural </a:t>
            </a:r>
            <a:r>
              <a:rPr lang="de-DE" b="1" dirty="0" err="1" smtClean="0"/>
              <a:t>Object</a:t>
            </a:r>
            <a:r>
              <a:rPr lang="de-DE" b="1" dirty="0" smtClean="0"/>
              <a:t> </a:t>
            </a:r>
            <a:r>
              <a:rPr lang="de-DE" b="1" dirty="0" err="1" smtClean="0"/>
              <a:t>Document</a:t>
            </a:r>
            <a:r>
              <a:rPr lang="de-DE" b="1" dirty="0" smtClean="0"/>
              <a:t> (COD)</a:t>
            </a:r>
            <a:endParaRPr lang="de-DE" b="1" dirty="0" smtClean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Withi</a:t>
            </a:r>
            <a:r>
              <a:rPr lang="de-DE" dirty="0" err="1" smtClean="0"/>
              <a:t>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portal</a:t>
            </a:r>
            <a:r>
              <a:rPr lang="de-DE" dirty="0" smtClean="0"/>
              <a:t>: </a:t>
            </a:r>
            <a:r>
              <a:rPr lang="de-DE" dirty="0" err="1" smtClean="0"/>
              <a:t>Each</a:t>
            </a:r>
            <a:r>
              <a:rPr lang="de-DE" dirty="0" smtClean="0"/>
              <a:t> CO </a:t>
            </a:r>
            <a:r>
              <a:rPr lang="de-DE" dirty="0" err="1" smtClean="0"/>
              <a:t>is</a:t>
            </a:r>
            <a:r>
              <a:rPr lang="de-DE" dirty="0"/>
              <a:t> </a:t>
            </a:r>
            <a:r>
              <a:rPr lang="de-DE" dirty="0" err="1" smtClean="0"/>
              <a:t>represented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COD</a:t>
            </a:r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COD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distinct</a:t>
            </a:r>
            <a:r>
              <a:rPr lang="de-DE" dirty="0" smtClean="0"/>
              <a:t> </a:t>
            </a: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information</a:t>
            </a:r>
            <a:r>
              <a:rPr lang="de-DE" dirty="0" smtClean="0"/>
              <a:t> on a CO: </a:t>
            </a:r>
          </a:p>
          <a:p>
            <a:pPr marL="644525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Descriptions</a:t>
            </a:r>
            <a:r>
              <a:rPr lang="de-DE" dirty="0" smtClean="0"/>
              <a:t>, </a:t>
            </a:r>
            <a:r>
              <a:rPr lang="de-DE" dirty="0" smtClean="0"/>
              <a:t>Digital </a:t>
            </a:r>
            <a:r>
              <a:rPr lang="de-DE" dirty="0" err="1" smtClean="0"/>
              <a:t>Reproductions</a:t>
            </a:r>
            <a:r>
              <a:rPr lang="de-DE" dirty="0" smtClean="0"/>
              <a:t>,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Ressources</a:t>
            </a:r>
            <a:r>
              <a:rPr lang="de-DE" dirty="0" smtClean="0"/>
              <a:t>, </a:t>
            </a:r>
            <a:r>
              <a:rPr lang="de-DE" dirty="0" err="1" smtClean="0"/>
              <a:t>Annotations</a:t>
            </a:r>
            <a:endParaRPr lang="de-DE" dirty="0" smtClean="0"/>
          </a:p>
          <a:p>
            <a:pPr>
              <a:lnSpc>
                <a:spcPct val="114000"/>
              </a:lnSpc>
            </a:pPr>
            <a:endParaRPr lang="de-DE" dirty="0"/>
          </a:p>
          <a:p>
            <a:pPr>
              <a:lnSpc>
                <a:spcPct val="114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29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 smtClean="0"/>
              <a:t>Data </a:t>
            </a:r>
            <a:r>
              <a:rPr lang="de-DE" sz="1800" dirty="0" err="1" smtClean="0"/>
              <a:t>model</a:t>
            </a:r>
            <a:endParaRPr lang="de-DE" sz="18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7584" y="1273324"/>
            <a:ext cx="5762625" cy="3905250"/>
          </a:xfrm>
        </p:spPr>
      </p:pic>
      <p:sp>
        <p:nvSpPr>
          <p:cNvPr id="2" name="Ellipse 1"/>
          <p:cNvSpPr/>
          <p:nvPr/>
        </p:nvSpPr>
        <p:spPr bwMode="auto">
          <a:xfrm>
            <a:off x="2771800" y="2857500"/>
            <a:ext cx="936104" cy="576064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4355976" y="2857500"/>
            <a:ext cx="1008112" cy="576064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44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/>
              <a:t>Data </a:t>
            </a:r>
            <a:r>
              <a:rPr lang="de-DE" sz="1800" dirty="0" err="1"/>
              <a:t>model</a:t>
            </a:r>
            <a:endParaRPr lang="de-DE" sz="18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endParaRPr lang="de-DE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b="1" dirty="0" err="1" smtClean="0"/>
              <a:t>Cultural</a:t>
            </a:r>
            <a:r>
              <a:rPr lang="de-DE" b="1" dirty="0" smtClean="0"/>
              <a:t> </a:t>
            </a:r>
            <a:r>
              <a:rPr lang="de-DE" b="1" dirty="0" err="1" smtClean="0"/>
              <a:t>Object</a:t>
            </a:r>
            <a:r>
              <a:rPr lang="de-DE" b="1" dirty="0" smtClean="0"/>
              <a:t> (CO)</a:t>
            </a:r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Any</a:t>
            </a:r>
            <a:r>
              <a:rPr lang="de-DE" dirty="0" smtClean="0"/>
              <a:t> real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Domain </a:t>
            </a:r>
            <a:r>
              <a:rPr lang="de-DE" dirty="0" err="1" smtClean="0"/>
              <a:t>is</a:t>
            </a:r>
            <a:r>
              <a:rPr lang="de-DE" dirty="0" smtClean="0"/>
              <a:t> a CO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b="1" dirty="0" err="1" smtClean="0"/>
              <a:t>Cultural</a:t>
            </a:r>
            <a:r>
              <a:rPr lang="de-DE" b="1" dirty="0" smtClean="0"/>
              <a:t> </a:t>
            </a:r>
            <a:r>
              <a:rPr lang="de-DE" b="1" dirty="0" err="1" smtClean="0"/>
              <a:t>Object</a:t>
            </a:r>
            <a:r>
              <a:rPr lang="de-DE" b="1" dirty="0" smtClean="0"/>
              <a:t> </a:t>
            </a:r>
            <a:r>
              <a:rPr lang="de-DE" b="1" dirty="0" err="1" smtClean="0"/>
              <a:t>Document</a:t>
            </a:r>
            <a:r>
              <a:rPr lang="de-DE" b="1" dirty="0" smtClean="0"/>
              <a:t> (COD)</a:t>
            </a:r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portal</a:t>
            </a:r>
            <a:r>
              <a:rPr lang="de-DE" dirty="0" smtClean="0"/>
              <a:t>: </a:t>
            </a:r>
            <a:r>
              <a:rPr lang="de-DE" dirty="0" err="1" smtClean="0"/>
              <a:t>Each</a:t>
            </a:r>
            <a:r>
              <a:rPr lang="de-DE" dirty="0" smtClean="0"/>
              <a:t> CO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represented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COD</a:t>
            </a:r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COD as </a:t>
            </a:r>
            <a:r>
              <a:rPr lang="de-DE" dirty="0" err="1" smtClean="0"/>
              <a:t>distinct</a:t>
            </a:r>
            <a:r>
              <a:rPr lang="de-DE" dirty="0" smtClean="0"/>
              <a:t> </a:t>
            </a:r>
            <a:r>
              <a:rPr lang="de-DE" dirty="0" err="1" smtClean="0"/>
              <a:t>reference</a:t>
            </a:r>
            <a:r>
              <a:rPr lang="de-DE" dirty="0" smtClean="0"/>
              <a:t> point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information</a:t>
            </a:r>
            <a:r>
              <a:rPr lang="de-DE" dirty="0" smtClean="0"/>
              <a:t> on a CO: </a:t>
            </a:r>
          </a:p>
          <a:p>
            <a:pPr marL="644525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Descriptions</a:t>
            </a:r>
            <a:r>
              <a:rPr lang="de-DE" dirty="0" smtClean="0"/>
              <a:t>, Digital </a:t>
            </a:r>
            <a:r>
              <a:rPr lang="de-DE" dirty="0" err="1" smtClean="0"/>
              <a:t>Reproductions</a:t>
            </a:r>
            <a:r>
              <a:rPr lang="de-DE" dirty="0" smtClean="0"/>
              <a:t>,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Ressources</a:t>
            </a:r>
            <a:r>
              <a:rPr lang="de-DE" dirty="0" smtClean="0"/>
              <a:t>, </a:t>
            </a:r>
            <a:r>
              <a:rPr lang="de-DE" dirty="0" err="1" smtClean="0"/>
              <a:t>Annotations</a:t>
            </a:r>
            <a:endParaRPr lang="de-DE" dirty="0" smtClean="0"/>
          </a:p>
          <a:p>
            <a:pPr marL="644525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Nationally</a:t>
            </a:r>
            <a:r>
              <a:rPr lang="de-DE" dirty="0" smtClean="0"/>
              <a:t>: Type </a:t>
            </a:r>
            <a:r>
              <a:rPr lang="de-DE" dirty="0" err="1" smtClean="0"/>
              <a:t>of</a:t>
            </a:r>
            <a:r>
              <a:rPr lang="de-DE" dirty="0" smtClean="0"/>
              <a:t> Works „Schriftdenkmal“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GND</a:t>
            </a:r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Internationally</a:t>
            </a:r>
            <a:r>
              <a:rPr lang="de-DE" dirty="0" smtClean="0"/>
              <a:t>: ISMI </a:t>
            </a:r>
            <a:endParaRPr lang="de-DE" dirty="0"/>
          </a:p>
          <a:p>
            <a:pPr>
              <a:lnSpc>
                <a:spcPct val="114000"/>
              </a:lnSpc>
            </a:pPr>
            <a:endParaRPr lang="de-DE" dirty="0"/>
          </a:p>
          <a:p>
            <a:pPr>
              <a:lnSpc>
                <a:spcPct val="114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3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 smtClean="0"/>
              <a:t>Data </a:t>
            </a:r>
            <a:r>
              <a:rPr lang="de-DE" sz="1800" dirty="0" err="1" smtClean="0"/>
              <a:t>model</a:t>
            </a:r>
            <a:endParaRPr lang="de-DE" sz="18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endParaRPr lang="de-DE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b="1" dirty="0" smtClean="0"/>
              <a:t>Dynamic COD</a:t>
            </a:r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Concise</a:t>
            </a:r>
            <a:r>
              <a:rPr lang="de-DE" dirty="0" smtClean="0"/>
              <a:t> </a:t>
            </a:r>
            <a:r>
              <a:rPr lang="de-DE" dirty="0" err="1" smtClean="0"/>
              <a:t>standardized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endParaRPr lang="de-DE" dirty="0" smtClean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As </a:t>
            </a:r>
            <a:r>
              <a:rPr lang="de-DE" dirty="0" err="1" smtClean="0"/>
              <a:t>up</a:t>
            </a:r>
            <a:r>
              <a:rPr lang="de-DE" dirty="0" smtClean="0"/>
              <a:t>-</a:t>
            </a:r>
            <a:r>
              <a:rPr lang="de-DE" dirty="0" err="1" smtClean="0"/>
              <a:t>to</a:t>
            </a:r>
            <a:r>
              <a:rPr lang="de-DE" dirty="0" smtClean="0"/>
              <a:t>-date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pPr>
              <a:lnSpc>
                <a:spcPct val="114000"/>
              </a:lnSpc>
            </a:pPr>
            <a:endParaRPr lang="de-DE" dirty="0" smtClean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b="1" dirty="0" err="1" smtClean="0"/>
              <a:t>Static</a:t>
            </a:r>
            <a:r>
              <a:rPr lang="de-DE" b="1" dirty="0" smtClean="0"/>
              <a:t> </a:t>
            </a:r>
            <a:r>
              <a:rPr lang="de-DE" b="1" dirty="0" err="1" smtClean="0"/>
              <a:t>Descriptions</a:t>
            </a:r>
            <a:endParaRPr lang="de-DE" b="1" dirty="0" smtClean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Static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Moment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Publication</a:t>
            </a:r>
            <a:r>
              <a:rPr lang="de-DE" dirty="0" smtClean="0"/>
              <a:t> </a:t>
            </a:r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b="1" dirty="0" err="1" smtClean="0"/>
              <a:t>Annotations</a:t>
            </a:r>
            <a:endParaRPr lang="de-DE" b="1" dirty="0" smtClean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User-generated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endParaRPr lang="de-DE" dirty="0" smtClean="0"/>
          </a:p>
          <a:p>
            <a:pPr marL="465138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On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E</a:t>
            </a:r>
            <a:r>
              <a:rPr lang="de-DE" dirty="0" err="1" smtClean="0"/>
              <a:t>ntity</a:t>
            </a:r>
            <a:r>
              <a:rPr lang="de-DE" dirty="0" smtClean="0"/>
              <a:t> </a:t>
            </a:r>
            <a:r>
              <a:rPr lang="de-DE" dirty="0" smtClean="0"/>
              <a:t>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smtClean="0"/>
              <a:t>P</a:t>
            </a:r>
            <a:r>
              <a:rPr lang="de-DE" dirty="0" smtClean="0"/>
              <a:t>ortal</a:t>
            </a:r>
          </a:p>
          <a:p>
            <a:pPr>
              <a:lnSpc>
                <a:spcPct val="114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91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77990" y="1417340"/>
            <a:ext cx="7738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Thank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you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very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much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your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attention</a:t>
            </a:r>
            <a:r>
              <a:rPr lang="de-DE" sz="2400" b="1" dirty="0" smtClean="0"/>
              <a:t>!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03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dirty="0"/>
              <a:t>HSP – Datenmodell </a:t>
            </a:r>
          </a:p>
        </p:txBody>
      </p:sp>
      <p:sp>
        <p:nvSpPr>
          <p:cNvPr id="5" name="Rechteck 5"/>
          <p:cNvSpPr>
            <a:spLocks noChangeArrowheads="1"/>
          </p:cNvSpPr>
          <p:nvPr/>
        </p:nvSpPr>
        <p:spPr bwMode="auto">
          <a:xfrm>
            <a:off x="1522413" y="930275"/>
            <a:ext cx="7450137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120000"/>
              </a:lnSpc>
              <a:spcBef>
                <a:spcPts val="600"/>
              </a:spcBef>
              <a:buClr>
                <a:srgbClr val="4B729F"/>
              </a:buClr>
              <a:buFont typeface="Wingdings" panose="05000000000000000000" pitchFamily="2" charset="2"/>
              <a:buChar char="Ü"/>
              <a:defRPr sz="16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1A2F58"/>
              </a:buClr>
              <a:buSzPct val="80000"/>
              <a:buFont typeface="Wingdings" panose="05000000000000000000" pitchFamily="2" charset="2"/>
              <a:buChar char="à"/>
              <a:defRPr sz="14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2400">
              <a:solidFill>
                <a:schemeClr val="tx1"/>
              </a:solidFill>
            </a:endParaRP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633642" y="1089648"/>
            <a:ext cx="7610475" cy="4267200"/>
          </a:xfrm>
          <a:prstGeom prst="rect">
            <a:avLst/>
          </a:prstGeom>
          <a:noFill/>
          <a:ln w="12700" algn="ctr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120000"/>
              </a:lnSpc>
              <a:spcBef>
                <a:spcPts val="600"/>
              </a:spcBef>
              <a:buClr>
                <a:srgbClr val="4B729F"/>
              </a:buClr>
              <a:buFont typeface="Wingdings" panose="05000000000000000000" pitchFamily="2" charset="2"/>
              <a:buChar char="Ü"/>
              <a:defRPr sz="16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1A2F58"/>
              </a:buClr>
              <a:buSzPct val="80000"/>
              <a:buFont typeface="Wingdings" panose="05000000000000000000" pitchFamily="2" charset="2"/>
              <a:buChar char="à"/>
              <a:defRPr sz="14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2400">
              <a:solidFill>
                <a:schemeClr val="tx1"/>
              </a:solidFill>
            </a:endParaRPr>
          </a:p>
        </p:txBody>
      </p:sp>
      <p:sp>
        <p:nvSpPr>
          <p:cNvPr id="8" name="Abgerundetes Rechteck 1"/>
          <p:cNvSpPr>
            <a:spLocks noChangeArrowheads="1"/>
          </p:cNvSpPr>
          <p:nvPr/>
        </p:nvSpPr>
        <p:spPr bwMode="auto">
          <a:xfrm>
            <a:off x="827584" y="1287479"/>
            <a:ext cx="1125537" cy="90805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120000"/>
              </a:lnSpc>
              <a:spcBef>
                <a:spcPts val="600"/>
              </a:spcBef>
              <a:buClr>
                <a:srgbClr val="4B729F"/>
              </a:buClr>
              <a:buFont typeface="Wingdings" panose="05000000000000000000" pitchFamily="2" charset="2"/>
              <a:buChar char="Ü"/>
              <a:defRPr sz="16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1A2F58"/>
              </a:buClr>
              <a:buSzPct val="80000"/>
              <a:buFont typeface="Wingdings" panose="05000000000000000000" pitchFamily="2" charset="2"/>
              <a:buChar char="à"/>
              <a:defRPr sz="14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2400">
              <a:solidFill>
                <a:schemeClr val="tx1"/>
              </a:solidFill>
            </a:endParaRPr>
          </a:p>
        </p:txBody>
      </p:sp>
      <p:pic>
        <p:nvPicPr>
          <p:cNvPr id="9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80" y="1183310"/>
            <a:ext cx="7450137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bgerundetes Rechteck 1"/>
          <p:cNvSpPr>
            <a:spLocks noChangeArrowheads="1"/>
          </p:cNvSpPr>
          <p:nvPr/>
        </p:nvSpPr>
        <p:spPr bwMode="auto">
          <a:xfrm>
            <a:off x="683580" y="1195789"/>
            <a:ext cx="1125537" cy="90805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120000"/>
              </a:lnSpc>
              <a:spcBef>
                <a:spcPts val="600"/>
              </a:spcBef>
              <a:buClr>
                <a:srgbClr val="4B729F"/>
              </a:buClr>
              <a:buFont typeface="Wingdings" panose="05000000000000000000" pitchFamily="2" charset="2"/>
              <a:buChar char="Ü"/>
              <a:defRPr sz="16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1A2F58"/>
              </a:buClr>
              <a:buSzPct val="80000"/>
              <a:buFont typeface="Wingdings" panose="05000000000000000000" pitchFamily="2" charset="2"/>
              <a:buChar char="à"/>
              <a:defRPr sz="14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79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pic>
        <p:nvPicPr>
          <p:cNvPr id="5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619" y="1185333"/>
            <a:ext cx="7450137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641006" y="1083733"/>
            <a:ext cx="7610475" cy="4267200"/>
          </a:xfrm>
          <a:prstGeom prst="rect">
            <a:avLst/>
          </a:prstGeom>
          <a:noFill/>
          <a:ln w="12700" algn="ctr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120000"/>
              </a:lnSpc>
              <a:spcBef>
                <a:spcPts val="600"/>
              </a:spcBef>
              <a:buClr>
                <a:srgbClr val="4B729F"/>
              </a:buClr>
              <a:buFont typeface="Wingdings" panose="05000000000000000000" pitchFamily="2" charset="2"/>
              <a:buChar char="Ü"/>
              <a:defRPr sz="16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1A2F58"/>
              </a:buClr>
              <a:buSzPct val="80000"/>
              <a:buFont typeface="Wingdings" panose="05000000000000000000" pitchFamily="2" charset="2"/>
              <a:buChar char="à"/>
              <a:defRPr sz="14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2400">
              <a:solidFill>
                <a:schemeClr val="tx1"/>
              </a:solidFill>
            </a:endParaRPr>
          </a:p>
        </p:txBody>
      </p:sp>
      <p:cxnSp>
        <p:nvCxnSpPr>
          <p:cNvPr id="8" name="Gerade Verbindung mit Pfeil 2"/>
          <p:cNvCxnSpPr>
            <a:cxnSpLocks noChangeShapeType="1"/>
          </p:cNvCxnSpPr>
          <p:nvPr/>
        </p:nvCxnSpPr>
        <p:spPr bwMode="auto">
          <a:xfrm>
            <a:off x="1479206" y="2045758"/>
            <a:ext cx="1266825" cy="2257425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7"/>
          <p:cNvCxnSpPr>
            <a:cxnSpLocks noChangeShapeType="1"/>
          </p:cNvCxnSpPr>
          <p:nvPr/>
        </p:nvCxnSpPr>
        <p:spPr bwMode="auto">
          <a:xfrm flipV="1">
            <a:off x="3079406" y="3665008"/>
            <a:ext cx="1190625" cy="712788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Abgerundetes Rechteck 8"/>
          <p:cNvSpPr>
            <a:spLocks noChangeArrowheads="1"/>
          </p:cNvSpPr>
          <p:nvPr/>
        </p:nvSpPr>
        <p:spPr bwMode="auto">
          <a:xfrm>
            <a:off x="715618" y="4873724"/>
            <a:ext cx="5296541" cy="483124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120000"/>
              </a:lnSpc>
              <a:spcBef>
                <a:spcPts val="600"/>
              </a:spcBef>
              <a:buClr>
                <a:srgbClr val="4B729F"/>
              </a:buClr>
              <a:buFont typeface="Wingdings" panose="05000000000000000000" pitchFamily="2" charset="2"/>
              <a:buChar char="Ü"/>
              <a:defRPr sz="16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1A2F58"/>
              </a:buClr>
              <a:buSzPct val="80000"/>
              <a:buFont typeface="Wingdings" panose="05000000000000000000" pitchFamily="2" charset="2"/>
              <a:buChar char="à"/>
              <a:defRPr sz="14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00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pic>
        <p:nvPicPr>
          <p:cNvPr id="5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619" y="1185333"/>
            <a:ext cx="7450137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641006" y="1083733"/>
            <a:ext cx="7610475" cy="4267200"/>
          </a:xfrm>
          <a:prstGeom prst="rect">
            <a:avLst/>
          </a:prstGeom>
          <a:noFill/>
          <a:ln w="12700" algn="ctr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120000"/>
              </a:lnSpc>
              <a:spcBef>
                <a:spcPts val="600"/>
              </a:spcBef>
              <a:buClr>
                <a:srgbClr val="4B729F"/>
              </a:buClr>
              <a:buFont typeface="Wingdings" panose="05000000000000000000" pitchFamily="2" charset="2"/>
              <a:buChar char="Ü"/>
              <a:defRPr sz="16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1A2F58"/>
              </a:buClr>
              <a:buSzPct val="80000"/>
              <a:buFont typeface="Wingdings" panose="05000000000000000000" pitchFamily="2" charset="2"/>
              <a:buChar char="à"/>
              <a:defRPr sz="14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2400">
              <a:solidFill>
                <a:schemeClr val="tx1"/>
              </a:solidFill>
            </a:endParaRPr>
          </a:p>
        </p:txBody>
      </p:sp>
      <p:cxnSp>
        <p:nvCxnSpPr>
          <p:cNvPr id="8" name="Gerade Verbindung mit Pfeil 2"/>
          <p:cNvCxnSpPr>
            <a:cxnSpLocks noChangeShapeType="1"/>
          </p:cNvCxnSpPr>
          <p:nvPr/>
        </p:nvCxnSpPr>
        <p:spPr bwMode="auto">
          <a:xfrm>
            <a:off x="1479206" y="2045758"/>
            <a:ext cx="1266825" cy="2257425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7"/>
          <p:cNvCxnSpPr>
            <a:cxnSpLocks noChangeShapeType="1"/>
          </p:cNvCxnSpPr>
          <p:nvPr/>
        </p:nvCxnSpPr>
        <p:spPr bwMode="auto">
          <a:xfrm flipH="1" flipV="1">
            <a:off x="2195736" y="4009628"/>
            <a:ext cx="360040" cy="293555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Abgerundetes Rechteck 8"/>
          <p:cNvSpPr>
            <a:spLocks noChangeArrowheads="1"/>
          </p:cNvSpPr>
          <p:nvPr/>
        </p:nvSpPr>
        <p:spPr bwMode="auto">
          <a:xfrm>
            <a:off x="715618" y="4873724"/>
            <a:ext cx="5296541" cy="483124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120000"/>
              </a:lnSpc>
              <a:spcBef>
                <a:spcPts val="600"/>
              </a:spcBef>
              <a:buClr>
                <a:srgbClr val="4B729F"/>
              </a:buClr>
              <a:buFont typeface="Wingdings" panose="05000000000000000000" pitchFamily="2" charset="2"/>
              <a:buChar char="Ü"/>
              <a:defRPr sz="16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1A2F58"/>
              </a:buClr>
              <a:buSzPct val="80000"/>
              <a:buFont typeface="Wingdings" panose="05000000000000000000" pitchFamily="2" charset="2"/>
              <a:buChar char="à"/>
              <a:defRPr sz="1400">
                <a:solidFill>
                  <a:srgbClr val="1A2F58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53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 smtClean="0"/>
              <a:t>Setting</a:t>
            </a:r>
            <a:r>
              <a:rPr lang="de-DE" sz="1800" dirty="0"/>
              <a:t/>
            </a:r>
            <a:br>
              <a:rPr lang="de-DE" sz="1800" dirty="0"/>
            </a:br>
            <a:endParaRPr lang="de-DE" sz="3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dirty="0" smtClean="0"/>
          </a:p>
          <a:p>
            <a:endParaRPr lang="de-DE" sz="1800" dirty="0" smtClean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b="1" dirty="0" err="1" smtClean="0"/>
              <a:t>Digitization</a:t>
            </a:r>
            <a:r>
              <a:rPr lang="de-DE" b="1" dirty="0" smtClean="0"/>
              <a:t> of</a:t>
            </a:r>
            <a:r>
              <a:rPr lang="de-DE" b="1" dirty="0" smtClean="0"/>
              <a:t> </a:t>
            </a:r>
            <a:r>
              <a:rPr lang="de-DE" b="1" dirty="0" err="1" smtClean="0"/>
              <a:t>O</a:t>
            </a:r>
            <a:r>
              <a:rPr lang="de-DE" b="1" dirty="0" err="1" smtClean="0"/>
              <a:t>bjects</a:t>
            </a:r>
            <a:endParaRPr lang="de-DE" b="1" dirty="0" smtClean="0"/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Expectations</a:t>
            </a:r>
            <a:endParaRPr lang="de-DE" dirty="0" smtClean="0"/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Central </a:t>
            </a:r>
            <a:r>
              <a:rPr lang="de-DE" dirty="0" smtClean="0"/>
              <a:t>R</a:t>
            </a:r>
            <a:r>
              <a:rPr lang="de-DE" dirty="0" smtClean="0"/>
              <a:t>egister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Change of</a:t>
            </a:r>
            <a:r>
              <a:rPr lang="de-DE" b="1" dirty="0" smtClean="0"/>
              <a:t> </a:t>
            </a:r>
            <a:r>
              <a:rPr lang="de-DE" b="1" dirty="0" err="1" smtClean="0"/>
              <a:t>R</a:t>
            </a:r>
            <a:r>
              <a:rPr lang="de-DE" b="1" dirty="0" err="1" smtClean="0"/>
              <a:t>oles</a:t>
            </a:r>
            <a:endParaRPr lang="de-DE" b="1" dirty="0" smtClean="0"/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Users </a:t>
            </a:r>
            <a:r>
              <a:rPr lang="de-DE" dirty="0" err="1" smtClean="0"/>
              <a:t>actively</a:t>
            </a:r>
            <a:r>
              <a:rPr lang="de-DE" dirty="0" smtClean="0"/>
              <a:t> </a:t>
            </a:r>
            <a:r>
              <a:rPr lang="de-DE" dirty="0" err="1" smtClean="0"/>
              <a:t>participating</a:t>
            </a:r>
            <a:endParaRPr lang="de-DE" dirty="0" smtClean="0"/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Usefulness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Usability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b="1" dirty="0" err="1" smtClean="0"/>
              <a:t>Interoperability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related</a:t>
            </a:r>
            <a:r>
              <a:rPr lang="de-DE" b="1" dirty="0" smtClean="0"/>
              <a:t> </a:t>
            </a:r>
            <a:r>
              <a:rPr lang="de-DE" b="1" dirty="0" err="1" smtClean="0"/>
              <a:t>services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31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 err="1" smtClean="0"/>
              <a:t>Aims</a:t>
            </a:r>
            <a:r>
              <a:rPr lang="de-DE" sz="1800" dirty="0"/>
              <a:t/>
            </a:r>
            <a:br>
              <a:rPr lang="de-DE" sz="1800" dirty="0"/>
            </a:br>
            <a:endParaRPr lang="de-DE" sz="3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dirty="0" smtClean="0"/>
          </a:p>
          <a:p>
            <a:pPr algn="ctr"/>
            <a:r>
              <a:rPr lang="de-DE" b="1" i="1" dirty="0" smtClean="0"/>
              <a:t>Development </a:t>
            </a:r>
            <a:r>
              <a:rPr lang="de-DE" b="1" i="1" dirty="0" err="1" smtClean="0"/>
              <a:t>of</a:t>
            </a:r>
            <a:r>
              <a:rPr lang="de-DE" b="1" i="1" dirty="0" smtClean="0"/>
              <a:t> a </a:t>
            </a:r>
            <a:r>
              <a:rPr lang="de-DE" b="1" i="1" dirty="0" err="1" smtClean="0"/>
              <a:t>central</a:t>
            </a:r>
            <a:r>
              <a:rPr lang="de-DE" b="1" i="1" dirty="0" smtClean="0"/>
              <a:t> </a:t>
            </a:r>
            <a:r>
              <a:rPr lang="de-DE" b="1" i="1" dirty="0" err="1" smtClean="0"/>
              <a:t>portal</a:t>
            </a:r>
            <a:r>
              <a:rPr lang="de-DE" b="1" i="1" dirty="0" smtClean="0"/>
              <a:t> </a:t>
            </a:r>
            <a:r>
              <a:rPr lang="de-DE" b="1" i="1" dirty="0" err="1" smtClean="0"/>
              <a:t>for</a:t>
            </a:r>
            <a:r>
              <a:rPr lang="de-DE" b="1" i="1" dirty="0" smtClean="0"/>
              <a:t> </a:t>
            </a:r>
            <a:r>
              <a:rPr lang="en-US" b="1" i="1" dirty="0" smtClean="0"/>
              <a:t>descriptive-</a:t>
            </a:r>
            <a:r>
              <a:rPr lang="en-US" b="1" i="1" dirty="0"/>
              <a:t>, meta- and image-data on manuscripts in German </a:t>
            </a:r>
            <a:r>
              <a:rPr lang="en-US" b="1" i="1" dirty="0" smtClean="0"/>
              <a:t>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Basics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Material </a:t>
            </a:r>
            <a:r>
              <a:rPr lang="de-DE" dirty="0" smtClean="0"/>
              <a:t>„</a:t>
            </a:r>
            <a:r>
              <a:rPr lang="de-DE" dirty="0" err="1" smtClean="0"/>
              <a:t>M</a:t>
            </a:r>
            <a:r>
              <a:rPr lang="de-DE" dirty="0" err="1" smtClean="0"/>
              <a:t>anuscripts</a:t>
            </a:r>
            <a:r>
              <a:rPr lang="de-DE" dirty="0" smtClean="0"/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Development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scratch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Little </a:t>
            </a:r>
            <a:r>
              <a:rPr lang="de-DE" dirty="0" err="1" smtClean="0"/>
              <a:t>or</a:t>
            </a:r>
            <a:r>
              <a:rPr lang="de-DE" dirty="0" smtClean="0"/>
              <a:t> no</a:t>
            </a:r>
            <a:r>
              <a:rPr lang="de-DE" dirty="0" smtClean="0"/>
              <a:t> </a:t>
            </a:r>
            <a:r>
              <a:rPr lang="de-DE" dirty="0" smtClean="0"/>
              <a:t>S</a:t>
            </a:r>
            <a:r>
              <a:rPr lang="de-DE" dirty="0" smtClean="0"/>
              <a:t>ervice </a:t>
            </a:r>
            <a:r>
              <a:rPr lang="de-DE" dirty="0" smtClean="0"/>
              <a:t>P</a:t>
            </a:r>
            <a:r>
              <a:rPr lang="de-DE" dirty="0" smtClean="0"/>
              <a:t>roviders </a:t>
            </a:r>
            <a:r>
              <a:rPr lang="de-DE" dirty="0" err="1" smtClean="0"/>
              <a:t>involved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Open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err="1" smtClean="0"/>
              <a:t>ource</a:t>
            </a:r>
            <a:r>
              <a:rPr lang="de-DE" dirty="0" smtClean="0"/>
              <a:t> </a:t>
            </a:r>
            <a:r>
              <a:rPr lang="de-DE" dirty="0" smtClean="0"/>
              <a:t>T</a:t>
            </a:r>
            <a:r>
              <a:rPr lang="de-DE" dirty="0" smtClean="0"/>
              <a:t>echnologies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64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 err="1"/>
              <a:t>Aims</a:t>
            </a:r>
            <a:r>
              <a:rPr lang="de-DE" sz="1800" dirty="0"/>
              <a:t/>
            </a:r>
            <a:br>
              <a:rPr lang="de-DE" sz="1800" dirty="0"/>
            </a:br>
            <a:endParaRPr lang="de-DE" sz="3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dirty="0" smtClean="0"/>
          </a:p>
          <a:p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Target-Groups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(Scientific) User (</a:t>
            </a:r>
            <a:r>
              <a:rPr lang="de-DE" dirty="0" err="1" smtClean="0"/>
              <a:t>group</a:t>
            </a:r>
            <a:r>
              <a:rPr lang="de-DE" dirty="0" smtClean="0"/>
              <a:t>)s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465138" lvl="1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r>
              <a:rPr lang="de-DE" b="1" dirty="0"/>
              <a:t>	</a:t>
            </a:r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18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 err="1"/>
              <a:t>Aims</a:t>
            </a:r>
            <a:r>
              <a:rPr lang="de-DE" sz="1800" dirty="0"/>
              <a:t/>
            </a:r>
            <a:br>
              <a:rPr lang="de-DE" sz="1800" dirty="0"/>
            </a:br>
            <a:endParaRPr lang="de-DE" sz="3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dirty="0" smtClean="0"/>
          </a:p>
          <a:p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Target-Groups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(Scientific) Users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Libraries </a:t>
            </a:r>
            <a:r>
              <a:rPr lang="de-DE" dirty="0" err="1" smtClean="0"/>
              <a:t>and</a:t>
            </a:r>
            <a:r>
              <a:rPr lang="de-DE" dirty="0" smtClean="0"/>
              <a:t> Archives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465138" lvl="1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r>
              <a:rPr lang="de-DE" b="1" dirty="0"/>
              <a:t>	</a:t>
            </a:r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99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 err="1"/>
              <a:t>Aims</a:t>
            </a:r>
            <a:r>
              <a:rPr lang="de-DE" sz="1800" dirty="0"/>
              <a:t/>
            </a:r>
            <a:br>
              <a:rPr lang="de-DE" sz="1800" dirty="0"/>
            </a:br>
            <a:endParaRPr lang="de-DE" sz="3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dirty="0" smtClean="0"/>
          </a:p>
          <a:p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Target-Groups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(Scientific) Users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Libraries </a:t>
            </a:r>
            <a:r>
              <a:rPr lang="de-DE" dirty="0" err="1" smtClean="0"/>
              <a:t>and</a:t>
            </a:r>
            <a:r>
              <a:rPr lang="de-DE" dirty="0" smtClean="0"/>
              <a:t> Archives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Cataloguers</a:t>
            </a:r>
            <a:endParaRPr lang="de-DE" dirty="0" smtClean="0"/>
          </a:p>
          <a:p>
            <a:pPr marL="465138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465138" lvl="1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r>
              <a:rPr lang="de-DE" b="1" dirty="0"/>
              <a:t>	</a:t>
            </a:r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98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697260"/>
            <a:ext cx="5689600" cy="359990"/>
          </a:xfrm>
        </p:spPr>
        <p:txBody>
          <a:bodyPr/>
          <a:lstStyle/>
          <a:p>
            <a:pPr algn="ctr"/>
            <a:r>
              <a:rPr lang="de-DE" sz="1800" dirty="0" err="1"/>
              <a:t>Aims</a:t>
            </a:r>
            <a:r>
              <a:rPr lang="de-DE" sz="1800" dirty="0"/>
              <a:t/>
            </a:r>
            <a:br>
              <a:rPr lang="de-DE" sz="1800" dirty="0"/>
            </a:br>
            <a:endParaRPr lang="de-DE" sz="32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dirty="0" smtClean="0"/>
          </a:p>
          <a:p>
            <a:r>
              <a:rPr lang="de-DE" b="1" dirty="0" smtClean="0"/>
              <a:t>Features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Web-</a:t>
            </a:r>
            <a:r>
              <a:rPr lang="de-DE" dirty="0" err="1" smtClean="0"/>
              <a:t>Presentation</a:t>
            </a:r>
            <a:r>
              <a:rPr lang="de-DE" dirty="0" smtClean="0"/>
              <a:t> (</a:t>
            </a:r>
            <a:r>
              <a:rPr lang="de-DE" dirty="0" err="1" smtClean="0"/>
              <a:t>usable</a:t>
            </a:r>
            <a:r>
              <a:rPr lang="de-DE" dirty="0" smtClean="0"/>
              <a:t>)</a:t>
            </a:r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de-DE" altLang="de-DE" dirty="0" err="1" smtClean="0"/>
              <a:t>Up</a:t>
            </a:r>
            <a:r>
              <a:rPr lang="de-DE" altLang="de-DE" dirty="0" smtClean="0"/>
              <a:t>-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-date </a:t>
            </a:r>
            <a:r>
              <a:rPr lang="de-DE" altLang="de-DE" dirty="0" err="1" smtClean="0"/>
              <a:t>Presentation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Retrieval</a:t>
            </a:r>
            <a:r>
              <a:rPr lang="de-DE" altLang="de-DE" dirty="0" smtClean="0"/>
              <a:t>-Interface</a:t>
            </a:r>
            <a:endParaRPr lang="de-DE" dirty="0" smtClean="0"/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IIIF-</a:t>
            </a:r>
            <a:r>
              <a:rPr lang="de-DE" dirty="0" err="1" smtClean="0"/>
              <a:t>compliant</a:t>
            </a:r>
            <a:r>
              <a:rPr lang="de-DE" dirty="0" smtClean="0"/>
              <a:t> Viewer (MIRADOR)</a:t>
            </a:r>
          </a:p>
          <a:p>
            <a:pPr marL="644525" lvl="2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/>
              <a:t>	</a:t>
            </a:r>
            <a:endParaRPr lang="de-DE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30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-SBB">
  <a:themeElements>
    <a:clrScheme name="SBB PPT">
      <a:dk1>
        <a:srgbClr val="000000"/>
      </a:dk1>
      <a:lt1>
        <a:srgbClr val="FFFFFF"/>
      </a:lt1>
      <a:dk2>
        <a:srgbClr val="464646"/>
      </a:dk2>
      <a:lt2>
        <a:srgbClr val="003B79"/>
      </a:lt2>
      <a:accent1>
        <a:srgbClr val="787878"/>
      </a:accent1>
      <a:accent2>
        <a:srgbClr val="969696"/>
      </a:accent2>
      <a:accent3>
        <a:srgbClr val="FFFFFF"/>
      </a:accent3>
      <a:accent4>
        <a:srgbClr val="000000"/>
      </a:accent4>
      <a:accent5>
        <a:srgbClr val="BEBEBE"/>
      </a:accent5>
      <a:accent6>
        <a:srgbClr val="878787"/>
      </a:accent6>
      <a:hlink>
        <a:srgbClr val="003B79"/>
      </a:hlink>
      <a:folHlink>
        <a:srgbClr val="1587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BB_PowerPoint_Vorlage 1">
        <a:dk1>
          <a:srgbClr val="000000"/>
        </a:dk1>
        <a:lt1>
          <a:srgbClr val="FFFFFF"/>
        </a:lt1>
        <a:dk2>
          <a:srgbClr val="464646"/>
        </a:dk2>
        <a:lt2>
          <a:srgbClr val="003B79"/>
        </a:lt2>
        <a:accent1>
          <a:srgbClr val="78787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EBEBE"/>
        </a:accent5>
        <a:accent6>
          <a:srgbClr val="878787"/>
        </a:accent6>
        <a:hlink>
          <a:srgbClr val="BEBEB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464646"/>
      </a:dk2>
      <a:lt2>
        <a:srgbClr val="003B79"/>
      </a:lt2>
      <a:accent1>
        <a:srgbClr val="787878"/>
      </a:accent1>
      <a:accent2>
        <a:srgbClr val="969696"/>
      </a:accent2>
      <a:accent3>
        <a:srgbClr val="FFFFFF"/>
      </a:accent3>
      <a:accent4>
        <a:srgbClr val="000000"/>
      </a:accent4>
      <a:accent5>
        <a:srgbClr val="BEBEBE"/>
      </a:accent5>
      <a:accent6>
        <a:srgbClr val="878787"/>
      </a:accent6>
      <a:hlink>
        <a:srgbClr val="BEBEBE"/>
      </a:hlink>
      <a:folHlink>
        <a:srgbClr val="DDDDDD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464646"/>
      </a:dk2>
      <a:lt2>
        <a:srgbClr val="003B79"/>
      </a:lt2>
      <a:accent1>
        <a:srgbClr val="787878"/>
      </a:accent1>
      <a:accent2>
        <a:srgbClr val="969696"/>
      </a:accent2>
      <a:accent3>
        <a:srgbClr val="FFFFFF"/>
      </a:accent3>
      <a:accent4>
        <a:srgbClr val="000000"/>
      </a:accent4>
      <a:accent5>
        <a:srgbClr val="BEBEBE"/>
      </a:accent5>
      <a:accent6>
        <a:srgbClr val="878787"/>
      </a:accent6>
      <a:hlink>
        <a:srgbClr val="BEBEBE"/>
      </a:hlink>
      <a:folHlink>
        <a:srgbClr val="DDDDDD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 SBB 16-10</Template>
  <TotalTime>0</TotalTime>
  <Words>855</Words>
  <Application>Microsoft Macintosh PowerPoint</Application>
  <PresentationFormat>Bildschirmpräsentation (16:10)</PresentationFormat>
  <Paragraphs>373</Paragraphs>
  <Slides>39</Slides>
  <Notes>35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0" baseType="lpstr">
      <vt:lpstr>PPT-Vorlage-SBB</vt:lpstr>
      <vt:lpstr>Folie 1</vt:lpstr>
      <vt:lpstr>Working on a new German Manuscript Portal </vt:lpstr>
      <vt:lpstr>Working on a new German Manuscript Portal </vt:lpstr>
      <vt:lpstr>Setting </vt:lpstr>
      <vt:lpstr>Aims </vt:lpstr>
      <vt:lpstr>Aims </vt:lpstr>
      <vt:lpstr>Aims </vt:lpstr>
      <vt:lpstr>Aims </vt:lpstr>
      <vt:lpstr>Aims </vt:lpstr>
      <vt:lpstr>Aims </vt:lpstr>
      <vt:lpstr>Aims </vt:lpstr>
      <vt:lpstr>Aims </vt:lpstr>
      <vt:lpstr>Aims</vt:lpstr>
      <vt:lpstr>Aims</vt:lpstr>
      <vt:lpstr>Aims</vt:lpstr>
      <vt:lpstr>Aims</vt:lpstr>
      <vt:lpstr>Aims </vt:lpstr>
      <vt:lpstr>Aims</vt:lpstr>
      <vt:lpstr>Phasing</vt:lpstr>
      <vt:lpstr>Phasing</vt:lpstr>
      <vt:lpstr>Working on a new German Manuscript Portal </vt:lpstr>
      <vt:lpstr>Partners</vt:lpstr>
      <vt:lpstr>Schedule</vt:lpstr>
      <vt:lpstr>Navigation</vt:lpstr>
      <vt:lpstr>Navigation</vt:lpstr>
      <vt:lpstr>Navigation</vt:lpstr>
      <vt:lpstr>Working on a new German Manuscript Portal </vt:lpstr>
      <vt:lpstr>Working on a new German Manuscript Portal </vt:lpstr>
      <vt:lpstr>Data model</vt:lpstr>
      <vt:lpstr>Data model</vt:lpstr>
      <vt:lpstr>Data model</vt:lpstr>
      <vt:lpstr>Data model</vt:lpstr>
      <vt:lpstr>Data model</vt:lpstr>
      <vt:lpstr>Data model</vt:lpstr>
      <vt:lpstr>Data model</vt:lpstr>
      <vt:lpstr>Folie 36</vt:lpstr>
      <vt:lpstr>HSP – Datenmodell </vt:lpstr>
      <vt:lpstr>Titel</vt:lpstr>
      <vt:lpstr>Titel</vt:lpstr>
    </vt:vector>
  </TitlesOfParts>
  <Company>Stiftung Preußische Kulturbesitz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Hinweise zur Bearbeitung der Fußzeile</dc:title>
  <dc:creator>Hahn, Carolin</dc:creator>
  <cp:lastModifiedBy>Robert Giel</cp:lastModifiedBy>
  <cp:revision>295</cp:revision>
  <cp:lastPrinted>2019-10-08T09:54:54Z</cp:lastPrinted>
  <dcterms:created xsi:type="dcterms:W3CDTF">2019-10-08T07:50:16Z</dcterms:created>
  <dcterms:modified xsi:type="dcterms:W3CDTF">2019-10-08T09:56:47Z</dcterms:modified>
</cp:coreProperties>
</file>