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1"/>
  </p:sldMasterIdLst>
  <p:notesMasterIdLst>
    <p:notesMasterId r:id="rId32"/>
  </p:notesMasterIdLst>
  <p:sldIdLst>
    <p:sldId id="256" r:id="rId2"/>
    <p:sldId id="258" r:id="rId3"/>
    <p:sldId id="260" r:id="rId4"/>
    <p:sldId id="269" r:id="rId5"/>
    <p:sldId id="267" r:id="rId6"/>
    <p:sldId id="270" r:id="rId7"/>
    <p:sldId id="297" r:id="rId8"/>
    <p:sldId id="292" r:id="rId9"/>
    <p:sldId id="294" r:id="rId10"/>
    <p:sldId id="299" r:id="rId11"/>
    <p:sldId id="298" r:id="rId12"/>
    <p:sldId id="293" r:id="rId13"/>
    <p:sldId id="271" r:id="rId14"/>
    <p:sldId id="273" r:id="rId15"/>
    <p:sldId id="274" r:id="rId16"/>
    <p:sldId id="277" r:id="rId17"/>
    <p:sldId id="278" r:id="rId18"/>
    <p:sldId id="279" r:id="rId19"/>
    <p:sldId id="281" r:id="rId20"/>
    <p:sldId id="280" r:id="rId21"/>
    <p:sldId id="295" r:id="rId22"/>
    <p:sldId id="296" r:id="rId23"/>
    <p:sldId id="300" r:id="rId24"/>
    <p:sldId id="301" r:id="rId25"/>
    <p:sldId id="302" r:id="rId26"/>
    <p:sldId id="284" r:id="rId27"/>
    <p:sldId id="290" r:id="rId28"/>
    <p:sldId id="289" r:id="rId29"/>
    <p:sldId id="282" r:id="rId30"/>
    <p:sldId id="265" r:id="rId31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80"/>
    <a:srgbClr val="AFB6C5"/>
    <a:srgbClr val="1A3D66"/>
    <a:srgbClr val="0038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04" autoAdjust="0"/>
    <p:restoredTop sz="94660"/>
  </p:normalViewPr>
  <p:slideViewPr>
    <p:cSldViewPr>
      <p:cViewPr varScale="1">
        <p:scale>
          <a:sx n="65" d="100"/>
          <a:sy n="65" d="100"/>
        </p:scale>
        <p:origin x="158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DE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DE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8228B40-AE7A-41FE-A42D-6FAFD4ECBFF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51704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28B40-AE7A-41FE-A42D-6FAFD4ECBFF6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1256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28B40-AE7A-41FE-A42D-6FAFD4ECBFF6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5391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28B40-AE7A-41FE-A42D-6FAFD4ECBFF6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4332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62213" y="2349500"/>
            <a:ext cx="6357937" cy="5032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51100" y="2924175"/>
            <a:ext cx="6400800" cy="865188"/>
          </a:xfrm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pic>
        <p:nvPicPr>
          <p:cNvPr id="5127" name="Bild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00"/>
            <a:ext cx="9144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18" descr="unilogo_gro_wei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725" y="6408738"/>
            <a:ext cx="213360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23" descr="IMG_078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1" t="30048" r="9259" b="24141"/>
          <a:stretch>
            <a:fillRect/>
          </a:stretch>
        </p:blipFill>
        <p:spPr bwMode="auto">
          <a:xfrm>
            <a:off x="2543175" y="3886200"/>
            <a:ext cx="6600825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7" descr="SUB-link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1268413"/>
            <a:ext cx="480060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rafik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170" y="363538"/>
            <a:ext cx="1656730" cy="1656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CERL Annual Seminar 09.10.2019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70145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38925" y="765175"/>
            <a:ext cx="2058988" cy="5389563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765175"/>
            <a:ext cx="6029325" cy="5389563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CERL Annual Seminar 09.10.2019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5762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65175"/>
            <a:ext cx="8229600" cy="5794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59313" y="1628775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59313" y="3967163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>
          <a:xfrm>
            <a:off x="2411413" y="6405563"/>
            <a:ext cx="3600450" cy="360362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CERL Annual Seminar 09.10.2019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01846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65175"/>
            <a:ext cx="8229600" cy="57943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59313" y="1628775"/>
            <a:ext cx="4038600" cy="21859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59313" y="3967163"/>
            <a:ext cx="4038600" cy="2187575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0"/>
          </p:nvPr>
        </p:nvSpPr>
        <p:spPr>
          <a:xfrm>
            <a:off x="2411413" y="6405563"/>
            <a:ext cx="3600450" cy="360362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CERL Annual Seminar 09.10.2019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4419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 smtClean="0"/>
              <a:t>CERL Annual Seminar</a:t>
            </a:r>
          </a:p>
          <a:p>
            <a:r>
              <a:rPr lang="de-DE" dirty="0" smtClean="0"/>
              <a:t>09.10.2019</a:t>
            </a:r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68114"/>
            <a:ext cx="867941" cy="86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8475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CERL Annual Seminar 09.10.2019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5008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9313" y="1628775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CERL Annual Seminar 09.10.2019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5454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CERL Annual Seminar 09.10.2019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3717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CERL Annual Seminar 09.10.2019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5282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CERL Annual Seminar 09.10.2019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782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CERL Annual Seminar 09.10.2019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8429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CERL Annual Seminar 09.10.2019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045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65175"/>
            <a:ext cx="8229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628775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pic>
        <p:nvPicPr>
          <p:cNvPr id="1031" name="Bild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000"/>
            <a:ext cx="91440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24" descr="SUB-rechts-weiss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477000"/>
            <a:ext cx="274955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25" descr="unilogo_gro_weiss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419850"/>
            <a:ext cx="21336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11413" y="6405563"/>
            <a:ext cx="360045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8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CERL Annual Seminar 09.10.2019</a:t>
            </a: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A3D66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A3D66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A3D66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A3D66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A3D66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A3D66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A3D66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A3D66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>
          <a:solidFill>
            <a:srgbClr val="1A3D66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rgbClr val="80808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rgbClr val="808080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rgbClr val="808080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200">
          <a:solidFill>
            <a:srgbClr val="808080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000">
          <a:solidFill>
            <a:srgbClr val="808080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000">
          <a:solidFill>
            <a:srgbClr val="808080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000">
          <a:solidFill>
            <a:srgbClr val="808080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000">
          <a:solidFill>
            <a:srgbClr val="808080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000">
          <a:solidFill>
            <a:srgbClr val="808080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opus4.kobv.de/opus4-th-wildau/files/1203/MA_Niemann_Knowledge_Graph_2019.pdf" TargetMode="External"/><Relationship Id="rId2" Type="http://schemas.openxmlformats.org/officeDocument/2006/relationships/hyperlink" Target="http://asch.wiki.gwdg.de/index.php/Main_Page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62213" y="1988840"/>
            <a:ext cx="6357937" cy="863898"/>
          </a:xfrm>
        </p:spPr>
        <p:txBody>
          <a:bodyPr/>
          <a:lstStyle/>
          <a:p>
            <a:r>
              <a:rPr lang="en-US" dirty="0"/>
              <a:t>From the shelf into the world</a:t>
            </a:r>
            <a:r>
              <a:rPr lang="en-US" dirty="0" smtClean="0"/>
              <a:t>: Baron </a:t>
            </a:r>
            <a:r>
              <a:rPr lang="en-US" dirty="0"/>
              <a:t>von </a:t>
            </a:r>
            <a:r>
              <a:rPr lang="en-US" dirty="0" smtClean="0"/>
              <a:t>Asch and </a:t>
            </a:r>
            <a:r>
              <a:rPr lang="en-US" dirty="0"/>
              <a:t>the </a:t>
            </a:r>
            <a:r>
              <a:rPr lang="en-US" dirty="0" err="1"/>
              <a:t>Göttingen</a:t>
            </a:r>
            <a:r>
              <a:rPr lang="en-US" dirty="0"/>
              <a:t> University collections</a:t>
            </a:r>
            <a:endParaRPr lang="de-DE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51100" y="3140967"/>
            <a:ext cx="6400800" cy="648395"/>
          </a:xfrm>
        </p:spPr>
        <p:txBody>
          <a:bodyPr/>
          <a:lstStyle/>
          <a:p>
            <a:r>
              <a:rPr lang="de-DE" dirty="0" smtClean="0"/>
              <a:t>Susanne Al-</a:t>
            </a:r>
            <a:r>
              <a:rPr lang="de-DE" dirty="0" err="1" smtClean="0"/>
              <a:t>Eryani</a:t>
            </a:r>
            <a:r>
              <a:rPr lang="de-DE" dirty="0" smtClean="0"/>
              <a:t> (SUB Göttingen)</a:t>
            </a:r>
            <a:endParaRPr lang="de-DE" dirty="0"/>
          </a:p>
          <a:p>
            <a:r>
              <a:rPr lang="de-DE" dirty="0" smtClean="0"/>
              <a:t>CERL Seminar 2019</a:t>
            </a:r>
            <a:endParaRPr lang="de-DE" dirty="0"/>
          </a:p>
          <a:p>
            <a:r>
              <a:rPr lang="de-DE" dirty="0" smtClean="0"/>
              <a:t>09.10.2019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2" y="476672"/>
            <a:ext cx="8229600" cy="579438"/>
          </a:xfrm>
        </p:spPr>
        <p:txBody>
          <a:bodyPr/>
          <a:lstStyle/>
          <a:p>
            <a:r>
              <a:rPr lang="de-DE" dirty="0" smtClean="0"/>
              <a:t>ASCH </a:t>
            </a:r>
            <a:r>
              <a:rPr lang="de-DE" dirty="0" err="1" smtClean="0"/>
              <a:t>model</a:t>
            </a:r>
            <a:r>
              <a:rPr lang="de-DE" dirty="0" smtClean="0"/>
              <a:t>: </a:t>
            </a:r>
            <a:r>
              <a:rPr lang="de-DE" dirty="0" err="1" smtClean="0"/>
              <a:t>interlinking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models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CERL Annual Seminar</a:t>
            </a:r>
          </a:p>
          <a:p>
            <a:r>
              <a:rPr lang="de-DE" smtClean="0"/>
              <a:t>09.10.2019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026175"/>
            <a:ext cx="2849081" cy="1794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211" y="2220640"/>
            <a:ext cx="4067652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6300192" y="1628800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de-DE" dirty="0" err="1" smtClean="0">
                <a:solidFill>
                  <a:srgbClr val="808080"/>
                </a:solidFill>
                <a:latin typeface="+mn-lt"/>
                <a:cs typeface="+mn-cs"/>
              </a:rPr>
              <a:t>model</a:t>
            </a:r>
            <a:r>
              <a:rPr lang="de-DE" dirty="0" smtClean="0">
                <a:solidFill>
                  <a:srgbClr val="808080"/>
                </a:solidFill>
                <a:latin typeface="+mn-lt"/>
                <a:cs typeface="+mn-cs"/>
              </a:rPr>
              <a:t> </a:t>
            </a:r>
            <a:r>
              <a:rPr lang="de-DE" dirty="0" err="1">
                <a:solidFill>
                  <a:srgbClr val="808080"/>
                </a:solidFill>
                <a:latin typeface="+mn-lt"/>
                <a:cs typeface="+mn-cs"/>
              </a:rPr>
              <a:t>describing</a:t>
            </a:r>
            <a:r>
              <a:rPr lang="de-DE" dirty="0">
                <a:solidFill>
                  <a:srgbClr val="808080"/>
                </a:solidFill>
                <a:latin typeface="+mn-lt"/>
                <a:cs typeface="+mn-cs"/>
              </a:rPr>
              <a:t> </a:t>
            </a:r>
            <a:r>
              <a:rPr lang="de-DE" dirty="0" err="1" smtClean="0">
                <a:solidFill>
                  <a:srgbClr val="808080"/>
                </a:solidFill>
                <a:latin typeface="+mn-lt"/>
                <a:cs typeface="+mn-cs"/>
              </a:rPr>
              <a:t>provenance</a:t>
            </a:r>
            <a:r>
              <a:rPr lang="de-DE" dirty="0" smtClean="0">
                <a:solidFill>
                  <a:srgbClr val="808080"/>
                </a:solidFill>
                <a:latin typeface="+mn-lt"/>
                <a:cs typeface="+mn-cs"/>
              </a:rPr>
              <a:t> </a:t>
            </a:r>
            <a:r>
              <a:rPr lang="de-DE" dirty="0">
                <a:solidFill>
                  <a:srgbClr val="808080"/>
                </a:solidFill>
                <a:latin typeface="+mn-lt"/>
                <a:cs typeface="+mn-cs"/>
              </a:rPr>
              <a:t>(Event)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300192" y="4403192"/>
            <a:ext cx="2397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808080"/>
                </a:solidFill>
                <a:latin typeface="+mn-lt"/>
                <a:cs typeface="+mn-cs"/>
              </a:rPr>
              <a:t>model</a:t>
            </a:r>
            <a:r>
              <a:rPr lang="de-DE" dirty="0">
                <a:solidFill>
                  <a:srgbClr val="808080"/>
                </a:solidFill>
                <a:latin typeface="+mn-lt"/>
                <a:cs typeface="+mn-cs"/>
              </a:rPr>
              <a:t> </a:t>
            </a:r>
            <a:r>
              <a:rPr lang="de-DE" dirty="0" err="1">
                <a:solidFill>
                  <a:srgbClr val="808080"/>
                </a:solidFill>
                <a:latin typeface="+mn-lt"/>
                <a:cs typeface="+mn-cs"/>
              </a:rPr>
              <a:t>describing</a:t>
            </a:r>
            <a:r>
              <a:rPr lang="de-DE" dirty="0">
                <a:solidFill>
                  <a:srgbClr val="808080"/>
                </a:solidFill>
                <a:latin typeface="+mn-lt"/>
                <a:cs typeface="+mn-cs"/>
              </a:rPr>
              <a:t> </a:t>
            </a:r>
            <a:r>
              <a:rPr lang="de-DE" dirty="0" err="1">
                <a:solidFill>
                  <a:srgbClr val="808080"/>
                </a:solidFill>
                <a:latin typeface="+mn-lt"/>
                <a:cs typeface="+mn-cs"/>
              </a:rPr>
              <a:t>Organism</a:t>
            </a:r>
            <a:endParaRPr lang="de-DE" dirty="0">
              <a:solidFill>
                <a:srgbClr val="808080"/>
              </a:solidFill>
              <a:latin typeface="+mn-lt"/>
              <a:cs typeface="+mn-cs"/>
            </a:endParaRPr>
          </a:p>
        </p:txBody>
      </p:sp>
      <p:sp>
        <p:nvSpPr>
          <p:cNvPr id="9" name="Abgerundetes Rechteck 8"/>
          <p:cNvSpPr/>
          <p:nvPr/>
        </p:nvSpPr>
        <p:spPr>
          <a:xfrm rot="19468245">
            <a:off x="2770496" y="2585593"/>
            <a:ext cx="2277960" cy="112602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975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476672"/>
            <a:ext cx="8229600" cy="579438"/>
          </a:xfrm>
        </p:spPr>
        <p:txBody>
          <a:bodyPr/>
          <a:lstStyle/>
          <a:p>
            <a:r>
              <a:rPr lang="de-DE" dirty="0" smtClean="0"/>
              <a:t>ASCH </a:t>
            </a:r>
            <a:r>
              <a:rPr lang="de-DE" dirty="0" err="1" smtClean="0"/>
              <a:t>model</a:t>
            </a:r>
            <a:r>
              <a:rPr lang="de-DE" dirty="0" smtClean="0"/>
              <a:t>: </a:t>
            </a:r>
            <a:r>
              <a:rPr lang="de-DE" dirty="0" err="1" smtClean="0"/>
              <a:t>interlinking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models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CERL Annual Seminar</a:t>
            </a:r>
          </a:p>
          <a:p>
            <a:r>
              <a:rPr lang="de-DE" smtClean="0"/>
              <a:t>09.10.2019</a:t>
            </a:r>
            <a:endParaRPr lang="de-DE" dirty="0"/>
          </a:p>
        </p:txBody>
      </p:sp>
      <p:pic>
        <p:nvPicPr>
          <p:cNvPr id="5" name="Grafik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84784"/>
            <a:ext cx="42672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2009775"/>
            <a:ext cx="40290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 Verbindung mit Pfeil 6"/>
          <p:cNvCxnSpPr/>
          <p:nvPr/>
        </p:nvCxnSpPr>
        <p:spPr>
          <a:xfrm>
            <a:off x="3275856" y="3356992"/>
            <a:ext cx="1583482" cy="576833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>
            <a:stCxn id="5" idx="3"/>
          </p:cNvCxnSpPr>
          <p:nvPr/>
        </p:nvCxnSpPr>
        <p:spPr>
          <a:xfrm>
            <a:off x="4735513" y="3218334"/>
            <a:ext cx="1924719" cy="642714"/>
          </a:xfrm>
          <a:prstGeom prst="straightConnector1">
            <a:avLst/>
          </a:prstGeom>
          <a:ln w="63500">
            <a:solidFill>
              <a:srgbClr val="006600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468313" y="5560731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de-DE" dirty="0" err="1" smtClean="0">
                <a:solidFill>
                  <a:srgbClr val="808080"/>
                </a:solidFill>
                <a:latin typeface="+mn-lt"/>
                <a:cs typeface="+mn-cs"/>
              </a:rPr>
              <a:t>model</a:t>
            </a:r>
            <a:r>
              <a:rPr lang="de-DE" dirty="0" smtClean="0">
                <a:solidFill>
                  <a:srgbClr val="808080"/>
                </a:solidFill>
                <a:latin typeface="+mn-lt"/>
                <a:cs typeface="+mn-cs"/>
              </a:rPr>
              <a:t> </a:t>
            </a:r>
            <a:r>
              <a:rPr lang="de-DE" dirty="0" err="1">
                <a:solidFill>
                  <a:srgbClr val="808080"/>
                </a:solidFill>
                <a:latin typeface="+mn-lt"/>
                <a:cs typeface="+mn-cs"/>
              </a:rPr>
              <a:t>describing</a:t>
            </a:r>
            <a:r>
              <a:rPr lang="de-DE" dirty="0">
                <a:solidFill>
                  <a:srgbClr val="808080"/>
                </a:solidFill>
                <a:latin typeface="+mn-lt"/>
                <a:cs typeface="+mn-cs"/>
              </a:rPr>
              <a:t> </a:t>
            </a:r>
            <a:r>
              <a:rPr lang="de-DE" dirty="0" err="1" smtClean="0">
                <a:solidFill>
                  <a:srgbClr val="808080"/>
                </a:solidFill>
                <a:latin typeface="+mn-lt"/>
                <a:cs typeface="+mn-cs"/>
              </a:rPr>
              <a:t>provenance</a:t>
            </a:r>
            <a:r>
              <a:rPr lang="de-DE" dirty="0" smtClean="0">
                <a:solidFill>
                  <a:srgbClr val="808080"/>
                </a:solidFill>
                <a:latin typeface="+mn-lt"/>
                <a:cs typeface="+mn-cs"/>
              </a:rPr>
              <a:t> </a:t>
            </a:r>
            <a:r>
              <a:rPr lang="de-DE" dirty="0">
                <a:solidFill>
                  <a:srgbClr val="808080"/>
                </a:solidFill>
                <a:latin typeface="+mn-lt"/>
                <a:cs typeface="+mn-cs"/>
              </a:rPr>
              <a:t>(Event)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5003800" y="5560731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de-DE" dirty="0" err="1" smtClean="0">
                <a:solidFill>
                  <a:srgbClr val="808080"/>
                </a:solidFill>
                <a:latin typeface="+mn-lt"/>
                <a:cs typeface="+mn-cs"/>
              </a:rPr>
              <a:t>model</a:t>
            </a:r>
            <a:r>
              <a:rPr lang="de-DE" dirty="0" smtClean="0">
                <a:solidFill>
                  <a:srgbClr val="808080"/>
                </a:solidFill>
                <a:latin typeface="+mn-lt"/>
                <a:cs typeface="+mn-cs"/>
              </a:rPr>
              <a:t> </a:t>
            </a:r>
            <a:r>
              <a:rPr lang="de-DE" dirty="0" err="1">
                <a:solidFill>
                  <a:srgbClr val="808080"/>
                </a:solidFill>
                <a:latin typeface="+mn-lt"/>
                <a:cs typeface="+mn-cs"/>
              </a:rPr>
              <a:t>describing</a:t>
            </a:r>
            <a:r>
              <a:rPr lang="de-DE" dirty="0">
                <a:solidFill>
                  <a:srgbClr val="808080"/>
                </a:solidFill>
                <a:latin typeface="+mn-lt"/>
                <a:cs typeface="+mn-cs"/>
              </a:rPr>
              <a:t> </a:t>
            </a:r>
            <a:r>
              <a:rPr lang="de-DE" dirty="0" smtClean="0">
                <a:solidFill>
                  <a:srgbClr val="808080"/>
                </a:solidFill>
                <a:latin typeface="+mn-lt"/>
                <a:cs typeface="+mn-cs"/>
              </a:rPr>
              <a:t>Item</a:t>
            </a:r>
            <a:endParaRPr lang="de-DE" dirty="0">
              <a:solidFill>
                <a:srgbClr val="808080"/>
              </a:solidFill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77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2" y="476672"/>
            <a:ext cx="8229600" cy="579438"/>
          </a:xfrm>
        </p:spPr>
        <p:txBody>
          <a:bodyPr/>
          <a:lstStyle/>
          <a:p>
            <a:r>
              <a:rPr lang="de-DE" dirty="0" smtClean="0"/>
              <a:t>Relation </a:t>
            </a:r>
            <a:r>
              <a:rPr lang="de-DE" dirty="0" err="1" smtClean="0"/>
              <a:t>between</a:t>
            </a:r>
            <a:r>
              <a:rPr lang="de-DE" dirty="0" smtClean="0"/>
              <a:t> Event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/>
              <a:t>e</a:t>
            </a:r>
            <a:r>
              <a:rPr lang="de-DE" dirty="0" err="1" smtClean="0"/>
              <a:t>vidence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CERL Annual Seminar</a:t>
            </a:r>
          </a:p>
          <a:p>
            <a:r>
              <a:rPr lang="de-DE" smtClean="0"/>
              <a:t>09.10.2019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94" y="1618060"/>
            <a:ext cx="7800975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hteck 5"/>
          <p:cNvSpPr/>
          <p:nvPr/>
        </p:nvSpPr>
        <p:spPr>
          <a:xfrm>
            <a:off x="323528" y="2996952"/>
            <a:ext cx="3024188" cy="2592387"/>
          </a:xfrm>
          <a:prstGeom prst="rect">
            <a:avLst/>
          </a:prstGeom>
          <a:solidFill>
            <a:schemeClr val="accent1"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dirty="0"/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323850" y="4838700"/>
            <a:ext cx="3184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160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40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20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00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de-DE" dirty="0">
                <a:solidFill>
                  <a:srgbClr val="002060"/>
                </a:solidFill>
              </a:rPr>
              <a:t>Text Encoding Initiative (TEI)</a:t>
            </a:r>
          </a:p>
        </p:txBody>
      </p:sp>
    </p:spTree>
    <p:extLst>
      <p:ext uri="{BB962C8B-B14F-4D97-AF65-F5344CB8AC3E}">
        <p14:creationId xmlns:p14="http://schemas.microsoft.com/office/powerpoint/2010/main" val="227283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ußzeilenplatzhalter 3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CERL Annual Seminar</a:t>
            </a:r>
          </a:p>
          <a:p>
            <a:r>
              <a:rPr lang="de-DE" dirty="0">
                <a:solidFill>
                  <a:schemeClr val="bg1"/>
                </a:solidFill>
              </a:rPr>
              <a:t>09.10.2019</a:t>
            </a:r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460376"/>
            <a:ext cx="8229600" cy="579437"/>
          </a:xfrm>
        </p:spPr>
        <p:txBody>
          <a:bodyPr/>
          <a:lstStyle/>
          <a:p>
            <a:pPr eaLnBrk="1" hangingPunct="1"/>
            <a:r>
              <a:rPr lang="de-DE" altLang="de-DE" dirty="0" smtClean="0"/>
              <a:t>Asch </a:t>
            </a:r>
            <a:r>
              <a:rPr lang="de-DE" altLang="de-DE" dirty="0" err="1" smtClean="0"/>
              <a:t>documents</a:t>
            </a:r>
            <a:endParaRPr lang="de-DE" altLang="de-DE" dirty="0" smtClean="0"/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268413"/>
            <a:ext cx="8229600" cy="4679950"/>
          </a:xfrm>
        </p:spPr>
        <p:txBody>
          <a:bodyPr/>
          <a:lstStyle/>
          <a:p>
            <a:pPr marL="342900" lvl="1" indent="-342900">
              <a:lnSpc>
                <a:spcPct val="150000"/>
              </a:lnSpc>
              <a:buFontTx/>
              <a:buChar char="•"/>
              <a:defRPr/>
            </a:pPr>
            <a:r>
              <a:rPr lang="de-DE" altLang="de-DE" sz="1800" dirty="0" err="1" smtClean="0">
                <a:solidFill>
                  <a:schemeClr val="accent2">
                    <a:lumMod val="50000"/>
                  </a:schemeClr>
                </a:solidFill>
              </a:rPr>
              <a:t>Handwritten</a:t>
            </a:r>
            <a:r>
              <a:rPr lang="de-DE" altLang="de-DE" sz="18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de-DE" altLang="de-DE" sz="1800" dirty="0" err="1" smtClean="0">
                <a:solidFill>
                  <a:schemeClr val="accent2">
                    <a:lumMod val="50000"/>
                  </a:schemeClr>
                </a:solidFill>
              </a:rPr>
              <a:t>documents</a:t>
            </a:r>
            <a:endParaRPr lang="de-DE" altLang="de-DE" sz="18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lvl="1">
              <a:lnSpc>
                <a:spcPct val="150000"/>
              </a:lnSpc>
              <a:defRPr/>
            </a:pP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Written</a:t>
            </a: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</a:rPr>
              <a:t> Baron v. Asch (in </a:t>
            </a: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Latin</a:t>
            </a: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and</a:t>
            </a: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Cyrillic</a:t>
            </a: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script</a:t>
            </a: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letters</a:t>
            </a: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</a:rPr>
              <a:t> Christian Gottlob Heyne (1729-1812), </a:t>
            </a: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director</a:t>
            </a: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</a:rPr>
              <a:t> Göttingen University Library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lists</a:t>
            </a: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items</a:t>
            </a: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dispatched</a:t>
            </a: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to</a:t>
            </a: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</a:rPr>
              <a:t> Göttingen University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notices</a:t>
            </a: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items</a:t>
            </a: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found</a:t>
            </a: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</a:rPr>
              <a:t> in </a:t>
            </a: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letters</a:t>
            </a: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or</a:t>
            </a: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wrapping</a:t>
            </a: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paper</a:t>
            </a:r>
            <a:endParaRPr lang="de-DE" alt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labeling</a:t>
            </a: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items</a:t>
            </a:r>
            <a:endParaRPr lang="de-DE" alt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lnSpc>
                <a:spcPct val="150000"/>
              </a:lnSpc>
              <a:buFont typeface="Symbol" pitchFamily="18" charset="2"/>
              <a:buChar char="-"/>
              <a:defRPr/>
            </a:pP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Written</a:t>
            </a: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by</a:t>
            </a: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others</a:t>
            </a:r>
            <a:endParaRPr lang="de-DE" alt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2">
              <a:lnSpc>
                <a:spcPct val="150000"/>
              </a:lnSpc>
              <a:defRPr/>
            </a:pP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letters</a:t>
            </a: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mentioning</a:t>
            </a: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the</a:t>
            </a: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sendings</a:t>
            </a: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</a:rPr>
              <a:t> Baron v. Asch</a:t>
            </a:r>
          </a:p>
          <a:p>
            <a:pPr lvl="2">
              <a:lnSpc>
                <a:spcPct val="150000"/>
              </a:lnSpc>
              <a:defRPr/>
            </a:pP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notices</a:t>
            </a: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</a:rPr>
              <a:t> on </a:t>
            </a: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items</a:t>
            </a: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labeling</a:t>
            </a: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</a:rPr>
              <a:t> /on </a:t>
            </a: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items</a:t>
            </a:r>
            <a:endParaRPr lang="de-DE" alt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2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inventory</a:t>
            </a:r>
            <a:r>
              <a:rPr lang="de-DE" altLang="de-DE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altLang="de-DE" dirty="0" err="1" smtClean="0">
                <a:solidFill>
                  <a:schemeClr val="bg1">
                    <a:lumMod val="50000"/>
                  </a:schemeClr>
                </a:solidFill>
              </a:rPr>
              <a:t>books</a:t>
            </a:r>
            <a:endParaRPr lang="de-DE" alt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itchFamily="34" charset="0"/>
              <a:buChar char="•"/>
              <a:defRPr/>
            </a:pPr>
            <a:r>
              <a:rPr lang="de-DE" altLang="de-DE" dirty="0" smtClean="0">
                <a:solidFill>
                  <a:schemeClr val="accent2">
                    <a:lumMod val="50000"/>
                  </a:schemeClr>
                </a:solidFill>
              </a:rPr>
              <a:t>Publications (e.g. </a:t>
            </a:r>
            <a:r>
              <a:rPr lang="de-DE" altLang="de-DE" i="1" dirty="0" err="1" smtClean="0">
                <a:solidFill>
                  <a:schemeClr val="accent2">
                    <a:lumMod val="50000"/>
                  </a:schemeClr>
                </a:solidFill>
              </a:rPr>
              <a:t>Göttingische</a:t>
            </a:r>
            <a:r>
              <a:rPr lang="de-DE" altLang="de-DE" i="1" dirty="0" smtClean="0">
                <a:solidFill>
                  <a:schemeClr val="accent2">
                    <a:lumMod val="50000"/>
                  </a:schemeClr>
                </a:solidFill>
              </a:rPr>
              <a:t> Gelehrte Anzeigen</a:t>
            </a:r>
            <a:r>
              <a:rPr lang="de-DE" altLang="de-DE" dirty="0" smtClean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de-DE" altLang="de-DE" dirty="0">
              <a:solidFill>
                <a:schemeClr val="accent2">
                  <a:lumMod val="50000"/>
                </a:schemeClr>
              </a:solidFill>
            </a:endParaRPr>
          </a:p>
          <a:p>
            <a:pPr eaLnBrk="1" hangingPunct="1">
              <a:defRPr/>
            </a:pPr>
            <a:endParaRPr lang="de-DE" altLang="de-DE" dirty="0" smtClean="0"/>
          </a:p>
        </p:txBody>
      </p:sp>
      <p:sp>
        <p:nvSpPr>
          <p:cNvPr id="3" name="Abgerundetes Rechteck 2"/>
          <p:cNvSpPr/>
          <p:nvPr/>
        </p:nvSpPr>
        <p:spPr>
          <a:xfrm>
            <a:off x="395536" y="1268413"/>
            <a:ext cx="8302377" cy="1944563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85379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ußzeilenplatzhalter 3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CERL Annual Seminar</a:t>
            </a:r>
          </a:p>
          <a:p>
            <a:r>
              <a:rPr lang="de-DE" dirty="0">
                <a:solidFill>
                  <a:schemeClr val="bg1"/>
                </a:solidFill>
              </a:rPr>
              <a:t>09.10.2019</a:t>
            </a:r>
          </a:p>
        </p:txBody>
      </p:sp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83177"/>
            <a:ext cx="8229600" cy="579438"/>
          </a:xfrm>
        </p:spPr>
        <p:txBody>
          <a:bodyPr/>
          <a:lstStyle/>
          <a:p>
            <a:pPr eaLnBrk="1" hangingPunct="1"/>
            <a:r>
              <a:rPr lang="de-DE" altLang="de-DE" dirty="0" err="1" smtClean="0"/>
              <a:t>Evidence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considered</a:t>
            </a:r>
            <a:r>
              <a:rPr lang="de-DE" altLang="de-DE" dirty="0" smtClean="0"/>
              <a:t> in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ASCH </a:t>
            </a:r>
            <a:r>
              <a:rPr lang="de-DE" altLang="de-DE" dirty="0" err="1" smtClean="0"/>
              <a:t>context</a:t>
            </a:r>
            <a:endParaRPr lang="de-DE" altLang="de-DE" dirty="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91347"/>
            <a:ext cx="8229600" cy="4710629"/>
          </a:xfrm>
        </p:spPr>
        <p:txBody>
          <a:bodyPr/>
          <a:lstStyle/>
          <a:p>
            <a:pPr marL="0" lvl="1" indent="0">
              <a:lnSpc>
                <a:spcPct val="150000"/>
              </a:lnSpc>
              <a:buNone/>
              <a:defRPr/>
            </a:pPr>
            <a:r>
              <a:rPr lang="de-DE" altLang="de-DE" sz="1800" dirty="0" err="1">
                <a:ea typeface="+mn-ea"/>
              </a:rPr>
              <a:t>H</a:t>
            </a:r>
            <a:r>
              <a:rPr lang="de-DE" altLang="de-DE" sz="1800" dirty="0" err="1" smtClean="0">
                <a:ea typeface="+mn-ea"/>
              </a:rPr>
              <a:t>andwritten</a:t>
            </a:r>
            <a:r>
              <a:rPr lang="de-DE" altLang="de-DE" sz="1800" dirty="0" smtClean="0">
                <a:ea typeface="+mn-ea"/>
              </a:rPr>
              <a:t> </a:t>
            </a:r>
            <a:r>
              <a:rPr lang="de-DE" altLang="de-DE" sz="1800" dirty="0" err="1">
                <a:ea typeface="+mn-ea"/>
              </a:rPr>
              <a:t>documents</a:t>
            </a:r>
            <a:r>
              <a:rPr lang="de-DE" altLang="de-DE" sz="1800" dirty="0">
                <a:ea typeface="+mn-ea"/>
              </a:rPr>
              <a:t> </a:t>
            </a:r>
            <a:r>
              <a:rPr lang="de-DE" altLang="de-DE" sz="1800" dirty="0" err="1">
                <a:ea typeface="+mn-ea"/>
              </a:rPr>
              <a:t>from</a:t>
            </a:r>
            <a:r>
              <a:rPr lang="de-DE" altLang="de-DE" sz="1800" dirty="0">
                <a:ea typeface="+mn-ea"/>
              </a:rPr>
              <a:t> Baron Georg Thomas von Asch (SUB Göttingen)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de-DE" alt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de-DE" alt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de-DE" alt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de-DE" alt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de-DE" alt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lnSpc>
                <a:spcPct val="150000"/>
              </a:lnSpc>
              <a:buNone/>
              <a:defRPr/>
            </a:pPr>
            <a:endParaRPr lang="de-DE" altLang="de-DE" dirty="0" smtClean="0">
              <a:solidFill>
                <a:schemeClr val="bg1">
                  <a:lumMod val="50000"/>
                </a:schemeClr>
              </a:solidFill>
            </a:endParaRPr>
          </a:p>
          <a:p>
            <a:pPr eaLnBrk="1" hangingPunct="1">
              <a:buFontTx/>
              <a:buNone/>
              <a:defRPr/>
            </a:pPr>
            <a:endParaRPr lang="de-DE" altLang="de-DE" dirty="0" smtClean="0"/>
          </a:p>
        </p:txBody>
      </p:sp>
      <p:pic>
        <p:nvPicPr>
          <p:cNvPr id="5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22" y="2112876"/>
            <a:ext cx="2349703" cy="2760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46" y="2126620"/>
            <a:ext cx="2022908" cy="3240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63714" y="5699772"/>
            <a:ext cx="2559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808080"/>
                </a:solidFill>
                <a:latin typeface="+mn-lt"/>
                <a:cs typeface="+mn-cs"/>
              </a:rPr>
              <a:t>126 </a:t>
            </a:r>
            <a:r>
              <a:rPr lang="de-DE" dirty="0" err="1">
                <a:solidFill>
                  <a:srgbClr val="808080"/>
                </a:solidFill>
                <a:latin typeface="+mn-lt"/>
                <a:cs typeface="+mn-cs"/>
              </a:rPr>
              <a:t>letters</a:t>
            </a:r>
            <a:endParaRPr lang="de-DE" dirty="0">
              <a:solidFill>
                <a:srgbClr val="808080"/>
              </a:solidFill>
              <a:latin typeface="+mn-lt"/>
              <a:cs typeface="+mn-cs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3419872" y="5676612"/>
            <a:ext cx="2880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808080"/>
                </a:solidFill>
                <a:latin typeface="+mn-lt"/>
                <a:cs typeface="+mn-cs"/>
              </a:rPr>
              <a:t>148 </a:t>
            </a:r>
            <a:r>
              <a:rPr lang="de-DE" dirty="0" err="1">
                <a:solidFill>
                  <a:srgbClr val="808080"/>
                </a:solidFill>
                <a:latin typeface="+mn-lt"/>
                <a:cs typeface="+mn-cs"/>
              </a:rPr>
              <a:t>lists</a:t>
            </a:r>
            <a:endParaRPr lang="de-DE" dirty="0">
              <a:solidFill>
                <a:srgbClr val="808080"/>
              </a:solidFill>
              <a:latin typeface="+mn-lt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300489" y="5676612"/>
            <a:ext cx="2602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808080"/>
                </a:solidFill>
                <a:latin typeface="+mn-lt"/>
                <a:cs typeface="+mn-cs"/>
              </a:rPr>
              <a:t>i</a:t>
            </a:r>
            <a:r>
              <a:rPr lang="de-DE" dirty="0" smtClean="0">
                <a:solidFill>
                  <a:srgbClr val="808080"/>
                </a:solidFill>
                <a:latin typeface="+mn-lt"/>
                <a:cs typeface="+mn-cs"/>
              </a:rPr>
              <a:t>tem </a:t>
            </a:r>
            <a:r>
              <a:rPr lang="de-DE" dirty="0" err="1" smtClean="0">
                <a:solidFill>
                  <a:srgbClr val="808080"/>
                </a:solidFill>
                <a:latin typeface="+mn-lt"/>
                <a:cs typeface="+mn-cs"/>
              </a:rPr>
              <a:t>descriptions</a:t>
            </a:r>
            <a:endParaRPr lang="de-DE" dirty="0">
              <a:solidFill>
                <a:srgbClr val="808080"/>
              </a:solidFill>
              <a:latin typeface="+mn-lt"/>
              <a:cs typeface="+mn-cs"/>
            </a:endParaRPr>
          </a:p>
        </p:txBody>
      </p:sp>
      <p:pic>
        <p:nvPicPr>
          <p:cNvPr id="11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489" y="2150762"/>
            <a:ext cx="2228193" cy="2787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502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>
          <a:xfrm>
            <a:off x="251520" y="471005"/>
            <a:ext cx="8229600" cy="579438"/>
          </a:xfrm>
        </p:spPr>
        <p:txBody>
          <a:bodyPr/>
          <a:lstStyle/>
          <a:p>
            <a:r>
              <a:rPr lang="de-DE" altLang="de-DE" sz="2300" dirty="0" smtClean="0"/>
              <a:t>The </a:t>
            </a:r>
            <a:r>
              <a:rPr lang="de-DE" altLang="de-DE" sz="2300" i="1" dirty="0" err="1" smtClean="0"/>
              <a:t>Pharmacopoea</a:t>
            </a:r>
            <a:r>
              <a:rPr lang="de-DE" altLang="de-DE" sz="2300" i="1" dirty="0" smtClean="0"/>
              <a:t> </a:t>
            </a:r>
            <a:r>
              <a:rPr lang="de-DE" altLang="de-DE" sz="2300" i="1" dirty="0" err="1" smtClean="0"/>
              <a:t>Rossica</a:t>
            </a:r>
            <a:r>
              <a:rPr lang="de-DE" altLang="de-DE" sz="2300" dirty="0" smtClean="0"/>
              <a:t>:</a:t>
            </a:r>
            <a:r>
              <a:rPr lang="de-DE" altLang="de-DE" sz="2300" i="1" dirty="0" smtClean="0"/>
              <a:t> </a:t>
            </a:r>
            <a:r>
              <a:rPr lang="de-DE" altLang="de-DE" sz="2300" dirty="0" err="1" smtClean="0"/>
              <a:t>mentioned</a:t>
            </a:r>
            <a:r>
              <a:rPr lang="de-DE" altLang="de-DE" sz="2300" i="1" dirty="0" smtClean="0"/>
              <a:t> </a:t>
            </a:r>
            <a:r>
              <a:rPr lang="de-DE" altLang="de-DE" sz="2300" dirty="0" smtClean="0"/>
              <a:t>in a </a:t>
            </a:r>
            <a:r>
              <a:rPr lang="de-DE" altLang="de-DE" sz="2300" dirty="0" err="1" smtClean="0"/>
              <a:t>letter</a:t>
            </a:r>
            <a:r>
              <a:rPr lang="de-DE" altLang="de-DE" sz="2300" dirty="0" smtClean="0"/>
              <a:t> </a:t>
            </a:r>
            <a:r>
              <a:rPr lang="de-DE" altLang="de-DE" sz="2300" dirty="0" err="1" smtClean="0"/>
              <a:t>and</a:t>
            </a:r>
            <a:r>
              <a:rPr lang="de-DE" altLang="de-DE" sz="2300" dirty="0" smtClean="0"/>
              <a:t> a </a:t>
            </a:r>
            <a:r>
              <a:rPr lang="de-DE" altLang="de-DE" sz="2300" dirty="0" err="1" smtClean="0"/>
              <a:t>list</a:t>
            </a:r>
            <a:endParaRPr lang="de-DE" altLang="de-DE" sz="2300" dirty="0" smtClean="0"/>
          </a:p>
        </p:txBody>
      </p:sp>
      <p:sp>
        <p:nvSpPr>
          <p:cNvPr id="22531" name="Fußzeilenplatzhalter 3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CERL Annual Seminar</a:t>
            </a:r>
          </a:p>
          <a:p>
            <a:r>
              <a:rPr lang="de-DE" dirty="0">
                <a:solidFill>
                  <a:schemeClr val="bg1"/>
                </a:solidFill>
              </a:rPr>
              <a:t>09.10.2019</a:t>
            </a:r>
          </a:p>
        </p:txBody>
      </p:sp>
      <p:pic>
        <p:nvPicPr>
          <p:cNvPr id="22532" name="Inhaltsplatzhalter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0" t="29187" r="47644" b="16580"/>
          <a:stretch>
            <a:fillRect/>
          </a:stretch>
        </p:blipFill>
        <p:spPr>
          <a:xfrm>
            <a:off x="323528" y="1099482"/>
            <a:ext cx="4366766" cy="4795262"/>
          </a:xfrm>
        </p:spPr>
      </p:pic>
      <p:sp>
        <p:nvSpPr>
          <p:cNvPr id="22534" name="Textfeld 6"/>
          <p:cNvSpPr txBox="1">
            <a:spLocks noChangeArrowheads="1"/>
          </p:cNvSpPr>
          <p:nvPr/>
        </p:nvSpPr>
        <p:spPr bwMode="auto">
          <a:xfrm>
            <a:off x="468564" y="5877272"/>
            <a:ext cx="15113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100" dirty="0" err="1"/>
              <a:t>Cod</a:t>
            </a:r>
            <a:r>
              <a:rPr lang="de-DE" altLang="de-DE" sz="1100" dirty="0"/>
              <a:t>. Ms. Asch 1:1 (1772/79) </a:t>
            </a:r>
            <a:r>
              <a:rPr lang="de-DE" altLang="de-DE" sz="1100" dirty="0" err="1"/>
              <a:t>bl</a:t>
            </a:r>
            <a:r>
              <a:rPr lang="de-DE" altLang="de-DE" sz="1100" dirty="0"/>
              <a:t> </a:t>
            </a:r>
            <a:r>
              <a:rPr lang="de-DE" altLang="de-DE" sz="1100" dirty="0" smtClean="0"/>
              <a:t>68vZ</a:t>
            </a:r>
            <a:endParaRPr lang="de-DE" altLang="de-DE" sz="1100" dirty="0"/>
          </a:p>
        </p:txBody>
      </p:sp>
      <p:pic>
        <p:nvPicPr>
          <p:cNvPr id="7" name="Inhaltsplatzhalter 4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6" t="23824" r="39008" b="9412"/>
          <a:stretch>
            <a:fillRect/>
          </a:stretch>
        </p:blipFill>
        <p:spPr bwMode="auto">
          <a:xfrm>
            <a:off x="4965290" y="1101213"/>
            <a:ext cx="3859598" cy="4776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feld 6"/>
          <p:cNvSpPr txBox="1">
            <a:spLocks noChangeArrowheads="1"/>
          </p:cNvSpPr>
          <p:nvPr/>
        </p:nvSpPr>
        <p:spPr bwMode="auto">
          <a:xfrm>
            <a:off x="5004048" y="5877272"/>
            <a:ext cx="1728787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sz="1100" dirty="0" err="1"/>
              <a:t>Cod</a:t>
            </a:r>
            <a:r>
              <a:rPr lang="de-DE" altLang="de-DE" sz="1100" dirty="0"/>
              <a:t>. Ms. Asch 1:1 (1772/79) </a:t>
            </a:r>
            <a:r>
              <a:rPr lang="de-DE" altLang="de-DE" sz="1100" dirty="0" err="1"/>
              <a:t>bl</a:t>
            </a:r>
            <a:r>
              <a:rPr lang="de-DE" altLang="de-DE" sz="1100" dirty="0"/>
              <a:t> 136r</a:t>
            </a:r>
          </a:p>
        </p:txBody>
      </p:sp>
      <p:sp>
        <p:nvSpPr>
          <p:cNvPr id="2" name="Abgerundetes Rechteck 1"/>
          <p:cNvSpPr/>
          <p:nvPr/>
        </p:nvSpPr>
        <p:spPr>
          <a:xfrm>
            <a:off x="1475656" y="1844824"/>
            <a:ext cx="1440160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Abgerundetes Rechteck 2"/>
          <p:cNvSpPr/>
          <p:nvPr/>
        </p:nvSpPr>
        <p:spPr>
          <a:xfrm>
            <a:off x="5364088" y="2348880"/>
            <a:ext cx="1800200" cy="288032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920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467544" y="450320"/>
            <a:ext cx="8229600" cy="579437"/>
          </a:xfrm>
        </p:spPr>
        <p:txBody>
          <a:bodyPr/>
          <a:lstStyle/>
          <a:p>
            <a:pPr eaLnBrk="1" hangingPunct="1"/>
            <a:r>
              <a:rPr lang="de-DE" altLang="de-DE" dirty="0" smtClean="0"/>
              <a:t>TEI: </a:t>
            </a:r>
            <a:r>
              <a:rPr lang="de-DE" altLang="de-DE" dirty="0" err="1" smtClean="0"/>
              <a:t>registers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entities</a:t>
            </a:r>
            <a:endParaRPr lang="de-DE" altLang="de-DE" dirty="0" smtClean="0"/>
          </a:p>
        </p:txBody>
      </p:sp>
      <p:sp>
        <p:nvSpPr>
          <p:cNvPr id="25603" name="Fußzeilenplatzhalter 3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CERL Annual Seminar</a:t>
            </a:r>
          </a:p>
          <a:p>
            <a:r>
              <a:rPr lang="de-DE" dirty="0">
                <a:solidFill>
                  <a:schemeClr val="bg1"/>
                </a:solidFill>
              </a:rPr>
              <a:t>09.10.2019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268760"/>
            <a:ext cx="5064032" cy="4896544"/>
          </a:xfrm>
          <a:prstGeom prst="rect">
            <a:avLst/>
          </a:prstGeom>
        </p:spPr>
      </p:pic>
      <p:sp>
        <p:nvSpPr>
          <p:cNvPr id="5" name="Abgerundetes Rechteck 4"/>
          <p:cNvSpPr/>
          <p:nvPr/>
        </p:nvSpPr>
        <p:spPr>
          <a:xfrm>
            <a:off x="1331640" y="4797152"/>
            <a:ext cx="3096344" cy="648072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751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>
          <a:xfrm>
            <a:off x="468313" y="476672"/>
            <a:ext cx="8229600" cy="579437"/>
          </a:xfrm>
        </p:spPr>
        <p:txBody>
          <a:bodyPr/>
          <a:lstStyle/>
          <a:p>
            <a:r>
              <a:rPr lang="de-DE" altLang="de-DE" dirty="0" smtClean="0"/>
              <a:t>TEI: </a:t>
            </a:r>
            <a:r>
              <a:rPr lang="de-DE" altLang="de-DE" dirty="0" err="1" smtClean="0"/>
              <a:t>registers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entities</a:t>
            </a:r>
            <a:endParaRPr lang="de-DE" altLang="de-DE" dirty="0" smtClean="0"/>
          </a:p>
        </p:txBody>
      </p:sp>
      <p:sp>
        <p:nvSpPr>
          <p:cNvPr id="26627" name="Fußzeilenplatzhalter 3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CERL Annual Seminar</a:t>
            </a:r>
          </a:p>
          <a:p>
            <a:r>
              <a:rPr lang="de-DE" dirty="0">
                <a:solidFill>
                  <a:schemeClr val="bg1"/>
                </a:solidFill>
              </a:rPr>
              <a:t>09.10.2019</a:t>
            </a:r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12" y="1196753"/>
            <a:ext cx="7021432" cy="4807374"/>
          </a:xfrm>
        </p:spPr>
      </p:pic>
      <p:sp>
        <p:nvSpPr>
          <p:cNvPr id="4" name="Abgerundetes Rechteck 3"/>
          <p:cNvSpPr/>
          <p:nvPr/>
        </p:nvSpPr>
        <p:spPr>
          <a:xfrm>
            <a:off x="1259632" y="2852936"/>
            <a:ext cx="6696744" cy="3024336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Abgerundetes Rechteck 4"/>
          <p:cNvSpPr/>
          <p:nvPr/>
        </p:nvSpPr>
        <p:spPr>
          <a:xfrm>
            <a:off x="1691680" y="5013176"/>
            <a:ext cx="5616624" cy="720080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98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229600" cy="579438"/>
          </a:xfrm>
        </p:spPr>
        <p:txBody>
          <a:bodyPr/>
          <a:lstStyle/>
          <a:p>
            <a:r>
              <a:rPr lang="de-DE" altLang="de-DE" sz="2300" dirty="0"/>
              <a:t>E</a:t>
            </a:r>
            <a:r>
              <a:rPr lang="de-DE" altLang="de-DE" sz="2300" dirty="0" smtClean="0"/>
              <a:t>ncoding </a:t>
            </a:r>
            <a:r>
              <a:rPr lang="de-DE" altLang="de-DE" sz="2300" dirty="0" err="1" smtClean="0"/>
              <a:t>of</a:t>
            </a:r>
            <a:r>
              <a:rPr lang="de-DE" altLang="de-DE" sz="2300" dirty="0" smtClean="0"/>
              <a:t> </a:t>
            </a:r>
            <a:r>
              <a:rPr lang="de-DE" altLang="de-DE" sz="2300" dirty="0" err="1" smtClean="0"/>
              <a:t>the</a:t>
            </a:r>
            <a:r>
              <a:rPr lang="de-DE" altLang="de-DE" sz="2300" dirty="0" smtClean="0"/>
              <a:t> </a:t>
            </a:r>
            <a:r>
              <a:rPr lang="de-DE" altLang="de-DE" sz="2300" dirty="0" err="1" smtClean="0"/>
              <a:t>entity</a:t>
            </a:r>
            <a:r>
              <a:rPr lang="de-DE" altLang="de-DE" sz="2300" dirty="0" smtClean="0"/>
              <a:t> (</a:t>
            </a:r>
            <a:r>
              <a:rPr lang="de-DE" altLang="de-DE" sz="2300" dirty="0" err="1" smtClean="0"/>
              <a:t>thing</a:t>
            </a:r>
            <a:r>
              <a:rPr lang="de-DE" altLang="de-DE" sz="2300" dirty="0" smtClean="0"/>
              <a:t>) </a:t>
            </a:r>
            <a:r>
              <a:rPr lang="de-DE" altLang="de-DE" sz="2300" i="1" dirty="0" err="1" smtClean="0"/>
              <a:t>Pharmacopoea</a:t>
            </a:r>
            <a:r>
              <a:rPr lang="de-DE" altLang="de-DE" sz="2300" i="1" dirty="0" smtClean="0"/>
              <a:t> </a:t>
            </a:r>
            <a:r>
              <a:rPr lang="de-DE" altLang="de-DE" sz="2300" i="1" dirty="0" err="1" smtClean="0"/>
              <a:t>Rossica</a:t>
            </a:r>
            <a:endParaRPr lang="de-DE" altLang="de-DE" sz="2300" dirty="0" smtClean="0"/>
          </a:p>
        </p:txBody>
      </p:sp>
      <p:sp>
        <p:nvSpPr>
          <p:cNvPr id="27651" name="Fußzeilenplatzhalter 3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CERL Annual Seminar</a:t>
            </a:r>
          </a:p>
          <a:p>
            <a:r>
              <a:rPr lang="de-DE" dirty="0">
                <a:solidFill>
                  <a:schemeClr val="bg1"/>
                </a:solidFill>
              </a:rPr>
              <a:t>09.10.2019</a:t>
            </a:r>
          </a:p>
        </p:txBody>
      </p:sp>
      <p:pic>
        <p:nvPicPr>
          <p:cNvPr id="9" name="Inhaltsplatzhalter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" t="18843" r="2101" b="17911"/>
          <a:stretch>
            <a:fillRect/>
          </a:stretch>
        </p:blipFill>
        <p:spPr>
          <a:xfrm>
            <a:off x="467544" y="1196752"/>
            <a:ext cx="8280920" cy="4752527"/>
          </a:xfrm>
        </p:spPr>
      </p:pic>
      <p:sp>
        <p:nvSpPr>
          <p:cNvPr id="4" name="Abgerundetes Rechteck 3"/>
          <p:cNvSpPr/>
          <p:nvPr/>
        </p:nvSpPr>
        <p:spPr>
          <a:xfrm>
            <a:off x="1403648" y="3861048"/>
            <a:ext cx="4104456" cy="216024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082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229600" cy="579438"/>
          </a:xfrm>
        </p:spPr>
        <p:txBody>
          <a:bodyPr/>
          <a:lstStyle/>
          <a:p>
            <a:r>
              <a:rPr lang="de-DE" altLang="de-DE" sz="2300" i="1" dirty="0" err="1" smtClean="0"/>
              <a:t>Pharmacopoea</a:t>
            </a:r>
            <a:r>
              <a:rPr lang="de-DE" altLang="de-DE" sz="2300" i="1" dirty="0" smtClean="0"/>
              <a:t> </a:t>
            </a:r>
            <a:r>
              <a:rPr lang="de-DE" altLang="de-DE" sz="2300" i="1" dirty="0" err="1" smtClean="0"/>
              <a:t>Rossica</a:t>
            </a:r>
            <a:r>
              <a:rPr lang="de-DE" altLang="de-DE" sz="2300" i="1" dirty="0" smtClean="0"/>
              <a:t> </a:t>
            </a:r>
            <a:r>
              <a:rPr lang="de-DE" altLang="de-DE" sz="2300" dirty="0" smtClean="0"/>
              <a:t>in </a:t>
            </a:r>
            <a:r>
              <a:rPr lang="de-DE" altLang="de-DE" sz="2300" dirty="0" err="1" smtClean="0"/>
              <a:t>the</a:t>
            </a:r>
            <a:r>
              <a:rPr lang="de-DE" altLang="de-DE" sz="2300" dirty="0" smtClean="0"/>
              <a:t> OPAC </a:t>
            </a:r>
            <a:r>
              <a:rPr lang="de-DE" altLang="de-DE" sz="2300" dirty="0" err="1" smtClean="0"/>
              <a:t>of</a:t>
            </a:r>
            <a:r>
              <a:rPr lang="de-DE" altLang="de-DE" sz="2300" dirty="0" smtClean="0"/>
              <a:t> </a:t>
            </a:r>
            <a:r>
              <a:rPr lang="de-DE" altLang="de-DE" sz="2300" dirty="0" err="1" smtClean="0"/>
              <a:t>the</a:t>
            </a:r>
            <a:r>
              <a:rPr lang="de-DE" altLang="de-DE" sz="2300" dirty="0" smtClean="0"/>
              <a:t> SUB Göttingen</a:t>
            </a:r>
          </a:p>
        </p:txBody>
      </p:sp>
      <p:sp>
        <p:nvSpPr>
          <p:cNvPr id="29699" name="Fußzeilenplatzhalter 3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CERL Annual Seminar</a:t>
            </a:r>
          </a:p>
          <a:p>
            <a:r>
              <a:rPr lang="de-DE" dirty="0">
                <a:solidFill>
                  <a:schemeClr val="bg1"/>
                </a:solidFill>
              </a:rPr>
              <a:t>09.10.2019</a:t>
            </a:r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340768"/>
            <a:ext cx="8371283" cy="4032448"/>
          </a:xfrm>
        </p:spPr>
      </p:pic>
      <p:sp>
        <p:nvSpPr>
          <p:cNvPr id="12" name="Pfeil nach links 11"/>
          <p:cNvSpPr/>
          <p:nvPr/>
        </p:nvSpPr>
        <p:spPr>
          <a:xfrm rot="2432982">
            <a:off x="7312429" y="1588565"/>
            <a:ext cx="855848" cy="550373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8" name="Abgerundetes Rechteck 7"/>
          <p:cNvSpPr/>
          <p:nvPr/>
        </p:nvSpPr>
        <p:spPr>
          <a:xfrm>
            <a:off x="3635896" y="4581128"/>
            <a:ext cx="2664296" cy="576064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9983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 smtClean="0"/>
              <a:t>CERL </a:t>
            </a:r>
            <a:r>
              <a:rPr lang="de-DE" smtClean="0"/>
              <a:t>Annual </a:t>
            </a:r>
            <a:r>
              <a:rPr lang="de-DE" smtClean="0"/>
              <a:t>Seminar</a:t>
            </a:r>
          </a:p>
          <a:p>
            <a:r>
              <a:rPr lang="de-DE" smtClean="0"/>
              <a:t>09.10.2019</a:t>
            </a:r>
            <a:endParaRPr lang="de-DE" dirty="0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95534" y="473869"/>
            <a:ext cx="8229600" cy="579438"/>
          </a:xfrm>
        </p:spPr>
        <p:txBody>
          <a:bodyPr/>
          <a:lstStyle/>
          <a:p>
            <a:r>
              <a:rPr lang="en-US" dirty="0" smtClean="0"/>
              <a:t>Overview</a:t>
            </a:r>
            <a:endParaRPr lang="de-DE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78825" y="1321594"/>
            <a:ext cx="8229600" cy="4525963"/>
          </a:xfrm>
        </p:spPr>
        <p:txBody>
          <a:bodyPr/>
          <a:lstStyle/>
          <a:p>
            <a:pPr>
              <a:buFont typeface="+mj-lt"/>
              <a:buAutoNum type="arabicPeriod"/>
            </a:pPr>
            <a:r>
              <a:rPr lang="en-GB" dirty="0" smtClean="0"/>
              <a:t>Retrospection</a:t>
            </a:r>
          </a:p>
          <a:p>
            <a:pPr lvl="1"/>
            <a:r>
              <a:rPr lang="de-DE" dirty="0" smtClean="0"/>
              <a:t>Baron Georg Thomas von Asch (1729-1807)</a:t>
            </a:r>
          </a:p>
          <a:p>
            <a:pPr lvl="1"/>
            <a:r>
              <a:rPr lang="de-DE" dirty="0" smtClean="0"/>
              <a:t>The Asch Collection</a:t>
            </a:r>
          </a:p>
          <a:p>
            <a:pPr lvl="1"/>
            <a:endParaRPr lang="de-DE" dirty="0" smtClean="0"/>
          </a:p>
          <a:p>
            <a:pPr>
              <a:buFont typeface="+mj-lt"/>
              <a:buAutoNum type="arabicPeriod"/>
            </a:pPr>
            <a:r>
              <a:rPr lang="de-DE" dirty="0" err="1" smtClean="0"/>
              <a:t>Contextualisation</a:t>
            </a:r>
            <a:r>
              <a:rPr lang="de-DE" dirty="0" smtClean="0"/>
              <a:t>: </a:t>
            </a:r>
            <a:r>
              <a:rPr lang="de-DE" dirty="0" err="1" smtClean="0"/>
              <a:t>the</a:t>
            </a:r>
            <a:r>
              <a:rPr lang="de-DE" dirty="0" smtClean="0"/>
              <a:t> ASCH </a:t>
            </a:r>
            <a:r>
              <a:rPr lang="de-DE" dirty="0" err="1" smtClean="0"/>
              <a:t>project</a:t>
            </a:r>
            <a:endParaRPr lang="de-DE" dirty="0"/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 smtClean="0"/>
              <a:t>The ASCH </a:t>
            </a:r>
            <a:r>
              <a:rPr lang="de-DE" dirty="0" err="1" smtClean="0"/>
              <a:t>model</a:t>
            </a:r>
            <a:r>
              <a:rPr lang="de-DE" dirty="0" smtClean="0"/>
              <a:t> 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 smtClean="0"/>
              <a:t>The Asch </a:t>
            </a:r>
            <a:r>
              <a:rPr lang="de-DE" dirty="0" err="1" smtClean="0"/>
              <a:t>documents</a:t>
            </a:r>
            <a:endParaRPr lang="de-DE" dirty="0" smtClean="0"/>
          </a:p>
          <a:p>
            <a:pPr lvl="1">
              <a:buFont typeface="Symbol" panose="05050102010706020507" pitchFamily="18" charset="2"/>
              <a:buChar char="-"/>
            </a:pPr>
            <a:endParaRPr lang="de-DE" dirty="0" smtClean="0"/>
          </a:p>
          <a:p>
            <a:pPr>
              <a:buFont typeface="+mj-lt"/>
              <a:buAutoNum type="arabicPeriod"/>
            </a:pPr>
            <a:r>
              <a:rPr lang="de-DE" dirty="0" smtClean="0"/>
              <a:t>Virtual </a:t>
            </a:r>
            <a:r>
              <a:rPr lang="de-DE" dirty="0" err="1" smtClean="0"/>
              <a:t>reconstruction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Asch Collection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/>
              <a:t>T</a:t>
            </a:r>
            <a:r>
              <a:rPr lang="de-DE" dirty="0" smtClean="0"/>
              <a:t>he online </a:t>
            </a:r>
            <a:r>
              <a:rPr lang="de-DE" dirty="0" err="1" smtClean="0"/>
              <a:t>portal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Göttingen University </a:t>
            </a:r>
            <a:r>
              <a:rPr lang="de-DE" dirty="0" err="1" smtClean="0"/>
              <a:t>collections</a:t>
            </a:r>
            <a:endParaRPr lang="de-DE" dirty="0" smtClean="0"/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 smtClean="0"/>
              <a:t>ASCH </a:t>
            </a:r>
            <a:r>
              <a:rPr lang="de-DE" dirty="0" err="1" smtClean="0"/>
              <a:t>model</a:t>
            </a:r>
            <a:r>
              <a:rPr lang="de-DE" dirty="0" smtClean="0"/>
              <a:t>: </a:t>
            </a:r>
            <a:r>
              <a:rPr lang="de-DE" dirty="0" err="1" smtClean="0"/>
              <a:t>proof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concept</a:t>
            </a:r>
            <a:endParaRPr lang="de-DE" dirty="0" smtClean="0"/>
          </a:p>
          <a:p>
            <a:pPr lvl="1"/>
            <a:endParaRPr lang="de-DE" dirty="0"/>
          </a:p>
          <a:p>
            <a:pPr>
              <a:buFont typeface="+mj-lt"/>
              <a:buAutoNum type="arabicPeriod"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>
          <a:xfrm>
            <a:off x="380480" y="436563"/>
            <a:ext cx="8229600" cy="579438"/>
          </a:xfrm>
        </p:spPr>
        <p:txBody>
          <a:bodyPr/>
          <a:lstStyle/>
          <a:p>
            <a:r>
              <a:rPr lang="de-DE" altLang="de-DE" i="1" dirty="0" err="1" smtClean="0"/>
              <a:t>Pharmacopoea</a:t>
            </a:r>
            <a:r>
              <a:rPr lang="de-DE" altLang="de-DE" i="1" dirty="0" smtClean="0"/>
              <a:t> </a:t>
            </a:r>
            <a:r>
              <a:rPr lang="de-DE" altLang="de-DE" i="1" dirty="0" err="1" smtClean="0"/>
              <a:t>Rossica</a:t>
            </a:r>
            <a:r>
              <a:rPr lang="de-DE" altLang="de-DE" i="1" dirty="0" smtClean="0"/>
              <a:t> </a:t>
            </a:r>
            <a:r>
              <a:rPr lang="de-DE" altLang="de-DE" dirty="0" smtClean="0"/>
              <a:t>in </a:t>
            </a:r>
            <a:r>
              <a:rPr lang="de-DE" altLang="de-DE" dirty="0" err="1" smtClean="0"/>
              <a:t>the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register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of</a:t>
            </a:r>
            <a:r>
              <a:rPr lang="de-DE" altLang="de-DE" dirty="0" smtClean="0"/>
              <a:t> </a:t>
            </a:r>
            <a:r>
              <a:rPr lang="de-DE" altLang="de-DE" dirty="0" err="1" smtClean="0"/>
              <a:t>things</a:t>
            </a:r>
            <a:endParaRPr lang="de-DE" altLang="de-DE" dirty="0" smtClean="0"/>
          </a:p>
        </p:txBody>
      </p:sp>
      <p:sp>
        <p:nvSpPr>
          <p:cNvPr id="28675" name="Fußzeilenplatzhalter 3"/>
          <p:cNvSpPr>
            <a:spLocks noGrp="1"/>
          </p:cNvSpPr>
          <p:nvPr>
            <p:ph type="ftr" sz="quarter" idx="10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de-DE" dirty="0">
                <a:solidFill>
                  <a:schemeClr val="bg1"/>
                </a:solidFill>
              </a:rPr>
              <a:t>CERL Annual Seminar</a:t>
            </a:r>
          </a:p>
          <a:p>
            <a:r>
              <a:rPr lang="de-DE" dirty="0">
                <a:solidFill>
                  <a:schemeClr val="bg1"/>
                </a:solidFill>
              </a:rPr>
              <a:t>09.10.2019</a:t>
            </a:r>
          </a:p>
        </p:txBody>
      </p:sp>
      <p:pic>
        <p:nvPicPr>
          <p:cNvPr id="28676" name="Inhaltsplatzhalter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" t="19031" r="33614" b="17725"/>
          <a:stretch>
            <a:fillRect/>
          </a:stretch>
        </p:blipFill>
        <p:spPr>
          <a:xfrm>
            <a:off x="395288" y="1484313"/>
            <a:ext cx="8302625" cy="4665662"/>
          </a:xfrm>
        </p:spPr>
      </p:pic>
      <p:sp>
        <p:nvSpPr>
          <p:cNvPr id="2" name="Abgerundetes Rechteck 1"/>
          <p:cNvSpPr/>
          <p:nvPr/>
        </p:nvSpPr>
        <p:spPr>
          <a:xfrm>
            <a:off x="1475656" y="2420888"/>
            <a:ext cx="3744416" cy="936104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4358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579438"/>
          </a:xfrm>
        </p:spPr>
        <p:txBody>
          <a:bodyPr/>
          <a:lstStyle/>
          <a:p>
            <a:r>
              <a:rPr lang="de-DE" dirty="0" smtClean="0"/>
              <a:t>ASCH </a:t>
            </a:r>
            <a:r>
              <a:rPr lang="de-DE" dirty="0" err="1" smtClean="0"/>
              <a:t>model</a:t>
            </a:r>
            <a:r>
              <a:rPr lang="de-DE" dirty="0" smtClean="0"/>
              <a:t>: Statement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CERL Annual Seminar</a:t>
            </a:r>
          </a:p>
          <a:p>
            <a:r>
              <a:rPr lang="de-DE" smtClean="0"/>
              <a:t>09.10.2019</a:t>
            </a:r>
            <a:endParaRPr lang="de-DE" dirty="0"/>
          </a:p>
        </p:txBody>
      </p:sp>
      <p:pic>
        <p:nvPicPr>
          <p:cNvPr id="5" name="Grafik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624707"/>
            <a:ext cx="5182260" cy="4140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bgerundetes Rechteck 2"/>
          <p:cNvSpPr/>
          <p:nvPr/>
        </p:nvSpPr>
        <p:spPr>
          <a:xfrm rot="20307496">
            <a:off x="1518172" y="3181547"/>
            <a:ext cx="4600372" cy="1246612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466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579438"/>
          </a:xfrm>
        </p:spPr>
        <p:txBody>
          <a:bodyPr/>
          <a:lstStyle/>
          <a:p>
            <a:r>
              <a:rPr lang="de-DE" dirty="0" smtClean="0"/>
              <a:t>ASCH </a:t>
            </a:r>
            <a:r>
              <a:rPr lang="de-DE" dirty="0" err="1" smtClean="0"/>
              <a:t>model</a:t>
            </a:r>
            <a:r>
              <a:rPr lang="de-DE" dirty="0" smtClean="0"/>
              <a:t>: </a:t>
            </a:r>
            <a:r>
              <a:rPr lang="de-DE" dirty="0" err="1" smtClean="0"/>
              <a:t>test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CERL Annual Seminar</a:t>
            </a:r>
          </a:p>
          <a:p>
            <a:r>
              <a:rPr lang="de-DE" smtClean="0"/>
              <a:t>09.10.2019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71229"/>
            <a:ext cx="6768752" cy="5011671"/>
          </a:xfrm>
        </p:spPr>
      </p:pic>
    </p:spTree>
    <p:extLst>
      <p:ext uri="{BB962C8B-B14F-4D97-AF65-F5344CB8AC3E}">
        <p14:creationId xmlns:p14="http://schemas.microsoft.com/office/powerpoint/2010/main" val="335629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2" y="404664"/>
            <a:ext cx="8229600" cy="579438"/>
          </a:xfrm>
        </p:spPr>
        <p:txBody>
          <a:bodyPr/>
          <a:lstStyle/>
          <a:p>
            <a:r>
              <a:rPr lang="de-DE" dirty="0" smtClean="0"/>
              <a:t>ASCH Item Database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CERL Annual Seminar</a:t>
            </a:r>
          </a:p>
          <a:p>
            <a:r>
              <a:rPr lang="de-DE" smtClean="0"/>
              <a:t>09.10.2019</a:t>
            </a:r>
            <a:endParaRPr lang="de-DE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70" y="970629"/>
            <a:ext cx="6624736" cy="529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bgerundetes Rechteck 5"/>
          <p:cNvSpPr/>
          <p:nvPr/>
        </p:nvSpPr>
        <p:spPr>
          <a:xfrm>
            <a:off x="1547664" y="1772816"/>
            <a:ext cx="5400600" cy="902998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Abgerundetes Rechteck 6"/>
          <p:cNvSpPr/>
          <p:nvPr/>
        </p:nvSpPr>
        <p:spPr>
          <a:xfrm>
            <a:off x="1547664" y="4005064"/>
            <a:ext cx="5553000" cy="936104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812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4845" y="404664"/>
            <a:ext cx="8229600" cy="579438"/>
          </a:xfrm>
        </p:spPr>
        <p:txBody>
          <a:bodyPr/>
          <a:lstStyle/>
          <a:p>
            <a:r>
              <a:rPr lang="de-DE" dirty="0" smtClean="0"/>
              <a:t>ASCH </a:t>
            </a:r>
            <a:r>
              <a:rPr lang="de-DE" dirty="0" err="1" smtClean="0"/>
              <a:t>Provenance</a:t>
            </a:r>
            <a:r>
              <a:rPr lang="de-DE" dirty="0" smtClean="0"/>
              <a:t> Database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CERL Annual Seminar</a:t>
            </a:r>
          </a:p>
          <a:p>
            <a:r>
              <a:rPr lang="de-DE" smtClean="0"/>
              <a:t>09.10.2019</a:t>
            </a:r>
            <a:endParaRPr lang="de-DE" dirty="0"/>
          </a:p>
        </p:txBody>
      </p:sp>
      <p:pic>
        <p:nvPicPr>
          <p:cNvPr id="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546" y="984102"/>
            <a:ext cx="6647790" cy="531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bgerundetes Rechteck 5"/>
          <p:cNvSpPr/>
          <p:nvPr/>
        </p:nvSpPr>
        <p:spPr>
          <a:xfrm>
            <a:off x="1331640" y="5085184"/>
            <a:ext cx="5760640" cy="864096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333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476672"/>
            <a:ext cx="8229600" cy="579438"/>
          </a:xfrm>
        </p:spPr>
        <p:txBody>
          <a:bodyPr/>
          <a:lstStyle/>
          <a:p>
            <a:r>
              <a:rPr lang="de-DE" dirty="0" smtClean="0"/>
              <a:t>ASCH Statement Database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CERL Annual Seminar</a:t>
            </a:r>
          </a:p>
          <a:p>
            <a:r>
              <a:rPr lang="de-DE" smtClean="0"/>
              <a:t>09.10.2019</a:t>
            </a:r>
            <a:endParaRPr lang="de-DE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02546"/>
            <a:ext cx="7272808" cy="524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bgerundetes Rechteck 5"/>
          <p:cNvSpPr/>
          <p:nvPr/>
        </p:nvSpPr>
        <p:spPr>
          <a:xfrm>
            <a:off x="1475656" y="4869160"/>
            <a:ext cx="6120680" cy="720080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0882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2" y="404664"/>
            <a:ext cx="8229600" cy="579438"/>
          </a:xfrm>
        </p:spPr>
        <p:txBody>
          <a:bodyPr/>
          <a:lstStyle/>
          <a:p>
            <a:r>
              <a:rPr lang="de-DE" dirty="0" smtClean="0"/>
              <a:t>3</a:t>
            </a:r>
            <a:r>
              <a:rPr lang="de-DE" dirty="0"/>
              <a:t>. Virtual </a:t>
            </a:r>
            <a:r>
              <a:rPr lang="de-DE" dirty="0" err="1"/>
              <a:t>reconstruction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Asch </a:t>
            </a:r>
            <a:r>
              <a:rPr lang="de-DE" dirty="0" smtClean="0"/>
              <a:t>Collection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CERL Annual Seminar</a:t>
            </a:r>
          </a:p>
          <a:p>
            <a:r>
              <a:rPr lang="de-DE" smtClean="0"/>
              <a:t>09.10.2019</a:t>
            </a:r>
            <a:endParaRPr lang="de-DE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4"/>
          <a:stretch/>
        </p:blipFill>
        <p:spPr bwMode="auto">
          <a:xfrm>
            <a:off x="588388" y="1223039"/>
            <a:ext cx="4010415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68312" y="5661248"/>
            <a:ext cx="67679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808080"/>
                </a:solidFill>
                <a:latin typeface="+mn-lt"/>
                <a:cs typeface="+mn-cs"/>
              </a:rPr>
              <a:t>The </a:t>
            </a:r>
            <a:r>
              <a:rPr lang="de-DE" sz="1600" dirty="0" err="1">
                <a:solidFill>
                  <a:srgbClr val="808080"/>
                </a:solidFill>
                <a:latin typeface="+mn-lt"/>
                <a:cs typeface="+mn-cs"/>
              </a:rPr>
              <a:t>collections</a:t>
            </a:r>
            <a:r>
              <a:rPr lang="de-DE" sz="1600" dirty="0">
                <a:solidFill>
                  <a:srgbClr val="808080"/>
                </a:solidFill>
                <a:latin typeface="+mn-lt"/>
                <a:cs typeface="+mn-cs"/>
              </a:rPr>
              <a:t> </a:t>
            </a:r>
            <a:r>
              <a:rPr lang="de-DE" sz="1600" dirty="0" err="1">
                <a:solidFill>
                  <a:srgbClr val="808080"/>
                </a:solidFill>
                <a:latin typeface="+mn-lt"/>
                <a:cs typeface="+mn-cs"/>
              </a:rPr>
              <a:t>of</a:t>
            </a:r>
            <a:r>
              <a:rPr lang="de-DE" sz="1600" dirty="0">
                <a:solidFill>
                  <a:srgbClr val="808080"/>
                </a:solidFill>
                <a:latin typeface="+mn-lt"/>
                <a:cs typeface="+mn-cs"/>
              </a:rPr>
              <a:t> </a:t>
            </a:r>
            <a:r>
              <a:rPr lang="de-DE" sz="1600" dirty="0" err="1">
                <a:solidFill>
                  <a:srgbClr val="808080"/>
                </a:solidFill>
                <a:latin typeface="+mn-lt"/>
                <a:cs typeface="+mn-cs"/>
              </a:rPr>
              <a:t>the</a:t>
            </a:r>
            <a:r>
              <a:rPr lang="de-DE" sz="1600" dirty="0">
                <a:solidFill>
                  <a:srgbClr val="808080"/>
                </a:solidFill>
                <a:latin typeface="+mn-lt"/>
                <a:cs typeface="+mn-cs"/>
              </a:rPr>
              <a:t> Göttingen </a:t>
            </a:r>
            <a:r>
              <a:rPr lang="de-DE" sz="1600" dirty="0" smtClean="0">
                <a:solidFill>
                  <a:srgbClr val="808080"/>
                </a:solidFill>
                <a:latin typeface="+mn-lt"/>
                <a:cs typeface="+mn-cs"/>
              </a:rPr>
              <a:t>University </a:t>
            </a:r>
            <a:r>
              <a:rPr lang="de-DE" sz="1600" dirty="0" err="1" smtClean="0">
                <a:solidFill>
                  <a:srgbClr val="808080"/>
                </a:solidFill>
                <a:latin typeface="+mn-lt"/>
                <a:cs typeface="+mn-cs"/>
              </a:rPr>
              <a:t>and</a:t>
            </a:r>
            <a:r>
              <a:rPr lang="de-DE" sz="1600" dirty="0" smtClean="0">
                <a:solidFill>
                  <a:srgbClr val="808080"/>
                </a:solidFill>
                <a:latin typeface="+mn-lt"/>
                <a:cs typeface="+mn-cs"/>
              </a:rPr>
              <a:t> </a:t>
            </a:r>
            <a:r>
              <a:rPr lang="de-DE" sz="1600" dirty="0" err="1" smtClean="0">
                <a:solidFill>
                  <a:srgbClr val="808080"/>
                </a:solidFill>
                <a:latin typeface="+mn-lt"/>
                <a:cs typeface="+mn-cs"/>
              </a:rPr>
              <a:t>the</a:t>
            </a:r>
            <a:r>
              <a:rPr lang="de-DE" sz="1600" dirty="0" smtClean="0">
                <a:solidFill>
                  <a:srgbClr val="808080"/>
                </a:solidFill>
                <a:latin typeface="+mn-lt"/>
                <a:cs typeface="+mn-cs"/>
              </a:rPr>
              <a:t> Sammlungsportal</a:t>
            </a:r>
            <a:endParaRPr lang="de-DE" sz="1600" dirty="0">
              <a:solidFill>
                <a:srgbClr val="808080"/>
              </a:solidFill>
              <a:latin typeface="+mn-lt"/>
              <a:cs typeface="+mn-cs"/>
            </a:endParaRPr>
          </a:p>
        </p:txBody>
      </p:sp>
      <p:pic>
        <p:nvPicPr>
          <p:cNvPr id="6" name="Inhaltsplatzhalter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27784" y="1058603"/>
            <a:ext cx="6247818" cy="428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373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476672"/>
            <a:ext cx="8229600" cy="579438"/>
          </a:xfrm>
        </p:spPr>
        <p:txBody>
          <a:bodyPr/>
          <a:lstStyle/>
          <a:p>
            <a:r>
              <a:rPr lang="de-DE" dirty="0" err="1" smtClean="0"/>
              <a:t>Opening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virtual</a:t>
            </a:r>
            <a:r>
              <a:rPr lang="de-DE" dirty="0" smtClean="0"/>
              <a:t> </a:t>
            </a:r>
            <a:r>
              <a:rPr lang="de-DE" dirty="0" err="1" smtClean="0"/>
              <a:t>shelves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world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CERL Annual Seminar</a:t>
            </a:r>
          </a:p>
          <a:p>
            <a:r>
              <a:rPr lang="de-DE" smtClean="0"/>
              <a:t>09.10.2019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56110"/>
            <a:ext cx="2672835" cy="5179999"/>
          </a:xfrm>
        </p:spPr>
      </p:pic>
      <p:pic>
        <p:nvPicPr>
          <p:cNvPr id="7" name="Inhaltsplatzhalter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2865136" y="3212976"/>
            <a:ext cx="6243709" cy="1279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bgerundetes Rechteck 7"/>
          <p:cNvSpPr/>
          <p:nvPr/>
        </p:nvSpPr>
        <p:spPr>
          <a:xfrm>
            <a:off x="3275856" y="4151194"/>
            <a:ext cx="1040749" cy="510778"/>
          </a:xfrm>
          <a:prstGeom prst="round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smtClean="0">
                <a:solidFill>
                  <a:schemeClr val="bg1"/>
                </a:solidFill>
                <a:latin typeface="Lucida Sans" panose="020B0602030504020204" pitchFamily="34" charset="0"/>
              </a:rPr>
              <a:t>Subjekt</a:t>
            </a:r>
          </a:p>
          <a:p>
            <a:pPr algn="ctr"/>
            <a:r>
              <a:rPr lang="de-DE" sz="1200" dirty="0" smtClean="0">
                <a:solidFill>
                  <a:schemeClr val="bg1"/>
                </a:solidFill>
                <a:latin typeface="Lucida Sans" panose="020B0602030504020204" pitchFamily="34" charset="0"/>
              </a:rPr>
              <a:t>URI</a:t>
            </a:r>
          </a:p>
        </p:txBody>
      </p:sp>
      <p:sp>
        <p:nvSpPr>
          <p:cNvPr id="9" name="Abgerundetes Rechteck 8"/>
          <p:cNvSpPr/>
          <p:nvPr/>
        </p:nvSpPr>
        <p:spPr>
          <a:xfrm>
            <a:off x="4932040" y="4140943"/>
            <a:ext cx="936104" cy="510778"/>
          </a:xfrm>
          <a:prstGeom prst="round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smtClean="0">
                <a:solidFill>
                  <a:schemeClr val="bg1"/>
                </a:solidFill>
                <a:latin typeface="Lucida Sans" panose="020B0602030504020204" pitchFamily="34" charset="0"/>
              </a:rPr>
              <a:t>Prädikat</a:t>
            </a:r>
          </a:p>
          <a:p>
            <a:pPr algn="ctr"/>
            <a:r>
              <a:rPr lang="de-DE" sz="1200" dirty="0" smtClean="0">
                <a:solidFill>
                  <a:schemeClr val="bg1"/>
                </a:solidFill>
                <a:latin typeface="Lucida Sans" panose="020B0602030504020204" pitchFamily="34" charset="0"/>
              </a:rPr>
              <a:t>URI</a:t>
            </a:r>
          </a:p>
        </p:txBody>
      </p:sp>
      <p:sp>
        <p:nvSpPr>
          <p:cNvPr id="10" name="Abgerundetes Rechteck 9"/>
          <p:cNvSpPr/>
          <p:nvPr/>
        </p:nvSpPr>
        <p:spPr>
          <a:xfrm>
            <a:off x="5960675" y="4117678"/>
            <a:ext cx="1390650" cy="510778"/>
          </a:xfrm>
          <a:prstGeom prst="round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smtClean="0">
                <a:solidFill>
                  <a:schemeClr val="bg1"/>
                </a:solidFill>
                <a:latin typeface="Lucida Sans" panose="020B0602030504020204" pitchFamily="34" charset="0"/>
              </a:rPr>
              <a:t>Objekt</a:t>
            </a:r>
          </a:p>
          <a:p>
            <a:pPr algn="ctr"/>
            <a:r>
              <a:rPr lang="de-DE" sz="1200" dirty="0" smtClean="0">
                <a:solidFill>
                  <a:schemeClr val="bg1"/>
                </a:solidFill>
                <a:latin typeface="Lucida Sans" panose="020B0602030504020204" pitchFamily="34" charset="0"/>
              </a:rPr>
              <a:t>URI oder </a:t>
            </a:r>
            <a:r>
              <a:rPr lang="de-DE" sz="1200" dirty="0" err="1" smtClean="0">
                <a:solidFill>
                  <a:schemeClr val="bg1"/>
                </a:solidFill>
                <a:latin typeface="Lucida Sans" panose="020B0602030504020204" pitchFamily="34" charset="0"/>
              </a:rPr>
              <a:t>Literal</a:t>
            </a:r>
            <a:endParaRPr lang="de-DE" sz="1200" dirty="0" smtClean="0">
              <a:solidFill>
                <a:schemeClr val="bg1"/>
              </a:solidFill>
              <a:latin typeface="Lucida Sans" panose="020B0602030504020204" pitchFamily="34" charset="0"/>
            </a:endParaRPr>
          </a:p>
        </p:txBody>
      </p:sp>
      <p:sp>
        <p:nvSpPr>
          <p:cNvPr id="11" name="Abgerundetes Rechteck 10"/>
          <p:cNvSpPr/>
          <p:nvPr/>
        </p:nvSpPr>
        <p:spPr>
          <a:xfrm>
            <a:off x="5960675" y="2857359"/>
            <a:ext cx="706649" cy="510778"/>
          </a:xfrm>
          <a:prstGeom prst="round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smtClean="0">
                <a:solidFill>
                  <a:schemeClr val="bg1"/>
                </a:solidFill>
                <a:latin typeface="Lucida Sans" panose="020B0602030504020204" pitchFamily="34" charset="0"/>
              </a:rPr>
              <a:t>Blank </a:t>
            </a:r>
            <a:r>
              <a:rPr lang="de-DE" sz="1200" b="1" dirty="0" err="1" smtClean="0">
                <a:solidFill>
                  <a:schemeClr val="bg1"/>
                </a:solidFill>
                <a:latin typeface="Lucida Sans" panose="020B0602030504020204" pitchFamily="34" charset="0"/>
              </a:rPr>
              <a:t>Node</a:t>
            </a:r>
            <a:endParaRPr lang="de-DE" sz="1200" dirty="0" smtClean="0">
              <a:solidFill>
                <a:schemeClr val="bg1"/>
              </a:solidFill>
              <a:latin typeface="Lucida Sans" panose="020B0602030504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251520" y="6066832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>
                <a:solidFill>
                  <a:srgbClr val="808080"/>
                </a:solidFill>
                <a:latin typeface="+mn-lt"/>
                <a:cs typeface="+mn-cs"/>
              </a:rPr>
              <a:t>LIDO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3100105" y="6066832"/>
            <a:ext cx="1656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>
                <a:solidFill>
                  <a:srgbClr val="808080"/>
                </a:solidFill>
                <a:latin typeface="+mn-lt"/>
                <a:cs typeface="+mn-cs"/>
              </a:rPr>
              <a:t>RDF</a:t>
            </a:r>
            <a:endParaRPr lang="de-DE" sz="1600" dirty="0">
              <a:solidFill>
                <a:srgbClr val="808080"/>
              </a:solidFill>
              <a:latin typeface="+mn-lt"/>
              <a:cs typeface="+mn-cs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928197" y="5704150"/>
            <a:ext cx="5035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solidFill>
                  <a:srgbClr val="808080"/>
                </a:solidFill>
                <a:latin typeface="+mn-lt"/>
                <a:cs typeface="+mn-cs"/>
              </a:rPr>
              <a:t>source</a:t>
            </a:r>
            <a:r>
              <a:rPr lang="de-DE" sz="1400" dirty="0">
                <a:solidFill>
                  <a:srgbClr val="808080"/>
                </a:solidFill>
                <a:latin typeface="+mn-lt"/>
                <a:cs typeface="+mn-cs"/>
              </a:rPr>
              <a:t>: https://opus4.kobv.de/opus4-th-wildau/files/1203/MA_Niemann_Knowledge_Graph_2019.pdf </a:t>
            </a:r>
          </a:p>
        </p:txBody>
      </p:sp>
    </p:spTree>
    <p:extLst>
      <p:ext uri="{BB962C8B-B14F-4D97-AF65-F5344CB8AC3E}">
        <p14:creationId xmlns:p14="http://schemas.microsoft.com/office/powerpoint/2010/main" val="2544392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474753"/>
            <a:ext cx="8229600" cy="579438"/>
          </a:xfrm>
        </p:spPr>
        <p:txBody>
          <a:bodyPr/>
          <a:lstStyle/>
          <a:p>
            <a:r>
              <a:rPr lang="de-DE" dirty="0" smtClean="0"/>
              <a:t>Mapping </a:t>
            </a:r>
            <a:r>
              <a:rPr lang="de-DE" dirty="0" err="1" smtClean="0"/>
              <a:t>example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CERL Annual Seminar</a:t>
            </a:r>
          </a:p>
          <a:p>
            <a:r>
              <a:rPr lang="de-DE" smtClean="0"/>
              <a:t>09.10.2019</a:t>
            </a:r>
            <a:endParaRPr lang="de-DE" dirty="0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" r="10307" b="4868"/>
          <a:stretch/>
        </p:blipFill>
        <p:spPr bwMode="auto">
          <a:xfrm>
            <a:off x="1420946" y="1541077"/>
            <a:ext cx="7667625" cy="17216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7"/>
          <a:stretch/>
        </p:blipFill>
        <p:spPr bwMode="auto">
          <a:xfrm>
            <a:off x="1420947" y="3391286"/>
            <a:ext cx="7667625" cy="13498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946" y="4839653"/>
            <a:ext cx="7667625" cy="11715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Legende mit Pfeil nach unten 7"/>
          <p:cNvSpPr/>
          <p:nvPr/>
        </p:nvSpPr>
        <p:spPr>
          <a:xfrm>
            <a:off x="313372" y="2065880"/>
            <a:ext cx="963385" cy="1077686"/>
          </a:xfrm>
          <a:prstGeom prst="downArrow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XSLT</a:t>
            </a:r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169183" y="1541078"/>
            <a:ext cx="1398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Lucida Sans" panose="020B0602030504020204" pitchFamily="34" charset="0"/>
              </a:rPr>
              <a:t>LIDO-XML</a:t>
            </a:r>
            <a:endParaRPr lang="de-DE" dirty="0">
              <a:latin typeface="Lucida Sans" panose="020B0602030504020204" pitchFamily="34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69183" y="3394391"/>
            <a:ext cx="13750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Lucida Sans" panose="020B0602030504020204" pitchFamily="34" charset="0"/>
              </a:rPr>
              <a:t>RDF/XML</a:t>
            </a:r>
            <a:endParaRPr lang="de-DE" dirty="0">
              <a:latin typeface="Lucida Sans" panose="020B0602030504020204" pitchFamily="34" charset="0"/>
            </a:endParaRPr>
          </a:p>
        </p:txBody>
      </p:sp>
      <p:sp>
        <p:nvSpPr>
          <p:cNvPr id="11" name="Legende mit Pfeil nach unten 10"/>
          <p:cNvSpPr/>
          <p:nvPr/>
        </p:nvSpPr>
        <p:spPr>
          <a:xfrm>
            <a:off x="334734" y="3833802"/>
            <a:ext cx="963385" cy="1077686"/>
          </a:xfrm>
          <a:prstGeom prst="downArrow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RIOT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334734" y="5000726"/>
            <a:ext cx="952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latin typeface="Lucida Sans" panose="020B0602030504020204" pitchFamily="34" charset="0"/>
              </a:rPr>
              <a:t>Turtle</a:t>
            </a:r>
            <a:endParaRPr lang="de-DE" dirty="0">
              <a:latin typeface="Lucida Sans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03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CERL Annual Seminar</a:t>
            </a:r>
          </a:p>
          <a:p>
            <a:r>
              <a:rPr lang="de-DE" smtClean="0"/>
              <a:t>09.10.2019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642" y="196861"/>
            <a:ext cx="6232678" cy="5995493"/>
          </a:xfrm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564904"/>
            <a:ext cx="1700431" cy="1693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950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/>
              <a:t>CERL Annual Seminar</a:t>
            </a:r>
          </a:p>
          <a:p>
            <a:r>
              <a:rPr lang="de-DE" dirty="0" smtClean="0"/>
              <a:t>09.10.2019</a:t>
            </a:r>
            <a:endParaRPr lang="de-DE" dirty="0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476672"/>
            <a:ext cx="8229600" cy="579438"/>
          </a:xfrm>
        </p:spPr>
        <p:txBody>
          <a:bodyPr/>
          <a:lstStyle/>
          <a:p>
            <a:r>
              <a:rPr lang="de-DE" dirty="0" smtClean="0"/>
              <a:t>1. </a:t>
            </a:r>
            <a:r>
              <a:rPr lang="de-DE" dirty="0" err="1" smtClean="0"/>
              <a:t>Retrospection</a:t>
            </a:r>
            <a:r>
              <a:rPr lang="de-DE" dirty="0" smtClean="0"/>
              <a:t>: Baron von Asch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history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    </a:t>
            </a:r>
            <a:r>
              <a:rPr lang="de-DE" dirty="0" err="1" smtClean="0"/>
              <a:t>the</a:t>
            </a:r>
            <a:r>
              <a:rPr lang="de-DE" dirty="0" smtClean="0"/>
              <a:t> Asch Collection </a:t>
            </a:r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23928" y="2167824"/>
            <a:ext cx="4927964" cy="3414527"/>
          </a:xfrm>
          <a:prstGeom prst="rect">
            <a:avLst/>
          </a:prstGeom>
        </p:spPr>
      </p:pic>
      <p:pic>
        <p:nvPicPr>
          <p:cNvPr id="5" name="Inhaltsplatzhalter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628775"/>
            <a:ext cx="3240484" cy="3979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hteck 1"/>
          <p:cNvSpPr/>
          <p:nvPr/>
        </p:nvSpPr>
        <p:spPr>
          <a:xfrm>
            <a:off x="3923928" y="566665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err="1">
                <a:solidFill>
                  <a:srgbClr val="808080"/>
                </a:solidFill>
                <a:latin typeface="+mn-lt"/>
                <a:cs typeface="+mn-cs"/>
              </a:rPr>
              <a:t>Göttingen</a:t>
            </a:r>
            <a:r>
              <a:rPr lang="en-US" sz="1400" dirty="0">
                <a:solidFill>
                  <a:srgbClr val="808080"/>
                </a:solidFill>
                <a:latin typeface="+mn-lt"/>
                <a:cs typeface="+mn-cs"/>
              </a:rPr>
              <a:t> University </a:t>
            </a:r>
            <a:r>
              <a:rPr lang="en-US" sz="1400" dirty="0" smtClean="0">
                <a:solidFill>
                  <a:srgbClr val="808080"/>
                </a:solidFill>
                <a:latin typeface="+mn-lt"/>
                <a:cs typeface="+mn-cs"/>
              </a:rPr>
              <a:t>Library</a:t>
            </a:r>
          </a:p>
          <a:p>
            <a:r>
              <a:rPr lang="en-US" sz="1400" dirty="0" smtClean="0">
                <a:solidFill>
                  <a:srgbClr val="808080"/>
                </a:solidFill>
                <a:latin typeface="+mn-lt"/>
                <a:cs typeface="+mn-cs"/>
              </a:rPr>
              <a:t>(1747)</a:t>
            </a:r>
            <a:endParaRPr lang="en-US" sz="1400" dirty="0">
              <a:solidFill>
                <a:srgbClr val="808080"/>
              </a:solidFill>
              <a:latin typeface="+mn-lt"/>
              <a:cs typeface="+mn-cs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95536" y="5686179"/>
            <a:ext cx="3672408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rgbClr val="808080"/>
                </a:solidFill>
                <a:latin typeface="+mn-lt"/>
                <a:cs typeface="+mn-cs"/>
              </a:rPr>
              <a:t>Baron Georg Thomas von </a:t>
            </a:r>
            <a:r>
              <a:rPr lang="de-DE" sz="1400" dirty="0" smtClean="0">
                <a:solidFill>
                  <a:srgbClr val="808080"/>
                </a:solidFill>
                <a:latin typeface="+mn-lt"/>
                <a:cs typeface="+mn-cs"/>
              </a:rPr>
              <a:t>Asch</a:t>
            </a:r>
          </a:p>
          <a:p>
            <a:r>
              <a:rPr lang="de-DE" sz="1400" dirty="0" smtClean="0">
                <a:solidFill>
                  <a:srgbClr val="808080"/>
                </a:solidFill>
                <a:latin typeface="+mn-lt"/>
                <a:cs typeface="+mn-cs"/>
              </a:rPr>
              <a:t>(</a:t>
            </a:r>
            <a:r>
              <a:rPr lang="de-DE" sz="1400" dirty="0">
                <a:solidFill>
                  <a:srgbClr val="808080"/>
                </a:solidFill>
                <a:latin typeface="+mn-lt"/>
                <a:cs typeface="+mn-cs"/>
              </a:rPr>
              <a:t>1729-1807)</a:t>
            </a:r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/>
              <a:t>Thank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!</a:t>
            </a:r>
            <a:endParaRPr lang="de-DE" dirty="0"/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 smtClean="0"/>
          </a:p>
          <a:p>
            <a:endParaRPr lang="de-DE" dirty="0"/>
          </a:p>
          <a:p>
            <a:r>
              <a:rPr lang="de-DE" dirty="0" smtClean="0">
                <a:hlinkClick r:id="rId2"/>
              </a:rPr>
              <a:t>http</a:t>
            </a:r>
            <a:r>
              <a:rPr lang="de-DE" dirty="0">
                <a:hlinkClick r:id="rId2"/>
              </a:rPr>
              <a:t>://</a:t>
            </a:r>
            <a:r>
              <a:rPr lang="de-DE" dirty="0" smtClean="0">
                <a:hlinkClick r:id="rId2"/>
              </a:rPr>
              <a:t>asch.wiki.gwdg.de/index.php/Main_Page</a:t>
            </a:r>
            <a:endParaRPr lang="de-DE" dirty="0" smtClean="0"/>
          </a:p>
          <a:p>
            <a:r>
              <a:rPr lang="de-DE" dirty="0" smtClean="0">
                <a:hlinkClick r:id="rId3"/>
              </a:rPr>
              <a:t>https://opus4.kobv.de/opus4-th-wildau/files/1203/MA_Niemann_Knowledge_Graph_2019.pdf</a:t>
            </a:r>
            <a:endParaRPr lang="de-DE" dirty="0" smtClean="0"/>
          </a:p>
          <a:p>
            <a:endParaRPr lang="de-DE" dirty="0" smtClean="0"/>
          </a:p>
          <a:p>
            <a:endParaRPr lang="de-DE" dirty="0" smtClean="0"/>
          </a:p>
          <a:p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43732" y="442764"/>
            <a:ext cx="8229600" cy="579438"/>
          </a:xfrm>
        </p:spPr>
        <p:txBody>
          <a:bodyPr/>
          <a:lstStyle/>
          <a:p>
            <a:r>
              <a:rPr lang="de-DE" dirty="0" err="1" smtClean="0"/>
              <a:t>Provenance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Asch </a:t>
            </a:r>
            <a:r>
              <a:rPr lang="de-DE" dirty="0"/>
              <a:t>I</a:t>
            </a:r>
            <a:r>
              <a:rPr lang="de-DE" dirty="0" smtClean="0"/>
              <a:t>tems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CERL Annual Seminar</a:t>
            </a:r>
          </a:p>
          <a:p>
            <a:r>
              <a:rPr lang="de-DE" smtClean="0"/>
              <a:t>09.10.2019</a:t>
            </a:r>
            <a:endParaRPr lang="de-DE" dirty="0"/>
          </a:p>
        </p:txBody>
      </p:sp>
      <p:pic>
        <p:nvPicPr>
          <p:cNvPr id="13" name="Grafik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3" t="9163" r="56874" b="34264"/>
          <a:stretch>
            <a:fillRect/>
          </a:stretch>
        </p:blipFill>
        <p:spPr bwMode="auto">
          <a:xfrm>
            <a:off x="457200" y="1335445"/>
            <a:ext cx="8062413" cy="4819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feld 6"/>
          <p:cNvSpPr txBox="1">
            <a:spLocks noChangeArrowheads="1"/>
          </p:cNvSpPr>
          <p:nvPr/>
        </p:nvSpPr>
        <p:spPr bwMode="auto">
          <a:xfrm>
            <a:off x="755576" y="3573016"/>
            <a:ext cx="14525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160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140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120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00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000">
                <a:solidFill>
                  <a:srgbClr val="80808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b="1" dirty="0">
                <a:solidFill>
                  <a:srgbClr val="FFFF00"/>
                </a:solidFill>
              </a:rPr>
              <a:t>Black </a:t>
            </a:r>
            <a:r>
              <a:rPr lang="de-DE" altLang="de-DE" b="1" dirty="0" err="1">
                <a:solidFill>
                  <a:srgbClr val="FFFF00"/>
                </a:solidFill>
              </a:rPr>
              <a:t>Sea</a:t>
            </a:r>
            <a:r>
              <a:rPr lang="de-DE" altLang="de-DE" b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15" name="Textfeld 5"/>
          <p:cNvSpPr txBox="1">
            <a:spLocks noChangeArrowheads="1"/>
          </p:cNvSpPr>
          <p:nvPr/>
        </p:nvSpPr>
        <p:spPr bwMode="auto">
          <a:xfrm>
            <a:off x="2147936" y="3203128"/>
            <a:ext cx="20304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b="1" dirty="0">
                <a:solidFill>
                  <a:srgbClr val="FFFF00"/>
                </a:solidFill>
              </a:rPr>
              <a:t>Saint Petersburg</a:t>
            </a:r>
          </a:p>
        </p:txBody>
      </p:sp>
      <p:sp>
        <p:nvSpPr>
          <p:cNvPr id="16" name="Textfeld 3"/>
          <p:cNvSpPr txBox="1">
            <a:spLocks noChangeArrowheads="1"/>
          </p:cNvSpPr>
          <p:nvPr/>
        </p:nvSpPr>
        <p:spPr bwMode="auto">
          <a:xfrm>
            <a:off x="1789655" y="2047122"/>
            <a:ext cx="1697163" cy="38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b="1" dirty="0" smtClean="0">
                <a:solidFill>
                  <a:srgbClr val="FF0000"/>
                </a:solidFill>
              </a:rPr>
              <a:t>GÖTTINGEN</a:t>
            </a:r>
            <a:endParaRPr lang="de-DE" altLang="de-DE" b="1" dirty="0">
              <a:solidFill>
                <a:srgbClr val="FF0000"/>
              </a:solidFill>
            </a:endParaRPr>
          </a:p>
        </p:txBody>
      </p:sp>
      <p:sp>
        <p:nvSpPr>
          <p:cNvPr id="17" name="Textfeld 4"/>
          <p:cNvSpPr txBox="1">
            <a:spLocks noChangeArrowheads="1"/>
          </p:cNvSpPr>
          <p:nvPr/>
        </p:nvSpPr>
        <p:spPr bwMode="auto">
          <a:xfrm>
            <a:off x="5459064" y="2755941"/>
            <a:ext cx="18653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b="1" dirty="0" err="1">
                <a:solidFill>
                  <a:srgbClr val="FFFF00"/>
                </a:solidFill>
              </a:rPr>
              <a:t>Aleutian</a:t>
            </a:r>
            <a:r>
              <a:rPr lang="de-DE" altLang="de-DE" b="1" dirty="0">
                <a:solidFill>
                  <a:srgbClr val="FFFF00"/>
                </a:solidFill>
              </a:rPr>
              <a:t> Range</a:t>
            </a:r>
          </a:p>
        </p:txBody>
      </p:sp>
      <p:sp>
        <p:nvSpPr>
          <p:cNvPr id="18" name="Textfeld 7"/>
          <p:cNvSpPr txBox="1">
            <a:spLocks noChangeArrowheads="1"/>
          </p:cNvSpPr>
          <p:nvPr/>
        </p:nvSpPr>
        <p:spPr bwMode="auto">
          <a:xfrm>
            <a:off x="3779912" y="5301208"/>
            <a:ext cx="1154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de-DE" altLang="de-DE" b="1" dirty="0" err="1">
                <a:solidFill>
                  <a:srgbClr val="FFFF00"/>
                </a:solidFill>
              </a:rPr>
              <a:t>Kyakhta</a:t>
            </a:r>
            <a:endParaRPr lang="de-DE" altLang="de-DE" b="1" dirty="0">
              <a:solidFill>
                <a:srgbClr val="FFFF00"/>
              </a:solidFill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8062" y="2824165"/>
            <a:ext cx="2170364" cy="237764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2540">
            <a:off x="2267744" y="2536746"/>
            <a:ext cx="4834547" cy="52430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4344" y="2797311"/>
            <a:ext cx="1012024" cy="103031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201813">
            <a:off x="1717017" y="2447095"/>
            <a:ext cx="451143" cy="457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18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461643"/>
            <a:ext cx="8229600" cy="579438"/>
          </a:xfrm>
        </p:spPr>
        <p:txBody>
          <a:bodyPr/>
          <a:lstStyle/>
          <a:p>
            <a:r>
              <a:rPr lang="de-DE" dirty="0" smtClean="0"/>
              <a:t>The </a:t>
            </a:r>
            <a:r>
              <a:rPr lang="de-DE" dirty="0"/>
              <a:t>Asch Collection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The Asch Collection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 smtClean="0"/>
              <a:t>CERL Annual Seminar</a:t>
            </a:r>
          </a:p>
          <a:p>
            <a:r>
              <a:rPr lang="de-DE" dirty="0" smtClean="0"/>
              <a:t>09.10.2019</a:t>
            </a:r>
            <a:endParaRPr lang="de-DE" dirty="0"/>
          </a:p>
        </p:txBody>
      </p:sp>
      <p:pic>
        <p:nvPicPr>
          <p:cNvPr id="5" name="Grafik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88" y="1156848"/>
            <a:ext cx="7678781" cy="5027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367" y="3561129"/>
            <a:ext cx="1091279" cy="1438781"/>
          </a:xfrm>
          <a:prstGeom prst="rect">
            <a:avLst/>
          </a:prstGeom>
        </p:spPr>
      </p:pic>
      <p:pic>
        <p:nvPicPr>
          <p:cNvPr id="7" name="Inhaltsplatzhalt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7" t="8000" r="8414" b="24800"/>
          <a:stretch>
            <a:fillRect/>
          </a:stretch>
        </p:blipFill>
        <p:spPr bwMode="auto">
          <a:xfrm>
            <a:off x="2346290" y="1468202"/>
            <a:ext cx="1044958" cy="158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nhaltsplatzhalter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3334996"/>
            <a:ext cx="129857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ab\Desktop\textgrid_22c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77" y="3976755"/>
            <a:ext cx="11874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9594" y="4955225"/>
            <a:ext cx="837879" cy="1050674"/>
          </a:xfrm>
          <a:prstGeom prst="rect">
            <a:avLst/>
          </a:prstGeom>
        </p:spPr>
      </p:pic>
      <p:pic>
        <p:nvPicPr>
          <p:cNvPr id="12" name="Grafik 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7" t="52940" r="9927" b="16470"/>
          <a:stretch>
            <a:fillRect/>
          </a:stretch>
        </p:blipFill>
        <p:spPr bwMode="auto">
          <a:xfrm>
            <a:off x="3511215" y="2209352"/>
            <a:ext cx="1958210" cy="105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704" y="1800339"/>
            <a:ext cx="2520280" cy="1114436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60303"/>
            <a:ext cx="3163776" cy="1398982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055" y="4845674"/>
            <a:ext cx="3026721" cy="1338378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338" y="4449968"/>
            <a:ext cx="3209675" cy="1419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05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5186" y="499385"/>
            <a:ext cx="8229600" cy="579438"/>
          </a:xfrm>
        </p:spPr>
        <p:txBody>
          <a:bodyPr/>
          <a:lstStyle/>
          <a:p>
            <a:r>
              <a:rPr lang="de-DE" dirty="0" smtClean="0"/>
              <a:t>Asch </a:t>
            </a:r>
            <a:r>
              <a:rPr lang="de-DE" dirty="0" err="1" smtClean="0"/>
              <a:t>holdings</a:t>
            </a:r>
            <a:r>
              <a:rPr lang="de-DE" dirty="0" smtClean="0"/>
              <a:t> in </a:t>
            </a:r>
            <a:r>
              <a:rPr lang="de-DE" dirty="0" err="1" smtClean="0"/>
              <a:t>collections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Göttingen University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 smtClean="0"/>
              <a:t>CERL Annual Seminar</a:t>
            </a:r>
          </a:p>
          <a:p>
            <a:r>
              <a:rPr lang="de-DE" dirty="0" smtClean="0"/>
              <a:t>09.10.2019</a:t>
            </a:r>
            <a:endParaRPr lang="de-D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11" y="1330591"/>
            <a:ext cx="2304256" cy="1728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340768"/>
            <a:ext cx="3480048" cy="1740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86" y="3669778"/>
            <a:ext cx="257171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3937" y="2899093"/>
            <a:ext cx="1605842" cy="129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566" y="3914364"/>
            <a:ext cx="2628900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769" y="4507968"/>
            <a:ext cx="2788116" cy="139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600" y="1340768"/>
            <a:ext cx="2038724" cy="10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326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8313" y="468543"/>
            <a:ext cx="8229600" cy="579438"/>
          </a:xfrm>
        </p:spPr>
        <p:txBody>
          <a:bodyPr/>
          <a:lstStyle/>
          <a:p>
            <a:r>
              <a:rPr lang="de-DE" dirty="0" smtClean="0"/>
              <a:t>2. </a:t>
            </a:r>
            <a:r>
              <a:rPr lang="de-DE" dirty="0" err="1" smtClean="0"/>
              <a:t>Contextualisation</a:t>
            </a:r>
            <a:r>
              <a:rPr lang="de-DE" dirty="0" smtClean="0"/>
              <a:t>: </a:t>
            </a:r>
            <a:r>
              <a:rPr lang="de-DE" dirty="0" err="1" smtClean="0"/>
              <a:t>the</a:t>
            </a:r>
            <a:r>
              <a:rPr lang="de-DE" dirty="0" smtClean="0"/>
              <a:t> ASCH </a:t>
            </a:r>
            <a:r>
              <a:rPr lang="de-DE" dirty="0" err="1" smtClean="0"/>
              <a:t>project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The Asch Collection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dirty="0" smtClean="0"/>
              <a:t>CERL Annual Seminar</a:t>
            </a:r>
          </a:p>
          <a:p>
            <a:r>
              <a:rPr lang="de-DE" dirty="0" smtClean="0"/>
              <a:t>09.10.2019</a:t>
            </a:r>
            <a:endParaRPr lang="de-DE" dirty="0"/>
          </a:p>
        </p:txBody>
      </p:sp>
      <p:pic>
        <p:nvPicPr>
          <p:cNvPr id="5" name="Grafik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4" y="1208554"/>
            <a:ext cx="7344816" cy="4808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367" y="3561129"/>
            <a:ext cx="1091279" cy="1438781"/>
          </a:xfrm>
          <a:prstGeom prst="rect">
            <a:avLst/>
          </a:prstGeom>
        </p:spPr>
      </p:pic>
      <p:pic>
        <p:nvPicPr>
          <p:cNvPr id="7" name="Inhaltsplatzhalter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7" t="8000" r="8414" b="24800"/>
          <a:stretch>
            <a:fillRect/>
          </a:stretch>
        </p:blipFill>
        <p:spPr bwMode="auto">
          <a:xfrm>
            <a:off x="2346290" y="1468202"/>
            <a:ext cx="1044958" cy="1584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nhaltsplatzhalter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3334996"/>
            <a:ext cx="1298575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aab\Desktop\textgrid_22c2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77" y="3976755"/>
            <a:ext cx="1187450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9594" y="4955225"/>
            <a:ext cx="837879" cy="1050674"/>
          </a:xfrm>
          <a:prstGeom prst="rect">
            <a:avLst/>
          </a:prstGeom>
        </p:spPr>
      </p:pic>
      <p:pic>
        <p:nvPicPr>
          <p:cNvPr id="12" name="Grafik 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7" t="52940" r="9927" b="16470"/>
          <a:stretch>
            <a:fillRect/>
          </a:stretch>
        </p:blipFill>
        <p:spPr bwMode="auto">
          <a:xfrm>
            <a:off x="3511215" y="2209352"/>
            <a:ext cx="1958210" cy="1054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704" y="1800339"/>
            <a:ext cx="2520280" cy="1114436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60303"/>
            <a:ext cx="3163776" cy="1398982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2055" y="4845674"/>
            <a:ext cx="3026721" cy="1338378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338" y="4449968"/>
            <a:ext cx="3209675" cy="1419278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6811649" y="1322765"/>
            <a:ext cx="242938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smtClean="0"/>
              <a:t>Items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smtClean="0"/>
              <a:t>Digital </a:t>
            </a:r>
            <a:r>
              <a:rPr lang="de-DE" sz="1600" dirty="0" err="1" smtClean="0"/>
              <a:t>Representations</a:t>
            </a:r>
            <a:endParaRPr lang="de-DE" sz="16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smtClean="0"/>
              <a:t>Events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err="1" smtClean="0"/>
              <a:t>Persons</a:t>
            </a:r>
            <a:endParaRPr lang="de-DE" sz="16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smtClean="0"/>
              <a:t>Corporate </a:t>
            </a:r>
            <a:r>
              <a:rPr lang="de-DE" sz="1600" dirty="0" err="1" smtClean="0"/>
              <a:t>Bodies</a:t>
            </a:r>
            <a:endParaRPr lang="de-DE" sz="16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smtClean="0"/>
              <a:t>Collections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smtClean="0"/>
              <a:t>Time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smtClean="0"/>
              <a:t>Places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err="1" smtClean="0"/>
              <a:t>Names</a:t>
            </a:r>
            <a:r>
              <a:rPr lang="de-DE" sz="1600" dirty="0" smtClean="0"/>
              <a:t> / </a:t>
            </a:r>
            <a:r>
              <a:rPr lang="de-DE" sz="1600" dirty="0" err="1" smtClean="0"/>
              <a:t>Appellations</a:t>
            </a:r>
            <a:endParaRPr lang="de-DE" sz="16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err="1" smtClean="0"/>
              <a:t>Concepts</a:t>
            </a:r>
            <a:endParaRPr lang="de-DE" sz="1600" dirty="0" smtClean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1600" dirty="0" smtClean="0"/>
              <a:t>Statements</a:t>
            </a:r>
          </a:p>
          <a:p>
            <a:endParaRPr lang="de-DE" sz="1600" dirty="0" smtClean="0"/>
          </a:p>
          <a:p>
            <a:endParaRPr lang="de-DE" sz="1600" dirty="0" smtClean="0"/>
          </a:p>
          <a:p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648886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1788" y="476672"/>
            <a:ext cx="8229600" cy="579438"/>
          </a:xfrm>
        </p:spPr>
        <p:txBody>
          <a:bodyPr/>
          <a:lstStyle/>
          <a:p>
            <a:r>
              <a:rPr lang="de-DE" dirty="0" smtClean="0"/>
              <a:t>ASCH </a:t>
            </a:r>
            <a:r>
              <a:rPr lang="de-DE" dirty="0" err="1" smtClean="0"/>
              <a:t>model</a:t>
            </a:r>
            <a:r>
              <a:rPr lang="de-DE" dirty="0" smtClean="0"/>
              <a:t>: </a:t>
            </a:r>
            <a:r>
              <a:rPr lang="de-DE" dirty="0" err="1" smtClean="0"/>
              <a:t>description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Item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Organism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CERL Annual Seminar</a:t>
            </a:r>
          </a:p>
          <a:p>
            <a:r>
              <a:rPr lang="de-DE" smtClean="0"/>
              <a:t>09.10.2019</a:t>
            </a:r>
            <a:endParaRPr lang="de-DE" dirty="0"/>
          </a:p>
        </p:txBody>
      </p:sp>
      <p:pic>
        <p:nvPicPr>
          <p:cNvPr id="5" name="Grafik 1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40290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340" y="1655837"/>
            <a:ext cx="4136048" cy="4438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bgerundetes Rechteck 2"/>
          <p:cNvSpPr/>
          <p:nvPr/>
        </p:nvSpPr>
        <p:spPr>
          <a:xfrm>
            <a:off x="179512" y="3212976"/>
            <a:ext cx="1224136" cy="7200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7" name="Abgerundetes Rechteck 6"/>
          <p:cNvSpPr/>
          <p:nvPr/>
        </p:nvSpPr>
        <p:spPr>
          <a:xfrm>
            <a:off x="6444208" y="1772816"/>
            <a:ext cx="1224136" cy="7200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8" name="Abgerundetes Rechteck 7"/>
          <p:cNvSpPr/>
          <p:nvPr/>
        </p:nvSpPr>
        <p:spPr>
          <a:xfrm>
            <a:off x="1547664" y="4365104"/>
            <a:ext cx="1224136" cy="7200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  <p:sp>
        <p:nvSpPr>
          <p:cNvPr id="9" name="Abgerundetes Rechteck 8"/>
          <p:cNvSpPr/>
          <p:nvPr/>
        </p:nvSpPr>
        <p:spPr>
          <a:xfrm>
            <a:off x="5682807" y="1563891"/>
            <a:ext cx="1224136" cy="7200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3790287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579438"/>
          </a:xfrm>
        </p:spPr>
        <p:txBody>
          <a:bodyPr/>
          <a:lstStyle/>
          <a:p>
            <a:r>
              <a:rPr lang="de-DE" dirty="0" smtClean="0"/>
              <a:t>ASCH </a:t>
            </a:r>
            <a:r>
              <a:rPr lang="de-DE" dirty="0" err="1" smtClean="0"/>
              <a:t>model</a:t>
            </a:r>
            <a:r>
              <a:rPr lang="de-DE" dirty="0" smtClean="0"/>
              <a:t>: </a:t>
            </a:r>
            <a:r>
              <a:rPr lang="de-DE" dirty="0" err="1" smtClean="0"/>
              <a:t>description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Event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 smtClean="0"/>
              <a:t>CERL Annual Seminar</a:t>
            </a:r>
          </a:p>
          <a:p>
            <a:r>
              <a:rPr lang="de-DE" smtClean="0"/>
              <a:t>09.10.2019</a:t>
            </a:r>
            <a:endParaRPr lang="de-DE" dirty="0"/>
          </a:p>
        </p:txBody>
      </p:sp>
      <p:pic>
        <p:nvPicPr>
          <p:cNvPr id="5" name="Grafik 1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332530"/>
            <a:ext cx="42672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72" y="5138817"/>
            <a:ext cx="7296220" cy="118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28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präsentation_SUB-Göttingen_neu">
  <a:themeElements>
    <a:clrScheme name="Standardpräsentation_SUB-Göttingen_neu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präsentation_SUB-Göttingen_neu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präsentation_SUB-Göttingen_neu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präsentation_SUB-Göttingen_neu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präsentation_SUB-Göttingen_neu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präsentation_SUB-Göttingen_neu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präsentation_SUB-Göttingen_neu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präsentation_SUB-Göttingen_neu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präsentation_SUB-Göttingen_neu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präsentation_SUB-Göttingen_neu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präsentation_SUB-Göttingen_neu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präsentation_SUB-Göttingen_neu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präsentation_SUB-Göttingen_neu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präsentation_SUB-Göttingen_neu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SUB_PP_Standardpräsentation_4x3</Template>
  <TotalTime>0</TotalTime>
  <Words>562</Words>
  <Application>Microsoft Office PowerPoint</Application>
  <PresentationFormat>Bildschirmpräsentation (4:3)</PresentationFormat>
  <Paragraphs>174</Paragraphs>
  <Slides>30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4" baseType="lpstr">
      <vt:lpstr>Arial</vt:lpstr>
      <vt:lpstr>Lucida Sans</vt:lpstr>
      <vt:lpstr>Symbol</vt:lpstr>
      <vt:lpstr>Standardpräsentation_SUB-Göttingen_neu</vt:lpstr>
      <vt:lpstr>From the shelf into the world: Baron von Asch and the Göttingen University collections</vt:lpstr>
      <vt:lpstr>Overview</vt:lpstr>
      <vt:lpstr>1. Retrospection: Baron von Asch and the history of     the Asch Collection </vt:lpstr>
      <vt:lpstr>Provenance of Asch Items</vt:lpstr>
      <vt:lpstr>The Asch Collection </vt:lpstr>
      <vt:lpstr>Asch holdings in collections of the Göttingen University</vt:lpstr>
      <vt:lpstr>2. Contextualisation: the ASCH project</vt:lpstr>
      <vt:lpstr>ASCH model: description of Item and Organism</vt:lpstr>
      <vt:lpstr>ASCH model: description of Event</vt:lpstr>
      <vt:lpstr>ASCH model: interlinking of models</vt:lpstr>
      <vt:lpstr>ASCH model: interlinking of models</vt:lpstr>
      <vt:lpstr>Relation between Event and evidence</vt:lpstr>
      <vt:lpstr>Asch documents</vt:lpstr>
      <vt:lpstr>Evidence considered in the ASCH context</vt:lpstr>
      <vt:lpstr>The Pharmacopoea Rossica: mentioned in a letter and a list</vt:lpstr>
      <vt:lpstr>TEI: registers of entities</vt:lpstr>
      <vt:lpstr>TEI: registers of entities</vt:lpstr>
      <vt:lpstr>Encoding of the entity (thing) Pharmacopoea Rossica</vt:lpstr>
      <vt:lpstr>Pharmacopoea Rossica in the OPAC of the SUB Göttingen</vt:lpstr>
      <vt:lpstr>Pharmacopoea Rossica in the register of things</vt:lpstr>
      <vt:lpstr>ASCH model: Statement</vt:lpstr>
      <vt:lpstr>ASCH model: test</vt:lpstr>
      <vt:lpstr>ASCH Item Database</vt:lpstr>
      <vt:lpstr>ASCH Provenance Database</vt:lpstr>
      <vt:lpstr>ASCH Statement Database</vt:lpstr>
      <vt:lpstr>3. Virtual reconstruction of the Asch Collection</vt:lpstr>
      <vt:lpstr>Opening the virtual shelves to the world</vt:lpstr>
      <vt:lpstr>Mapping example</vt:lpstr>
      <vt:lpstr>PowerPoint-Präsentation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From the shelf into the world: Baron von Asch and the Göttingen University collections</dc:title>
  <dc:creator>aab aab</dc:creator>
  <cp:lastModifiedBy>aab aab</cp:lastModifiedBy>
  <cp:revision>92</cp:revision>
  <dcterms:created xsi:type="dcterms:W3CDTF">2019-10-03T09:10:02Z</dcterms:created>
  <dcterms:modified xsi:type="dcterms:W3CDTF">2019-10-07T08:09:35Z</dcterms:modified>
</cp:coreProperties>
</file>