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5" r:id="rId5"/>
    <p:sldId id="336" r:id="rId6"/>
    <p:sldId id="329" r:id="rId7"/>
    <p:sldId id="330" r:id="rId8"/>
    <p:sldId id="332" r:id="rId9"/>
    <p:sldId id="333" r:id="rId10"/>
    <p:sldId id="334" r:id="rId11"/>
    <p:sldId id="335" r:id="rId12"/>
    <p:sldId id="267" r:id="rId13"/>
    <p:sldId id="268" r:id="rId14"/>
    <p:sldId id="269" r:id="rId15"/>
    <p:sldId id="270" r:id="rId16"/>
    <p:sldId id="271" r:id="rId17"/>
    <p:sldId id="272" r:id="rId18"/>
    <p:sldId id="309" r:id="rId19"/>
    <p:sldId id="306" r:id="rId20"/>
    <p:sldId id="318" r:id="rId21"/>
    <p:sldId id="326" r:id="rId22"/>
    <p:sldId id="319" r:id="rId23"/>
    <p:sldId id="307" r:id="rId24"/>
    <p:sldId id="320" r:id="rId25"/>
    <p:sldId id="337" r:id="rId26"/>
    <p:sldId id="32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0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l-GR"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hasc logo.png"/>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75002" y="269027"/>
            <a:ext cx="3428947" cy="20267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July 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July 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July 4, 2017</a:t>
            </a:fld>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pic>
        <p:nvPicPr>
          <p:cNvPr id="12" name="Picture 11" descr="hasc logo.png"/>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122235" y="5647162"/>
            <a:ext cx="1947328" cy="11510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l-GR"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July 4, 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l-GR"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July 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July 4,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l-GR"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July 4,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July 4,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l-GR"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July 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l-GR"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July 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l-GR"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l-GR"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l-GR"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July 4, 2017</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s.texas.gov/wp-content/uploads/2012/04/video.pdf" TargetMode="External"/><Relationship Id="rId3" Type="http://schemas.openxmlformats.org/officeDocument/2006/relationships/hyperlink" Target="https://calpreservation.org/wp-content/uploads/2013/10/2013-Audiovisual-Formats_draft_webversion-2013oct15.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1676400"/>
            <a:ext cx="7683500" cy="1524000"/>
          </a:xfrm>
        </p:spPr>
        <p:txBody>
          <a:bodyPr>
            <a:normAutofit/>
          </a:bodyPr>
          <a:lstStyle/>
          <a:p>
            <a:r>
              <a:rPr lang="en-US" sz="6000" cap="none" dirty="0" smtClean="0">
                <a:latin typeface="Arial Narrow"/>
                <a:cs typeface="Arial Narrow"/>
              </a:rPr>
              <a:t>The time is now!</a:t>
            </a:r>
            <a:endParaRPr lang="en-US" sz="6000" cap="none" dirty="0">
              <a:latin typeface="Arial Narrow"/>
              <a:cs typeface="Arial Narrow"/>
            </a:endParaRPr>
          </a:p>
        </p:txBody>
      </p:sp>
      <p:sp>
        <p:nvSpPr>
          <p:cNvPr id="3" name="Subtitle 2"/>
          <p:cNvSpPr>
            <a:spLocks noGrp="1"/>
          </p:cNvSpPr>
          <p:nvPr>
            <p:ph type="subTitle" idx="1"/>
          </p:nvPr>
        </p:nvSpPr>
        <p:spPr>
          <a:xfrm>
            <a:off x="774700" y="3203574"/>
            <a:ext cx="7683500" cy="1825625"/>
          </a:xfrm>
        </p:spPr>
        <p:txBody>
          <a:bodyPr>
            <a:normAutofit lnSpcReduction="10000"/>
          </a:bodyPr>
          <a:lstStyle/>
          <a:p>
            <a:r>
              <a:rPr lang="en-US" sz="3000" dirty="0" smtClean="0"/>
              <a:t>How </a:t>
            </a:r>
            <a:r>
              <a:rPr lang="en-US" sz="3000" dirty="0"/>
              <a:t>postponing leads audiovisual heritage </a:t>
            </a:r>
            <a:r>
              <a:rPr lang="en-US" sz="3000" dirty="0" smtClean="0"/>
              <a:t/>
            </a:r>
            <a:br>
              <a:rPr lang="en-US" sz="3000" dirty="0" smtClean="0"/>
            </a:br>
            <a:r>
              <a:rPr lang="en-US" sz="3000" dirty="0" smtClean="0"/>
              <a:t>to </a:t>
            </a:r>
            <a:r>
              <a:rPr lang="en-US" sz="3000" dirty="0"/>
              <a:t>irrevocable </a:t>
            </a:r>
            <a:r>
              <a:rPr lang="en-US" sz="3000" dirty="0" smtClean="0"/>
              <a:t>loss</a:t>
            </a:r>
            <a:endParaRPr lang="el-GR" dirty="0"/>
          </a:p>
          <a:p>
            <a:r>
              <a:rPr lang="en-US" sz="2900" b="1" dirty="0" err="1" smtClean="0"/>
              <a:t>Spiros</a:t>
            </a:r>
            <a:r>
              <a:rPr lang="en-US" sz="2900" b="1" dirty="0" smtClean="0"/>
              <a:t> </a:t>
            </a:r>
            <a:r>
              <a:rPr lang="en-US" sz="2900" b="1" dirty="0" err="1" smtClean="0"/>
              <a:t>Agorgianitis</a:t>
            </a:r>
            <a:endParaRPr lang="el-GR" sz="2900" b="1" dirty="0" smtClean="0"/>
          </a:p>
          <a:p>
            <a:r>
              <a:rPr lang="en-US" i="1" dirty="0" smtClean="0"/>
              <a:t>Chemical Engineer • Head, Hellenic Archive of Scientific Culture</a:t>
            </a:r>
          </a:p>
        </p:txBody>
      </p:sp>
    </p:spTree>
    <p:extLst>
      <p:ext uri="{BB962C8B-B14F-4D97-AF65-F5344CB8AC3E}">
        <p14:creationId xmlns:p14="http://schemas.microsoft.com/office/powerpoint/2010/main" val="3250815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Why is this happening? </a:t>
            </a:r>
            <a:r>
              <a:rPr lang="en-US" sz="1800" cap="none" dirty="0" smtClean="0">
                <a:latin typeface="Arial Narrow"/>
                <a:cs typeface="Arial Narrow"/>
              </a:rPr>
              <a:t>(in physical terms)</a:t>
            </a:r>
            <a:endParaRPr lang="en-US" sz="1800" cap="none" dirty="0">
              <a:latin typeface="Arial Narrow"/>
              <a:cs typeface="Arial Narrow"/>
            </a:endParaRPr>
          </a:p>
        </p:txBody>
      </p:sp>
      <p:sp>
        <p:nvSpPr>
          <p:cNvPr id="3" name="Content Placeholder 2"/>
          <p:cNvSpPr>
            <a:spLocks noGrp="1"/>
          </p:cNvSpPr>
          <p:nvPr>
            <p:ph idx="1"/>
          </p:nvPr>
        </p:nvSpPr>
        <p:spPr>
          <a:xfrm>
            <a:off x="685800" y="1600200"/>
            <a:ext cx="7772400" cy="3620667"/>
          </a:xfrm>
        </p:spPr>
        <p:txBody>
          <a:bodyPr>
            <a:normAutofit/>
          </a:bodyPr>
          <a:lstStyle/>
          <a:p>
            <a:r>
              <a:rPr lang="en-US" dirty="0" smtClean="0"/>
              <a:t>Danger #3: Fire!</a:t>
            </a:r>
          </a:p>
          <a:p>
            <a:r>
              <a:rPr lang="en-US" b="1" dirty="0" smtClean="0"/>
              <a:t>It applies to cellulose nitrate films</a:t>
            </a:r>
            <a:endParaRPr lang="en-US" b="1" dirty="0"/>
          </a:p>
          <a:p>
            <a:pPr lvl="1"/>
            <a:r>
              <a:rPr lang="en-US" dirty="0"/>
              <a:t>Cellulose nitrate film is extremely dangerous. It catches fire very easily and once alight is difficult to put out. Fires involving cellulose nitrate burn extremely quickly with a hot, intense flame and the smoke is particularly toxic, containing large quantities of poisonous gases</a:t>
            </a:r>
            <a:r>
              <a:rPr lang="en-US" dirty="0" smtClean="0"/>
              <a:t>.</a:t>
            </a:r>
          </a:p>
          <a:p>
            <a:pPr lvl="1"/>
            <a:r>
              <a:rPr lang="en-US" dirty="0"/>
              <a:t>Cellulose nitrate was the plastic commonly used for film-base photographic materials (stills, movie and X-ray films) manufactured up to the early 1950s. It contains a high proportion of nitro-cellulose, otherwise known as celluloid</a:t>
            </a:r>
            <a:r>
              <a:rPr lang="en-US" dirty="0" smtClean="0"/>
              <a:t>.</a:t>
            </a:r>
          </a:p>
          <a:p>
            <a:pPr lvl="1"/>
            <a:r>
              <a:rPr lang="en-US" dirty="0"/>
              <a:t>On no account should cellulose nitrate film be sent by post, carried on public transport or disposed of as refuse. </a:t>
            </a:r>
          </a:p>
        </p:txBody>
      </p:sp>
    </p:spTree>
    <p:extLst>
      <p:ext uri="{BB962C8B-B14F-4D97-AF65-F5344CB8AC3E}">
        <p14:creationId xmlns:p14="http://schemas.microsoft.com/office/powerpoint/2010/main" val="31354752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Why is this happening? </a:t>
            </a:r>
            <a:r>
              <a:rPr lang="en-US" sz="1800" cap="none" dirty="0" smtClean="0">
                <a:latin typeface="Arial Narrow"/>
                <a:cs typeface="Arial Narrow"/>
              </a:rPr>
              <a:t>(in physical terms)</a:t>
            </a:r>
            <a:endParaRPr lang="en-US" sz="1800" cap="none" dirty="0">
              <a:latin typeface="Arial Narrow"/>
              <a:cs typeface="Arial Narrow"/>
            </a:endParaRPr>
          </a:p>
        </p:txBody>
      </p:sp>
      <p:sp>
        <p:nvSpPr>
          <p:cNvPr id="3" name="Content Placeholder 2"/>
          <p:cNvSpPr>
            <a:spLocks noGrp="1"/>
          </p:cNvSpPr>
          <p:nvPr>
            <p:ph idx="1"/>
          </p:nvPr>
        </p:nvSpPr>
        <p:spPr>
          <a:xfrm>
            <a:off x="685800" y="1600200"/>
            <a:ext cx="7772400" cy="3620667"/>
          </a:xfrm>
        </p:spPr>
        <p:txBody>
          <a:bodyPr>
            <a:normAutofit/>
          </a:bodyPr>
          <a:lstStyle/>
          <a:p>
            <a:r>
              <a:rPr lang="en-US" dirty="0" smtClean="0"/>
              <a:t>Danger #4: All other causes…</a:t>
            </a:r>
          </a:p>
          <a:p>
            <a:pPr lvl="1"/>
            <a:r>
              <a:rPr lang="en-US" dirty="0" smtClean="0"/>
              <a:t>They are countless.</a:t>
            </a:r>
          </a:p>
          <a:p>
            <a:pPr lvl="1"/>
            <a:r>
              <a:rPr lang="en-US" dirty="0" smtClean="0"/>
              <a:t>They affect every possible part of the media.</a:t>
            </a:r>
          </a:p>
          <a:p>
            <a:pPr lvl="1"/>
            <a:r>
              <a:rPr lang="en-US" dirty="0" smtClean="0"/>
              <a:t>They lead to mechanical deformation or braking, rendering any information non-reproducible.</a:t>
            </a:r>
          </a:p>
          <a:p>
            <a:pPr lvl="1"/>
            <a:r>
              <a:rPr lang="en-US" dirty="0" smtClean="0"/>
              <a:t>Only solution is proper storage. It can even “stop” nature’s force for many years.</a:t>
            </a:r>
          </a:p>
          <a:p>
            <a:pPr lvl="1"/>
            <a:endParaRPr lang="en-US" dirty="0"/>
          </a:p>
        </p:txBody>
      </p:sp>
    </p:spTree>
    <p:extLst>
      <p:ext uri="{BB962C8B-B14F-4D97-AF65-F5344CB8AC3E}">
        <p14:creationId xmlns:p14="http://schemas.microsoft.com/office/powerpoint/2010/main" val="3616190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So, what are we going to do?</a:t>
            </a:r>
            <a:endParaRPr lang="en-US" cap="none" dirty="0">
              <a:latin typeface="Arial Narrow"/>
              <a:cs typeface="Arial Narrow"/>
            </a:endParaRPr>
          </a:p>
        </p:txBody>
      </p:sp>
      <p:sp>
        <p:nvSpPr>
          <p:cNvPr id="3" name="Content Placeholder 2"/>
          <p:cNvSpPr>
            <a:spLocks noGrp="1"/>
          </p:cNvSpPr>
          <p:nvPr>
            <p:ph idx="1"/>
          </p:nvPr>
        </p:nvSpPr>
        <p:spPr/>
        <p:txBody>
          <a:bodyPr>
            <a:normAutofit/>
          </a:bodyPr>
          <a:lstStyle/>
          <a:p>
            <a:r>
              <a:rPr lang="en-US" b="1" dirty="0" smtClean="0"/>
              <a:t>If there is an audiovisual collection in your assets </a:t>
            </a:r>
            <a:r>
              <a:rPr lang="en-US" dirty="0" smtClean="0"/>
              <a:t>decide that you have to do something with it ASAP. It’s the most crucial step.</a:t>
            </a:r>
            <a:endParaRPr lang="en-US" b="1" dirty="0" smtClean="0"/>
          </a:p>
          <a:p>
            <a:r>
              <a:rPr lang="en-US" b="1" dirty="0" smtClean="0"/>
              <a:t>Get to know your collection. </a:t>
            </a:r>
            <a:r>
              <a:rPr lang="en-US" dirty="0" smtClean="0"/>
              <a:t>It may take much more time than imagined to locate every bit from your collection that might have dispersed or lent to another institution for some purpose.</a:t>
            </a:r>
            <a:endParaRPr lang="en-US" b="1" dirty="0" smtClean="0"/>
          </a:p>
          <a:p>
            <a:r>
              <a:rPr lang="en-US" b="1" dirty="0" smtClean="0"/>
              <a:t>Grow your collection</a:t>
            </a:r>
            <a:r>
              <a:rPr lang="el-GR" b="1" dirty="0" smtClean="0"/>
              <a:t>.</a:t>
            </a:r>
            <a:r>
              <a:rPr lang="el-GR" dirty="0" smtClean="0"/>
              <a:t> </a:t>
            </a:r>
            <a:r>
              <a:rPr lang="en-US" dirty="0" smtClean="0"/>
              <a:t>Deciding to actively involve in audiovisual preservation will act as a “magnet” to the community leading to donations from various sources, thus making the preservation project much more “desirable”.</a:t>
            </a:r>
          </a:p>
        </p:txBody>
      </p:sp>
    </p:spTree>
    <p:extLst>
      <p:ext uri="{BB962C8B-B14F-4D97-AF65-F5344CB8AC3E}">
        <p14:creationId xmlns:p14="http://schemas.microsoft.com/office/powerpoint/2010/main" val="38195243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Narrow"/>
                <a:cs typeface="Arial Narrow"/>
              </a:rPr>
              <a:t>So, what are we going to do</a:t>
            </a:r>
            <a:r>
              <a:rPr lang="en-US" cap="none" dirty="0" smtClean="0">
                <a:latin typeface="Arial Narrow"/>
                <a:cs typeface="Arial Narrow"/>
              </a:rPr>
              <a:t>? </a:t>
            </a:r>
            <a:r>
              <a:rPr lang="en-US" sz="1800" cap="none" dirty="0" smtClean="0">
                <a:latin typeface="Arial Narrow"/>
                <a:cs typeface="Arial Narrow"/>
              </a:rPr>
              <a:t>(cont.)</a:t>
            </a:r>
            <a:endParaRPr lang="en-US" sz="1800" cap="none" dirty="0">
              <a:latin typeface="Arial Narrow"/>
              <a:cs typeface="Arial Narrow"/>
            </a:endParaRPr>
          </a:p>
        </p:txBody>
      </p:sp>
      <p:sp>
        <p:nvSpPr>
          <p:cNvPr id="3" name="Content Placeholder 2"/>
          <p:cNvSpPr>
            <a:spLocks noGrp="1"/>
          </p:cNvSpPr>
          <p:nvPr>
            <p:ph idx="1"/>
          </p:nvPr>
        </p:nvSpPr>
        <p:spPr>
          <a:xfrm>
            <a:off x="685800" y="1600200"/>
            <a:ext cx="7772400" cy="3962400"/>
          </a:xfrm>
        </p:spPr>
        <p:txBody>
          <a:bodyPr>
            <a:normAutofit/>
          </a:bodyPr>
          <a:lstStyle/>
          <a:p>
            <a:r>
              <a:rPr lang="en-US" b="1" dirty="0" smtClean="0"/>
              <a:t>Define your priorities and set your targets. </a:t>
            </a:r>
            <a:r>
              <a:rPr lang="en-US" dirty="0" smtClean="0"/>
              <a:t>Make a preliminary study and decide:</a:t>
            </a:r>
          </a:p>
          <a:p>
            <a:pPr lvl="1"/>
            <a:r>
              <a:rPr lang="en-US" dirty="0" smtClean="0"/>
              <a:t>Is there a need for media reformatting? Instead of this, will proper storage do a better job?</a:t>
            </a:r>
          </a:p>
          <a:p>
            <a:pPr lvl="1"/>
            <a:r>
              <a:rPr lang="en-US" dirty="0" smtClean="0"/>
              <a:t>Have any of your assets reached that crucial “threshold” </a:t>
            </a:r>
            <a:r>
              <a:rPr lang="en-US" dirty="0"/>
              <a:t>of </a:t>
            </a:r>
            <a:r>
              <a:rPr lang="en-US" dirty="0" smtClean="0"/>
              <a:t>deterioration that makes them eligible for permanent loss?</a:t>
            </a:r>
          </a:p>
          <a:p>
            <a:pPr lvl="1"/>
            <a:r>
              <a:rPr lang="en-US" dirty="0" smtClean="0"/>
              <a:t>Are there adequate means for internal financing or </a:t>
            </a:r>
            <a:r>
              <a:rPr lang="en-US" dirty="0"/>
              <a:t>will external </a:t>
            </a:r>
            <a:r>
              <a:rPr lang="en-US" dirty="0" smtClean="0"/>
              <a:t>“help” be needed?</a:t>
            </a:r>
          </a:p>
          <a:p>
            <a:pPr lvl="1"/>
            <a:r>
              <a:rPr lang="en-US" dirty="0" smtClean="0"/>
              <a:t>Are there any other institutions of similar content in order to join your forces and seek for a unified solution?</a:t>
            </a:r>
          </a:p>
          <a:p>
            <a:pPr lvl="1"/>
            <a:r>
              <a:rPr lang="en-US" dirty="0" smtClean="0"/>
              <a:t>Is your institution knowledgeable enough to carry-out a project with such high quality specifications or an external subcontractor has to be hired?</a:t>
            </a:r>
          </a:p>
        </p:txBody>
      </p:sp>
    </p:spTree>
    <p:extLst>
      <p:ext uri="{BB962C8B-B14F-4D97-AF65-F5344CB8AC3E}">
        <p14:creationId xmlns:p14="http://schemas.microsoft.com/office/powerpoint/2010/main" val="32872755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Narrow"/>
                <a:cs typeface="Arial Narrow"/>
              </a:rPr>
              <a:t>So, what are we going to do? </a:t>
            </a:r>
            <a:r>
              <a:rPr lang="en-US" sz="1800" cap="none" dirty="0">
                <a:latin typeface="Arial Narrow"/>
                <a:cs typeface="Arial Narrow"/>
              </a:rPr>
              <a:t>(cont.)</a:t>
            </a:r>
            <a:endParaRPr lang="en-US" cap="none" dirty="0">
              <a:latin typeface="Arial Narrow"/>
              <a:cs typeface="Arial Narrow"/>
            </a:endParaRPr>
          </a:p>
        </p:txBody>
      </p:sp>
      <p:sp>
        <p:nvSpPr>
          <p:cNvPr id="3" name="Content Placeholder 2"/>
          <p:cNvSpPr>
            <a:spLocks noGrp="1"/>
          </p:cNvSpPr>
          <p:nvPr>
            <p:ph idx="1"/>
          </p:nvPr>
        </p:nvSpPr>
        <p:spPr/>
        <p:txBody>
          <a:bodyPr>
            <a:normAutofit/>
          </a:bodyPr>
          <a:lstStyle/>
          <a:p>
            <a:r>
              <a:rPr lang="en-US" b="1" dirty="0" smtClean="0"/>
              <a:t>Develop an action plan based on the previously described targets. </a:t>
            </a:r>
            <a:r>
              <a:rPr lang="en-US" dirty="0" smtClean="0"/>
              <a:t>Even though lots of information can be found in the Internet, it’s not unusual to be of low quality, so expert advice will be a better way to go in order to…</a:t>
            </a:r>
          </a:p>
          <a:p>
            <a:pPr marL="1325880" lvl="3" indent="0">
              <a:buNone/>
            </a:pPr>
            <a:r>
              <a:rPr lang="en-US" sz="2000" b="1" i="1" dirty="0"/>
              <a:t>a</a:t>
            </a:r>
            <a:r>
              <a:rPr lang="en-US" sz="2000" b="1" i="1" dirty="0" smtClean="0"/>
              <a:t>nswer a series of questions:</a:t>
            </a:r>
          </a:p>
        </p:txBody>
      </p:sp>
    </p:spTree>
    <p:extLst>
      <p:ext uri="{BB962C8B-B14F-4D97-AF65-F5344CB8AC3E}">
        <p14:creationId xmlns:p14="http://schemas.microsoft.com/office/powerpoint/2010/main" val="39602710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Question number 1:</a:t>
            </a:r>
            <a:endParaRPr lang="en-US" cap="none" dirty="0">
              <a:latin typeface="Arial Narrow"/>
              <a:cs typeface="Arial Narrow"/>
            </a:endParaRPr>
          </a:p>
        </p:txBody>
      </p:sp>
      <p:sp>
        <p:nvSpPr>
          <p:cNvPr id="3" name="Content Placeholder 2"/>
          <p:cNvSpPr>
            <a:spLocks noGrp="1"/>
          </p:cNvSpPr>
          <p:nvPr>
            <p:ph idx="1"/>
          </p:nvPr>
        </p:nvSpPr>
        <p:spPr>
          <a:xfrm>
            <a:off x="685800" y="1600201"/>
            <a:ext cx="7499219" cy="3733800"/>
          </a:xfrm>
        </p:spPr>
        <p:txBody>
          <a:bodyPr>
            <a:normAutofit/>
          </a:bodyPr>
          <a:lstStyle/>
          <a:p>
            <a:r>
              <a:rPr lang="en-US" b="1" dirty="0" smtClean="0"/>
              <a:t>Will better storage environment be a </a:t>
            </a:r>
            <a:r>
              <a:rPr lang="en-US" b="1" dirty="0"/>
              <a:t>more </a:t>
            </a:r>
            <a:r>
              <a:rPr lang="en-US" b="1" dirty="0" smtClean="0"/>
              <a:t>efficient</a:t>
            </a:r>
            <a:r>
              <a:rPr lang="el-GR" b="1" dirty="0" smtClean="0"/>
              <a:t> </a:t>
            </a:r>
            <a:r>
              <a:rPr lang="en-US" b="1" dirty="0" smtClean="0"/>
              <a:t>strategy in order to gain some time </a:t>
            </a:r>
            <a:r>
              <a:rPr lang="en-US" dirty="0" smtClean="0"/>
              <a:t>for a digital preservation project financing? Note that bearable conditions are temperature up to 15 </a:t>
            </a:r>
            <a:r>
              <a:rPr lang="el-GR" dirty="0"/>
              <a:t>°</a:t>
            </a:r>
            <a:r>
              <a:rPr lang="en-US" dirty="0" smtClean="0"/>
              <a:t>C, controlled humidity, good filtered ventilation and light absence.</a:t>
            </a:r>
            <a:endParaRPr lang="en-US" b="1" dirty="0" smtClean="0"/>
          </a:p>
        </p:txBody>
      </p:sp>
    </p:spTree>
    <p:extLst>
      <p:ext uri="{BB962C8B-B14F-4D97-AF65-F5344CB8AC3E}">
        <p14:creationId xmlns:p14="http://schemas.microsoft.com/office/powerpoint/2010/main" val="14967987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Narrow"/>
                <a:cs typeface="Arial Narrow"/>
              </a:rPr>
              <a:t>Question number </a:t>
            </a:r>
            <a:r>
              <a:rPr lang="en-US" cap="none" dirty="0" smtClean="0">
                <a:latin typeface="Arial Narrow"/>
                <a:cs typeface="Arial Narrow"/>
              </a:rPr>
              <a:t>2:</a:t>
            </a:r>
            <a:endParaRPr lang="en-US" cap="none" dirty="0">
              <a:latin typeface="Arial Narrow"/>
              <a:cs typeface="Arial Narrow"/>
            </a:endParaRPr>
          </a:p>
        </p:txBody>
      </p:sp>
      <p:sp>
        <p:nvSpPr>
          <p:cNvPr id="3" name="Content Placeholder 2"/>
          <p:cNvSpPr>
            <a:spLocks noGrp="1"/>
          </p:cNvSpPr>
          <p:nvPr>
            <p:ph idx="1"/>
          </p:nvPr>
        </p:nvSpPr>
        <p:spPr/>
        <p:txBody>
          <a:bodyPr>
            <a:normAutofit/>
          </a:bodyPr>
          <a:lstStyle/>
          <a:p>
            <a:r>
              <a:rPr lang="en-US" b="1" dirty="0" smtClean="0"/>
              <a:t>If reproduction equipment exists, is it in proper functional condition </a:t>
            </a:r>
            <a:r>
              <a:rPr lang="en-US" dirty="0" smtClean="0"/>
              <a:t>and near to manufacturer’s specifications in order to faithfully reproduce the content? It there an available knowledgeable operator for constant equipment adjustment and skilled enough for output quality control and evaluation? </a:t>
            </a:r>
            <a:endParaRPr lang="en-US" b="1" dirty="0" smtClean="0"/>
          </a:p>
        </p:txBody>
      </p:sp>
    </p:spTree>
    <p:extLst>
      <p:ext uri="{BB962C8B-B14F-4D97-AF65-F5344CB8AC3E}">
        <p14:creationId xmlns:p14="http://schemas.microsoft.com/office/powerpoint/2010/main" val="8991160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Narrow"/>
                <a:cs typeface="Arial Narrow"/>
              </a:rPr>
              <a:t>Question number </a:t>
            </a:r>
            <a:r>
              <a:rPr lang="en-US" cap="none" dirty="0" smtClean="0">
                <a:latin typeface="Arial Narrow"/>
                <a:cs typeface="Arial Narrow"/>
              </a:rPr>
              <a:t>3:</a:t>
            </a:r>
            <a:endParaRPr lang="en-US" cap="none" dirty="0">
              <a:latin typeface="Arial Narrow"/>
              <a:cs typeface="Arial Narrow"/>
            </a:endParaRPr>
          </a:p>
        </p:txBody>
      </p:sp>
      <p:sp>
        <p:nvSpPr>
          <p:cNvPr id="3" name="Content Placeholder 2"/>
          <p:cNvSpPr>
            <a:spLocks noGrp="1"/>
          </p:cNvSpPr>
          <p:nvPr>
            <p:ph idx="1"/>
          </p:nvPr>
        </p:nvSpPr>
        <p:spPr/>
        <p:txBody>
          <a:bodyPr>
            <a:normAutofit/>
          </a:bodyPr>
          <a:lstStyle/>
          <a:p>
            <a:r>
              <a:rPr lang="en-US" b="1" dirty="0" smtClean="0"/>
              <a:t>Can you distinguish the various levels of deterioration? </a:t>
            </a:r>
            <a:r>
              <a:rPr lang="en-US" dirty="0" smtClean="0"/>
              <a:t>Can you smell the “</a:t>
            </a:r>
            <a:r>
              <a:rPr lang="en-US" dirty="0" err="1" smtClean="0"/>
              <a:t>vinegarization</a:t>
            </a:r>
            <a:r>
              <a:rPr lang="en-US" dirty="0" smtClean="0"/>
              <a:t> syndrome”, or recognize a badly packed tape on its reel?</a:t>
            </a:r>
            <a:endParaRPr lang="en-US" b="1" dirty="0" smtClean="0"/>
          </a:p>
        </p:txBody>
      </p:sp>
    </p:spTree>
    <p:extLst>
      <p:ext uri="{BB962C8B-B14F-4D97-AF65-F5344CB8AC3E}">
        <p14:creationId xmlns:p14="http://schemas.microsoft.com/office/powerpoint/2010/main" val="19852598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Narrow"/>
                <a:cs typeface="Arial Narrow"/>
              </a:rPr>
              <a:t>Question number </a:t>
            </a:r>
            <a:r>
              <a:rPr lang="en-US" cap="none" dirty="0" smtClean="0">
                <a:latin typeface="Arial Narrow"/>
                <a:cs typeface="Arial Narrow"/>
              </a:rPr>
              <a:t>4:</a:t>
            </a:r>
            <a:endParaRPr lang="en-US" cap="none" dirty="0">
              <a:latin typeface="Arial Narrow"/>
              <a:cs typeface="Arial Narrow"/>
            </a:endParaRPr>
          </a:p>
        </p:txBody>
      </p:sp>
      <p:sp>
        <p:nvSpPr>
          <p:cNvPr id="3" name="Content Placeholder 2"/>
          <p:cNvSpPr>
            <a:spLocks noGrp="1"/>
          </p:cNvSpPr>
          <p:nvPr>
            <p:ph idx="1"/>
          </p:nvPr>
        </p:nvSpPr>
        <p:spPr/>
        <p:txBody>
          <a:bodyPr>
            <a:normAutofit/>
          </a:bodyPr>
          <a:lstStyle/>
          <a:p>
            <a:r>
              <a:rPr lang="en-US" b="1" dirty="0" smtClean="0"/>
              <a:t>Can you distinguish the various media formats </a:t>
            </a:r>
            <a:r>
              <a:rPr lang="en-US" dirty="0" smtClean="0"/>
              <a:t>and their particularities? As media evolved, many kinds with similar appearance but with very different characteristics have appeared. A wrong identification and treatment can lead to permanent destruction.</a:t>
            </a:r>
          </a:p>
          <a:p>
            <a:r>
              <a:rPr lang="en-US" dirty="0" smtClean="0"/>
              <a:t>An excellent guide for identification and practical advice for magnetic video media can be found here: </a:t>
            </a:r>
            <a:r>
              <a:rPr lang="en-US" dirty="0" smtClean="0">
                <a:hlinkClick r:id="rId2"/>
              </a:rPr>
              <a:t>http</a:t>
            </a:r>
            <a:r>
              <a:rPr lang="en-US" dirty="0">
                <a:hlinkClick r:id="rId2"/>
              </a:rPr>
              <a:t>://www.arts.texas.gov/wp-content/uploads/2012/04/</a:t>
            </a:r>
            <a:r>
              <a:rPr lang="en-US" dirty="0" smtClean="0">
                <a:hlinkClick r:id="rId2"/>
              </a:rPr>
              <a:t>video.pdf</a:t>
            </a:r>
            <a:endParaRPr lang="en-US" dirty="0" smtClean="0"/>
          </a:p>
          <a:p>
            <a:r>
              <a:rPr lang="en-US" dirty="0" smtClean="0"/>
              <a:t>and a </a:t>
            </a:r>
            <a:r>
              <a:rPr lang="en-US" dirty="0"/>
              <a:t>more generic one, here: </a:t>
            </a:r>
            <a:r>
              <a:rPr lang="en-US" dirty="0" smtClean="0">
                <a:hlinkClick r:id="rId3"/>
              </a:rPr>
              <a:t>https</a:t>
            </a:r>
            <a:r>
              <a:rPr lang="en-US" dirty="0">
                <a:hlinkClick r:id="rId3"/>
              </a:rPr>
              <a:t>://</a:t>
            </a:r>
            <a:r>
              <a:rPr lang="en-US" dirty="0" err="1">
                <a:hlinkClick r:id="rId3"/>
              </a:rPr>
              <a:t>calpreservation.org</a:t>
            </a:r>
            <a:r>
              <a:rPr lang="en-US" dirty="0">
                <a:hlinkClick r:id="rId3"/>
              </a:rPr>
              <a:t>/</a:t>
            </a:r>
            <a:r>
              <a:rPr lang="en-US" dirty="0" err="1">
                <a:hlinkClick r:id="rId3"/>
              </a:rPr>
              <a:t>wp</a:t>
            </a:r>
            <a:r>
              <a:rPr lang="en-US" dirty="0">
                <a:hlinkClick r:id="rId3"/>
              </a:rPr>
              <a:t>-content/uploads/2013/10/2013-Audiovisual-Formats_draft_webversion-2013oct15.pdf</a:t>
            </a:r>
            <a:endParaRPr lang="en-US" dirty="0" smtClean="0"/>
          </a:p>
        </p:txBody>
      </p:sp>
    </p:spTree>
    <p:extLst>
      <p:ext uri="{BB962C8B-B14F-4D97-AF65-F5344CB8AC3E}">
        <p14:creationId xmlns:p14="http://schemas.microsoft.com/office/powerpoint/2010/main" val="35537509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Thinking (only) the future…</a:t>
            </a:r>
            <a:endParaRPr lang="en-US" cap="none" dirty="0">
              <a:latin typeface="Arial Narrow"/>
              <a:cs typeface="Arial Narrow"/>
            </a:endParaRPr>
          </a:p>
        </p:txBody>
      </p:sp>
      <p:sp>
        <p:nvSpPr>
          <p:cNvPr id="3" name="Text Placeholder 2"/>
          <p:cNvSpPr>
            <a:spLocks noGrp="1"/>
          </p:cNvSpPr>
          <p:nvPr>
            <p:ph type="body" idx="1"/>
          </p:nvPr>
        </p:nvSpPr>
        <p:spPr/>
        <p:txBody>
          <a:bodyPr/>
          <a:lstStyle/>
          <a:p>
            <a:r>
              <a:rPr lang="en-US" dirty="0" smtClean="0"/>
              <a:t>DIGITIZATION</a:t>
            </a:r>
            <a:endParaRPr lang="en-US" dirty="0"/>
          </a:p>
        </p:txBody>
      </p:sp>
    </p:spTree>
    <p:extLst>
      <p:ext uri="{BB962C8B-B14F-4D97-AF65-F5344CB8AC3E}">
        <p14:creationId xmlns:p14="http://schemas.microsoft.com/office/powerpoint/2010/main" val="411792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latin typeface="Arial Narrow"/>
                <a:cs typeface="Arial Narrow"/>
              </a:rPr>
              <a:t>Let’s talk about digital preservation…</a:t>
            </a:r>
            <a:endParaRPr lang="en-US" sz="2000" cap="none" dirty="0">
              <a:latin typeface="Arial Narrow"/>
              <a:cs typeface="Arial Narrow"/>
            </a:endParaRPr>
          </a:p>
        </p:txBody>
      </p:sp>
      <p:sp>
        <p:nvSpPr>
          <p:cNvPr id="3" name="Content Placeholder 2"/>
          <p:cNvSpPr>
            <a:spLocks noGrp="1"/>
          </p:cNvSpPr>
          <p:nvPr>
            <p:ph idx="1"/>
          </p:nvPr>
        </p:nvSpPr>
        <p:spPr>
          <a:xfrm>
            <a:off x="685800" y="1600201"/>
            <a:ext cx="7772400" cy="4492948"/>
          </a:xfrm>
        </p:spPr>
        <p:txBody>
          <a:bodyPr>
            <a:normAutofit/>
          </a:bodyPr>
          <a:lstStyle/>
          <a:p>
            <a:r>
              <a:rPr lang="en-US" dirty="0" smtClean="0"/>
              <a:t>Digital preservation has to do with the long-term availability of a cultural object throughout its whole lifecycle, such as:</a:t>
            </a:r>
          </a:p>
          <a:p>
            <a:pPr lvl="1"/>
            <a:r>
              <a:rPr lang="en-US" dirty="0" smtClean="0"/>
              <a:t>Safe storage and conservation of the original object.</a:t>
            </a:r>
          </a:p>
          <a:p>
            <a:pPr lvl="1"/>
            <a:r>
              <a:rPr lang="en-US" dirty="0" smtClean="0"/>
              <a:t>Digitization at the highest quality.</a:t>
            </a:r>
          </a:p>
          <a:p>
            <a:pPr lvl="1"/>
            <a:r>
              <a:rPr lang="en-US" dirty="0" smtClean="0"/>
              <a:t>Digital repository development and enrichment, including all the accompanying actions (quality control, documentation).</a:t>
            </a:r>
          </a:p>
          <a:p>
            <a:pPr lvl="1"/>
            <a:r>
              <a:rPr lang="en-US" dirty="0" smtClean="0"/>
              <a:t>Communication and dissemination to target groups and stakeholders.</a:t>
            </a:r>
          </a:p>
          <a:p>
            <a:pPr lvl="1"/>
            <a:r>
              <a:rPr lang="en-US" dirty="0" smtClean="0"/>
              <a:t>Preservation of the digital content, keeping up with the technological advances in digital media and formats, and digital reformatting if necessary.</a:t>
            </a:r>
          </a:p>
          <a:p>
            <a:r>
              <a:rPr lang="en-US" dirty="0" smtClean="0"/>
              <a:t>We’re </a:t>
            </a:r>
            <a:r>
              <a:rPr lang="en-US" dirty="0"/>
              <a:t>living in the post-digitization era, since history taught us that digitization itself doesn’t lead to digital preservation, and adds a little or no value at all to a cultural object</a:t>
            </a:r>
            <a:r>
              <a:rPr lang="en-US" dirty="0" smtClean="0"/>
              <a:t>.</a:t>
            </a:r>
            <a:endParaRPr lang="en-US" dirty="0"/>
          </a:p>
        </p:txBody>
      </p:sp>
    </p:spTree>
    <p:extLst>
      <p:ext uri="{BB962C8B-B14F-4D97-AF65-F5344CB8AC3E}">
        <p14:creationId xmlns:p14="http://schemas.microsoft.com/office/powerpoint/2010/main" val="23364965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Digitization is not the nostrum</a:t>
            </a:r>
            <a:endParaRPr lang="en-US" sz="1800" dirty="0"/>
          </a:p>
        </p:txBody>
      </p:sp>
      <p:sp>
        <p:nvSpPr>
          <p:cNvPr id="3" name="Content Placeholder 2"/>
          <p:cNvSpPr>
            <a:spLocks noGrp="1"/>
          </p:cNvSpPr>
          <p:nvPr>
            <p:ph idx="1"/>
          </p:nvPr>
        </p:nvSpPr>
        <p:spPr>
          <a:xfrm>
            <a:off x="685799" y="1446264"/>
            <a:ext cx="7935412" cy="4159430"/>
          </a:xfrm>
        </p:spPr>
        <p:txBody>
          <a:bodyPr>
            <a:normAutofit/>
          </a:bodyPr>
          <a:lstStyle/>
          <a:p>
            <a:r>
              <a:rPr lang="en-US" dirty="0" smtClean="0"/>
              <a:t>Digital asset is an “ark” rescuing the original, but built with the technical limitations of its time.</a:t>
            </a:r>
          </a:p>
          <a:p>
            <a:r>
              <a:rPr lang="en-US" dirty="0" smtClean="0"/>
              <a:t>If new technological advances have radically outpaced that time’s “state of the art” it’s not uncommon to have to re-digitize using newer means.</a:t>
            </a:r>
          </a:p>
        </p:txBody>
      </p:sp>
    </p:spTree>
    <p:extLst>
      <p:ext uri="{BB962C8B-B14F-4D97-AF65-F5344CB8AC3E}">
        <p14:creationId xmlns:p14="http://schemas.microsoft.com/office/powerpoint/2010/main" val="213589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Narrow"/>
                <a:cs typeface="Arial Narrow"/>
              </a:rPr>
              <a:t>Digitization is not the </a:t>
            </a:r>
            <a:r>
              <a:rPr lang="en-US" cap="none" dirty="0" smtClean="0">
                <a:latin typeface="Arial Narrow"/>
                <a:cs typeface="Arial Narrow"/>
              </a:rPr>
              <a:t>nostrum </a:t>
            </a:r>
            <a:r>
              <a:rPr lang="en-US" sz="1800" cap="none" dirty="0" smtClean="0">
                <a:latin typeface="Arial Narrow"/>
                <a:cs typeface="Arial Narrow"/>
              </a:rPr>
              <a:t>(cont.)</a:t>
            </a:r>
            <a:endParaRPr lang="en-US" sz="1800" dirty="0"/>
          </a:p>
        </p:txBody>
      </p:sp>
      <p:sp>
        <p:nvSpPr>
          <p:cNvPr id="3" name="Content Placeholder 2"/>
          <p:cNvSpPr>
            <a:spLocks noGrp="1"/>
          </p:cNvSpPr>
          <p:nvPr>
            <p:ph idx="1"/>
          </p:nvPr>
        </p:nvSpPr>
        <p:spPr>
          <a:xfrm>
            <a:off x="685799" y="1446264"/>
            <a:ext cx="7935412" cy="4159430"/>
          </a:xfrm>
        </p:spPr>
        <p:txBody>
          <a:bodyPr>
            <a:normAutofit/>
          </a:bodyPr>
          <a:lstStyle/>
          <a:p>
            <a:r>
              <a:rPr lang="en-US" dirty="0" smtClean="0"/>
              <a:t>This is of great importance when originals are of “infinite” resolution </a:t>
            </a:r>
            <a:r>
              <a:rPr lang="el-GR" dirty="0" smtClean="0"/>
              <a:t>―</a:t>
            </a:r>
            <a:r>
              <a:rPr lang="en-US" dirty="0" smtClean="0"/>
              <a:t>or to be more clear, information contained in the media is so vast, than even contemporary methods can’t faithfully digitally transcribe it due to technical limitations or because of lack of storage capacity.</a:t>
            </a:r>
          </a:p>
          <a:p>
            <a:r>
              <a:rPr lang="en-US" dirty="0" smtClean="0"/>
              <a:t>There are no better examples than movie films that are re-digitized every time televisions’ resolution increases (HD ready to full HD to 4k…) or audio recordings that are always </a:t>
            </a:r>
            <a:r>
              <a:rPr lang="en-US" dirty="0" err="1" smtClean="0"/>
              <a:t>remastered</a:t>
            </a:r>
            <a:r>
              <a:rPr lang="en-US" dirty="0" smtClean="0"/>
              <a:t> at higher resolutions and bitrates.</a:t>
            </a:r>
          </a:p>
        </p:txBody>
      </p:sp>
    </p:spTree>
    <p:extLst>
      <p:ext uri="{BB962C8B-B14F-4D97-AF65-F5344CB8AC3E}">
        <p14:creationId xmlns:p14="http://schemas.microsoft.com/office/powerpoint/2010/main" val="220499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Well, how can we ensure content longevity?</a:t>
            </a:r>
            <a:endParaRPr lang="en-US" sz="1800" dirty="0"/>
          </a:p>
        </p:txBody>
      </p:sp>
      <p:sp>
        <p:nvSpPr>
          <p:cNvPr id="3" name="Content Placeholder 2"/>
          <p:cNvSpPr>
            <a:spLocks noGrp="1"/>
          </p:cNvSpPr>
          <p:nvPr>
            <p:ph idx="1"/>
          </p:nvPr>
        </p:nvSpPr>
        <p:spPr>
          <a:xfrm>
            <a:off x="685799" y="1446264"/>
            <a:ext cx="7935412" cy="4159430"/>
          </a:xfrm>
        </p:spPr>
        <p:txBody>
          <a:bodyPr>
            <a:normAutofit/>
          </a:bodyPr>
          <a:lstStyle/>
          <a:p>
            <a:r>
              <a:rPr lang="en-US" dirty="0" smtClean="0"/>
              <a:t>We reproduce analog content under the best conditions </a:t>
            </a:r>
            <a:r>
              <a:rPr lang="el-GR" dirty="0" smtClean="0"/>
              <a:t>―</a:t>
            </a:r>
            <a:r>
              <a:rPr lang="en-US" dirty="0" smtClean="0"/>
              <a:t>top quality, fully serviced equipment using a qualified technician.</a:t>
            </a:r>
          </a:p>
          <a:p>
            <a:r>
              <a:rPr lang="en-US" dirty="0" smtClean="0"/>
              <a:t>We adjust our source signal in the </a:t>
            </a:r>
            <a:r>
              <a:rPr lang="en-US" dirty="0" smtClean="0">
                <a:solidFill>
                  <a:srgbClr val="FFFFFF"/>
                </a:solidFill>
              </a:rPr>
              <a:t>analog stage. “Garbage </a:t>
            </a:r>
            <a:r>
              <a:rPr lang="en-US" dirty="0" smtClean="0"/>
              <a:t>in – garbage out” is still a universal rule.</a:t>
            </a:r>
          </a:p>
          <a:p>
            <a:r>
              <a:rPr lang="en-US" dirty="0" smtClean="0">
                <a:solidFill>
                  <a:srgbClr val="FFFFFF"/>
                </a:solidFill>
              </a:rPr>
              <a:t>We ensure availability of vast storage space in order to avoid difficult decisions about “crippling</a:t>
            </a:r>
            <a:r>
              <a:rPr lang="en-US" dirty="0" smtClean="0"/>
              <a:t>” our digital possessions. </a:t>
            </a:r>
          </a:p>
          <a:p>
            <a:r>
              <a:rPr lang="en-US" dirty="0" smtClean="0"/>
              <a:t>We digitize in the maximum resolution our source can allow (crucial point!), using devices with high quality A/D converters and we store digital files uncompressed or with lossless compression.</a:t>
            </a:r>
          </a:p>
          <a:p>
            <a:r>
              <a:rPr lang="en-US" dirty="0" smtClean="0"/>
              <a:t>We use the most common file formats with the largest installed user base in order to avoid file obsolescence, or in the worst case scenario to ensure that file converters will be broadly available.</a:t>
            </a:r>
          </a:p>
        </p:txBody>
      </p:sp>
    </p:spTree>
    <p:extLst>
      <p:ext uri="{BB962C8B-B14F-4D97-AF65-F5344CB8AC3E}">
        <p14:creationId xmlns:p14="http://schemas.microsoft.com/office/powerpoint/2010/main" val="3293227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Digital Repository </a:t>
            </a:r>
            <a:br>
              <a:rPr lang="en-US" cap="none" dirty="0" smtClean="0">
                <a:latin typeface="Arial Narrow"/>
                <a:cs typeface="Arial Narrow"/>
              </a:rPr>
            </a:br>
            <a:r>
              <a:rPr lang="en-US" cap="none" dirty="0" smtClean="0">
                <a:latin typeface="Arial Narrow"/>
                <a:cs typeface="Arial Narrow"/>
              </a:rPr>
              <a:t>or Media Asset Management System?</a:t>
            </a:r>
            <a:endParaRPr lang="en-US" cap="none" dirty="0">
              <a:latin typeface="Arial Narrow"/>
              <a:cs typeface="Arial Narrow"/>
            </a:endParaRPr>
          </a:p>
        </p:txBody>
      </p:sp>
      <p:sp>
        <p:nvSpPr>
          <p:cNvPr id="3" name="Text Placeholder 2"/>
          <p:cNvSpPr>
            <a:spLocks noGrp="1"/>
          </p:cNvSpPr>
          <p:nvPr>
            <p:ph type="body" idx="1"/>
          </p:nvPr>
        </p:nvSpPr>
        <p:spPr/>
        <p:txBody>
          <a:bodyPr/>
          <a:lstStyle/>
          <a:p>
            <a:r>
              <a:rPr lang="en-US" dirty="0" smtClean="0"/>
              <a:t>AND A LAST WORD…</a:t>
            </a:r>
            <a:endParaRPr lang="en-US" dirty="0"/>
          </a:p>
        </p:txBody>
      </p:sp>
    </p:spTree>
    <p:extLst>
      <p:ext uri="{BB962C8B-B14F-4D97-AF65-F5344CB8AC3E}">
        <p14:creationId xmlns:p14="http://schemas.microsoft.com/office/powerpoint/2010/main" val="363413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It</a:t>
            </a:r>
            <a:r>
              <a:rPr lang="fr-FR" cap="none" dirty="0" smtClean="0">
                <a:latin typeface="Arial Narrow"/>
                <a:cs typeface="Arial Narrow"/>
              </a:rPr>
              <a:t>’</a:t>
            </a:r>
            <a:r>
              <a:rPr lang="en-US" cap="none" dirty="0" smtClean="0">
                <a:latin typeface="Arial Narrow"/>
                <a:cs typeface="Arial Narrow"/>
              </a:rPr>
              <a:t>s a hard decision to make…</a:t>
            </a:r>
            <a:endParaRPr lang="en-US" sz="1800" dirty="0"/>
          </a:p>
        </p:txBody>
      </p:sp>
      <p:sp>
        <p:nvSpPr>
          <p:cNvPr id="3" name="Content Placeholder 2"/>
          <p:cNvSpPr>
            <a:spLocks noGrp="1"/>
          </p:cNvSpPr>
          <p:nvPr>
            <p:ph idx="1"/>
          </p:nvPr>
        </p:nvSpPr>
        <p:spPr>
          <a:xfrm>
            <a:off x="685799" y="1446264"/>
            <a:ext cx="7935412" cy="4159430"/>
          </a:xfrm>
        </p:spPr>
        <p:txBody>
          <a:bodyPr>
            <a:normAutofit/>
          </a:bodyPr>
          <a:lstStyle/>
          <a:p>
            <a:r>
              <a:rPr lang="en-US" dirty="0" smtClean="0"/>
              <a:t>Digital audiovisual material by nature is nothing more than every other digital asset, so it can stored, documented, recalled and shared through “traditional” repositories that a archivist uses day-by-day</a:t>
            </a:r>
            <a:endParaRPr lang="el-GR" dirty="0" smtClean="0"/>
          </a:p>
          <a:p>
            <a:pPr marL="68580" indent="0" algn="ctr">
              <a:buNone/>
            </a:pPr>
            <a:r>
              <a:rPr lang="en-US" i="1" dirty="0" smtClean="0"/>
              <a:t>but</a:t>
            </a:r>
            <a:r>
              <a:rPr lang="el-GR" i="1" dirty="0" smtClean="0"/>
              <a:t>...</a:t>
            </a:r>
            <a:endParaRPr lang="el-GR" i="1" dirty="0"/>
          </a:p>
          <a:p>
            <a:r>
              <a:rPr lang="en-US" dirty="0" smtClean="0"/>
              <a:t>Aimed to the broadcast market at first</a:t>
            </a:r>
            <a:r>
              <a:rPr lang="en-US" dirty="0"/>
              <a:t>, Media Asset Management Systems (MAMs</a:t>
            </a:r>
            <a:r>
              <a:rPr lang="en-US" dirty="0" smtClean="0"/>
              <a:t>) offer new dimensions to audiovisual content management by using a series of unique tools such as </a:t>
            </a:r>
            <a:r>
              <a:rPr lang="en-US" dirty="0" err="1" smtClean="0"/>
              <a:t>timecodes</a:t>
            </a:r>
            <a:r>
              <a:rPr lang="en-US" dirty="0"/>
              <a:t> </a:t>
            </a:r>
            <a:r>
              <a:rPr lang="en-US" dirty="0" smtClean="0"/>
              <a:t>and live </a:t>
            </a:r>
            <a:r>
              <a:rPr lang="en-US" dirty="0"/>
              <a:t>content </a:t>
            </a:r>
            <a:r>
              <a:rPr lang="en-US" dirty="0" smtClean="0"/>
              <a:t>creation from archival material, giving the opportunity for much more creative use of existing material than simple retrieval, with the added capability of </a:t>
            </a:r>
            <a:r>
              <a:rPr lang="en-US" dirty="0"/>
              <a:t>real time content </a:t>
            </a:r>
            <a:r>
              <a:rPr lang="en-US" dirty="0" smtClean="0"/>
              <a:t>repurposing</a:t>
            </a:r>
            <a:r>
              <a:rPr lang="en-US" dirty="0"/>
              <a:t> </a:t>
            </a:r>
            <a:r>
              <a:rPr lang="en-US" dirty="0" smtClean="0"/>
              <a:t>in a large selection of media.</a:t>
            </a:r>
          </a:p>
        </p:txBody>
      </p:sp>
    </p:spTree>
    <p:extLst>
      <p:ext uri="{BB962C8B-B14F-4D97-AF65-F5344CB8AC3E}">
        <p14:creationId xmlns:p14="http://schemas.microsoft.com/office/powerpoint/2010/main" val="3697601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To conclude…</a:t>
            </a:r>
            <a:endParaRPr lang="en-US" sz="1800" dirty="0"/>
          </a:p>
        </p:txBody>
      </p:sp>
      <p:sp>
        <p:nvSpPr>
          <p:cNvPr id="3" name="Content Placeholder 2"/>
          <p:cNvSpPr>
            <a:spLocks noGrp="1"/>
          </p:cNvSpPr>
          <p:nvPr>
            <p:ph idx="1"/>
          </p:nvPr>
        </p:nvSpPr>
        <p:spPr>
          <a:xfrm>
            <a:off x="685799" y="1446264"/>
            <a:ext cx="7935412" cy="4159430"/>
          </a:xfrm>
        </p:spPr>
        <p:txBody>
          <a:bodyPr>
            <a:normAutofit lnSpcReduction="10000"/>
          </a:bodyPr>
          <a:lstStyle/>
          <a:p>
            <a:r>
              <a:rPr lang="en-US" dirty="0" smtClean="0"/>
              <a:t>Audiovisual material is the most endangered asset in a cultural organization.</a:t>
            </a:r>
          </a:p>
          <a:p>
            <a:r>
              <a:rPr lang="en-US" dirty="0" smtClean="0"/>
              <a:t>Even this moment many “considered to be well-stored” media may be totally unreadable, and its too hard (and dangerous) to verify its condition in-house.</a:t>
            </a:r>
          </a:p>
          <a:p>
            <a:r>
              <a:rPr lang="en-US" dirty="0" smtClean="0"/>
              <a:t>Magnetic media are the most sensitive with a lifespan of just a few years.</a:t>
            </a:r>
          </a:p>
          <a:p>
            <a:r>
              <a:rPr lang="en-US" dirty="0" smtClean="0"/>
              <a:t>Reproduction equipment is extra-hard to find, and even then, is very difficult to operate properly.</a:t>
            </a:r>
          </a:p>
          <a:p>
            <a:r>
              <a:rPr lang="en-US" dirty="0" smtClean="0"/>
              <a:t>Trained technicians in analog video and audio equipment operation and servicing have long departed from the business.</a:t>
            </a:r>
          </a:p>
          <a:p>
            <a:r>
              <a:rPr lang="en-US" dirty="0" smtClean="0"/>
              <a:t>So, the time for action is NOW…</a:t>
            </a:r>
          </a:p>
        </p:txBody>
      </p:sp>
    </p:spTree>
    <p:extLst>
      <p:ext uri="{BB962C8B-B14F-4D97-AF65-F5344CB8AC3E}">
        <p14:creationId xmlns:p14="http://schemas.microsoft.com/office/powerpoint/2010/main" val="167773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1692"/>
            <a:ext cx="7772400" cy="1143000"/>
          </a:xfrm>
        </p:spPr>
        <p:txBody>
          <a:bodyPr>
            <a:normAutofit/>
          </a:bodyPr>
          <a:lstStyle/>
          <a:p>
            <a:r>
              <a:rPr lang="en-US" cap="none" dirty="0" smtClean="0">
                <a:latin typeface="Arial Narrow"/>
                <a:cs typeface="Arial Narrow"/>
              </a:rPr>
              <a:t>Thank you!</a:t>
            </a:r>
            <a:endParaRPr lang="en-US" sz="2000" cap="none" dirty="0">
              <a:latin typeface="Arial Narrow"/>
              <a:cs typeface="Arial Narrow"/>
            </a:endParaRPr>
          </a:p>
        </p:txBody>
      </p:sp>
    </p:spTree>
    <p:extLst>
      <p:ext uri="{BB962C8B-B14F-4D97-AF65-F5344CB8AC3E}">
        <p14:creationId xmlns:p14="http://schemas.microsoft.com/office/powerpoint/2010/main" val="1981772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The time is NOW!</a:t>
            </a:r>
            <a:endParaRPr lang="en-US" cap="none" dirty="0">
              <a:latin typeface="Arial Narrow"/>
              <a:cs typeface="Arial Narrow"/>
            </a:endParaRPr>
          </a:p>
        </p:txBody>
      </p:sp>
      <p:sp>
        <p:nvSpPr>
          <p:cNvPr id="3" name="Content Placeholder 2"/>
          <p:cNvSpPr>
            <a:spLocks noGrp="1"/>
          </p:cNvSpPr>
          <p:nvPr>
            <p:ph idx="1"/>
          </p:nvPr>
        </p:nvSpPr>
        <p:spPr>
          <a:xfrm>
            <a:off x="685800" y="1600200"/>
            <a:ext cx="7772400" cy="4159429"/>
          </a:xfrm>
        </p:spPr>
        <p:txBody>
          <a:bodyPr>
            <a:normAutofit/>
          </a:bodyPr>
          <a:lstStyle/>
          <a:p>
            <a:r>
              <a:rPr lang="en-US" dirty="0" smtClean="0"/>
              <a:t>Audiovisual media are turning to </a:t>
            </a:r>
            <a:r>
              <a:rPr lang="en-US" dirty="0"/>
              <a:t>permanent </a:t>
            </a:r>
            <a:r>
              <a:rPr lang="en-US" dirty="0" smtClean="0"/>
              <a:t>deterioration due to their nature.</a:t>
            </a:r>
          </a:p>
          <a:p>
            <a:r>
              <a:rPr lang="en-US" dirty="0" smtClean="0"/>
              <a:t>(…) Digitization </a:t>
            </a:r>
            <a:r>
              <a:rPr lang="en-US" dirty="0"/>
              <a:t>is the only viable method for long-term preservation, because, apart from carrier instability, dedicated replay equipment is rapidly vanishing. The time window left for the replay of audio and video originals </a:t>
            </a:r>
            <a:r>
              <a:rPr lang="en-US" b="1" dirty="0"/>
              <a:t>may only be 15 years</a:t>
            </a:r>
            <a:r>
              <a:rPr lang="en-US" dirty="0"/>
              <a:t>, which adds urgency to the situation.</a:t>
            </a:r>
            <a:r>
              <a:rPr lang="en-US" sz="1700" i="1" dirty="0"/>
              <a:t> (http://</a:t>
            </a:r>
            <a:r>
              <a:rPr lang="en-US" sz="1700" i="1" dirty="0" err="1"/>
              <a:t>www.unesco.org</a:t>
            </a:r>
            <a:r>
              <a:rPr lang="en-US" sz="1700" i="1" dirty="0"/>
              <a:t>/</a:t>
            </a:r>
            <a:r>
              <a:rPr lang="en-US" sz="1700" i="1" dirty="0" err="1"/>
              <a:t>fileadmin</a:t>
            </a:r>
            <a:r>
              <a:rPr lang="en-US" sz="1700" i="1" dirty="0"/>
              <a:t>/MULTIMEDIA/HQ/CI/CI/</a:t>
            </a:r>
            <a:r>
              <a:rPr lang="en-US" sz="1700" i="1" dirty="0" err="1"/>
              <a:t>pdf</a:t>
            </a:r>
            <a:r>
              <a:rPr lang="en-US" sz="1700" i="1" dirty="0"/>
              <a:t>/mow/</a:t>
            </a:r>
            <a:r>
              <a:rPr lang="en-US" sz="1700" i="1" dirty="0" err="1" smtClean="0"/>
              <a:t>digitization_guidelines_for_web.pdf</a:t>
            </a:r>
            <a:r>
              <a:rPr lang="en-US" sz="1700" i="1" dirty="0" smtClean="0"/>
              <a:t>)</a:t>
            </a:r>
          </a:p>
        </p:txBody>
      </p:sp>
    </p:spTree>
    <p:extLst>
      <p:ext uri="{BB962C8B-B14F-4D97-AF65-F5344CB8AC3E}">
        <p14:creationId xmlns:p14="http://schemas.microsoft.com/office/powerpoint/2010/main" val="27789087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Narrow"/>
                <a:cs typeface="Arial Narrow"/>
              </a:rPr>
              <a:t>The time is NOW</a:t>
            </a:r>
            <a:r>
              <a:rPr lang="en-US" cap="none" dirty="0" smtClean="0">
                <a:latin typeface="Arial Narrow"/>
                <a:cs typeface="Arial Narrow"/>
              </a:rPr>
              <a:t>! </a:t>
            </a:r>
            <a:r>
              <a:rPr lang="en-US" sz="1800" cap="none" dirty="0" smtClean="0">
                <a:latin typeface="Arial Narrow"/>
                <a:cs typeface="Arial Narrow"/>
              </a:rPr>
              <a:t>(cont.)</a:t>
            </a:r>
            <a:endParaRPr lang="en-US" sz="1800" cap="none" dirty="0">
              <a:latin typeface="Arial Narrow"/>
              <a:cs typeface="Arial Narrow"/>
            </a:endParaRPr>
          </a:p>
        </p:txBody>
      </p:sp>
      <p:sp>
        <p:nvSpPr>
          <p:cNvPr id="3" name="Content Placeholder 2"/>
          <p:cNvSpPr>
            <a:spLocks noGrp="1"/>
          </p:cNvSpPr>
          <p:nvPr>
            <p:ph idx="1"/>
          </p:nvPr>
        </p:nvSpPr>
        <p:spPr>
          <a:xfrm>
            <a:off x="685800" y="1600201"/>
            <a:ext cx="7772400" cy="4185084"/>
          </a:xfrm>
        </p:spPr>
        <p:txBody>
          <a:bodyPr>
            <a:normAutofit lnSpcReduction="10000"/>
          </a:bodyPr>
          <a:lstStyle/>
          <a:p>
            <a:r>
              <a:rPr lang="en-US" dirty="0"/>
              <a:t>Most of the cultural item holders consider audiovisual digitization as a low-priority project due to:</a:t>
            </a:r>
          </a:p>
          <a:p>
            <a:pPr lvl="1"/>
            <a:r>
              <a:rPr lang="en-US" dirty="0"/>
              <a:t>Wrong assumption that text-based material interests scholars and broad public more than audiovisual.</a:t>
            </a:r>
          </a:p>
          <a:p>
            <a:pPr lvl="1"/>
            <a:r>
              <a:rPr lang="en-US" dirty="0"/>
              <a:t>Lack of knowledge of the specific threats this kind of material is facing.</a:t>
            </a:r>
          </a:p>
          <a:p>
            <a:pPr lvl="1"/>
            <a:r>
              <a:rPr lang="en-US" dirty="0"/>
              <a:t>Obsolescence of playback equipment, makes condition verification impossible</a:t>
            </a:r>
            <a:r>
              <a:rPr lang="en-US" dirty="0" smtClean="0"/>
              <a:t>.</a:t>
            </a:r>
          </a:p>
          <a:p>
            <a:r>
              <a:rPr lang="en-US" dirty="0" smtClean="0"/>
              <a:t>Of course there are a lot of (real) excuses to the slow adoption of audiovisual preservation:</a:t>
            </a:r>
          </a:p>
          <a:p>
            <a:pPr lvl="1"/>
            <a:r>
              <a:rPr lang="en-US" dirty="0" smtClean="0"/>
              <a:t>Till recently, Internet bandwidth didn’t allow video distribution of decent quality, in contrary to the smaller and more compact static pictures. This has finally reached to an end, since high frame rate full HD video is getting into homes everyday through broadband connectivity that constantly expands in capabilities.</a:t>
            </a:r>
          </a:p>
        </p:txBody>
      </p:sp>
    </p:spTree>
    <p:extLst>
      <p:ext uri="{BB962C8B-B14F-4D97-AF65-F5344CB8AC3E}">
        <p14:creationId xmlns:p14="http://schemas.microsoft.com/office/powerpoint/2010/main" val="27305351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Narrow"/>
                <a:cs typeface="Arial Narrow"/>
              </a:rPr>
              <a:t>The time is NOW</a:t>
            </a:r>
            <a:r>
              <a:rPr lang="en-US" cap="none" dirty="0" smtClean="0">
                <a:latin typeface="Arial Narrow"/>
                <a:cs typeface="Arial Narrow"/>
              </a:rPr>
              <a:t>! </a:t>
            </a:r>
            <a:r>
              <a:rPr lang="en-US" sz="1800" cap="none" dirty="0" smtClean="0">
                <a:latin typeface="Arial Narrow"/>
                <a:cs typeface="Arial Narrow"/>
              </a:rPr>
              <a:t>(cont.)</a:t>
            </a:r>
            <a:endParaRPr lang="en-US" sz="1800" cap="none" dirty="0">
              <a:latin typeface="Arial Narrow"/>
              <a:cs typeface="Arial Narrow"/>
            </a:endParaRPr>
          </a:p>
        </p:txBody>
      </p:sp>
      <p:sp>
        <p:nvSpPr>
          <p:cNvPr id="3" name="Content Placeholder 2"/>
          <p:cNvSpPr>
            <a:spLocks noGrp="1"/>
          </p:cNvSpPr>
          <p:nvPr>
            <p:ph idx="1"/>
          </p:nvPr>
        </p:nvSpPr>
        <p:spPr>
          <a:xfrm>
            <a:off x="685800" y="1600201"/>
            <a:ext cx="7772400" cy="4185084"/>
          </a:xfrm>
        </p:spPr>
        <p:txBody>
          <a:bodyPr>
            <a:normAutofit/>
          </a:bodyPr>
          <a:lstStyle/>
          <a:p>
            <a:r>
              <a:rPr lang="en-US" dirty="0" smtClean="0"/>
              <a:t>Of course there are a lot of (real) excuses to the slow adoption of audiovisual preservation: </a:t>
            </a:r>
            <a:r>
              <a:rPr lang="en-US" sz="1400" dirty="0" smtClean="0"/>
              <a:t>(cont.)</a:t>
            </a:r>
          </a:p>
          <a:p>
            <a:pPr lvl="1"/>
            <a:r>
              <a:rPr lang="en-US" dirty="0" smtClean="0"/>
              <a:t>Extreme rarity of playback equipment (and its spare parts), the huge money amount of obtaining and servicing such an equipment, the thorough knowledge that is demanded from the (small in number) audiovisual technicians worldwide (analog color video reproduction and distribution is one of the most cryptic sectors of electronics and extremely difficult to manage…) has turned audiovisual content owners away from a solution to preserve their assets.</a:t>
            </a:r>
          </a:p>
          <a:p>
            <a:pPr marL="468630" lvl="1" indent="0">
              <a:buNone/>
            </a:pPr>
            <a:r>
              <a:rPr lang="en-US" i="1" dirty="0" smtClean="0"/>
              <a:t>All of the above have prevented specialized audiovisual digitization laboratories to grow up and provide services to the cultural community.</a:t>
            </a:r>
            <a:endParaRPr lang="el-GR" i="1" dirty="0" smtClean="0"/>
          </a:p>
        </p:txBody>
      </p:sp>
    </p:spTree>
    <p:extLst>
      <p:ext uri="{BB962C8B-B14F-4D97-AF65-F5344CB8AC3E}">
        <p14:creationId xmlns:p14="http://schemas.microsoft.com/office/powerpoint/2010/main" val="39930835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Why is this happening?</a:t>
            </a:r>
            <a:endParaRPr lang="en-US" sz="1800" cap="none" dirty="0">
              <a:latin typeface="Arial Narrow"/>
              <a:cs typeface="Arial Narrow"/>
            </a:endParaRPr>
          </a:p>
        </p:txBody>
      </p:sp>
      <p:sp>
        <p:nvSpPr>
          <p:cNvPr id="3" name="Content Placeholder 2"/>
          <p:cNvSpPr>
            <a:spLocks noGrp="1"/>
          </p:cNvSpPr>
          <p:nvPr>
            <p:ph idx="1"/>
          </p:nvPr>
        </p:nvSpPr>
        <p:spPr>
          <a:xfrm>
            <a:off x="685800" y="1600201"/>
            <a:ext cx="7772400" cy="4005496"/>
          </a:xfrm>
        </p:spPr>
        <p:txBody>
          <a:bodyPr>
            <a:normAutofit lnSpcReduction="10000"/>
          </a:bodyPr>
          <a:lstStyle/>
          <a:p>
            <a:r>
              <a:rPr lang="en-US" dirty="0" smtClean="0"/>
              <a:t>First of all, this is not happening to all kinds of audiovisual material.</a:t>
            </a:r>
          </a:p>
          <a:p>
            <a:r>
              <a:rPr lang="en-US" dirty="0" smtClean="0"/>
              <a:t>With proper storage, many of them can achieve a lifespan of several decades, or even more.</a:t>
            </a:r>
          </a:p>
          <a:p>
            <a:r>
              <a:rPr lang="en-US" dirty="0" smtClean="0"/>
              <a:t>With descending order the most endangered media are:</a:t>
            </a:r>
          </a:p>
          <a:p>
            <a:pPr lvl="1"/>
            <a:r>
              <a:rPr lang="en-US" dirty="0" smtClean="0"/>
              <a:t>Magnetic media from 70’s and 80’s (reels, tapes).</a:t>
            </a:r>
          </a:p>
          <a:p>
            <a:pPr lvl="1"/>
            <a:r>
              <a:rPr lang="en-US" dirty="0" smtClean="0"/>
              <a:t>Acetate-based substrate magnetic media</a:t>
            </a:r>
          </a:p>
          <a:p>
            <a:pPr lvl="1"/>
            <a:r>
              <a:rPr lang="en-US" dirty="0" smtClean="0"/>
              <a:t>Acetate-based substrate movie films</a:t>
            </a:r>
          </a:p>
          <a:p>
            <a:pPr lvl="1"/>
            <a:r>
              <a:rPr lang="en-US" dirty="0" smtClean="0"/>
              <a:t>Magnetic media in general (even the newest ones)</a:t>
            </a:r>
          </a:p>
          <a:p>
            <a:pPr lvl="1"/>
            <a:r>
              <a:rPr lang="en-US" dirty="0" smtClean="0"/>
              <a:t>Movie films in general</a:t>
            </a:r>
          </a:p>
          <a:p>
            <a:pPr lvl="1"/>
            <a:r>
              <a:rPr lang="en-US" dirty="0" smtClean="0"/>
              <a:t>Optical media</a:t>
            </a:r>
          </a:p>
          <a:p>
            <a:pPr lvl="1"/>
            <a:r>
              <a:rPr lang="en-US" dirty="0" smtClean="0"/>
              <a:t>Records (vinyl and shellac)</a:t>
            </a:r>
          </a:p>
          <a:p>
            <a:pPr lvl="1"/>
            <a:endParaRPr lang="en-US" dirty="0" smtClean="0"/>
          </a:p>
          <a:p>
            <a:pPr lvl="1"/>
            <a:endParaRPr lang="el-GR" dirty="0" smtClean="0"/>
          </a:p>
        </p:txBody>
      </p:sp>
    </p:spTree>
    <p:extLst>
      <p:ext uri="{BB962C8B-B14F-4D97-AF65-F5344CB8AC3E}">
        <p14:creationId xmlns:p14="http://schemas.microsoft.com/office/powerpoint/2010/main" val="38396082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Why is this happening? </a:t>
            </a:r>
            <a:r>
              <a:rPr lang="en-US" sz="1800" cap="none" dirty="0" smtClean="0">
                <a:latin typeface="Arial Narrow"/>
                <a:cs typeface="Arial Narrow"/>
              </a:rPr>
              <a:t>(in physical terms)</a:t>
            </a:r>
            <a:endParaRPr lang="en-US" sz="1800" cap="none" dirty="0">
              <a:latin typeface="Arial Narrow"/>
              <a:cs typeface="Arial Narrow"/>
            </a:endParaRPr>
          </a:p>
        </p:txBody>
      </p:sp>
      <p:sp>
        <p:nvSpPr>
          <p:cNvPr id="3" name="Content Placeholder 2"/>
          <p:cNvSpPr>
            <a:spLocks noGrp="1"/>
          </p:cNvSpPr>
          <p:nvPr>
            <p:ph idx="1"/>
          </p:nvPr>
        </p:nvSpPr>
        <p:spPr>
          <a:xfrm>
            <a:off x="685800" y="1600201"/>
            <a:ext cx="7772400" cy="4005496"/>
          </a:xfrm>
        </p:spPr>
        <p:txBody>
          <a:bodyPr>
            <a:normAutofit/>
          </a:bodyPr>
          <a:lstStyle/>
          <a:p>
            <a:r>
              <a:rPr lang="en-US" dirty="0" smtClean="0"/>
              <a:t>Danger #1: Sticky shed syndrome (SSS)</a:t>
            </a:r>
          </a:p>
          <a:p>
            <a:r>
              <a:rPr lang="en-US" b="1" dirty="0" smtClean="0"/>
              <a:t>Affects magnetic tapes only (and cassettes)</a:t>
            </a:r>
          </a:p>
          <a:p>
            <a:pPr lvl="1"/>
            <a:r>
              <a:rPr lang="en-US" dirty="0" smtClean="0"/>
              <a:t>It’s caused by atmospheric humidity that hydrolyses the binding material inside the magnetic layer. </a:t>
            </a:r>
          </a:p>
          <a:p>
            <a:pPr lvl="1"/>
            <a:r>
              <a:rPr lang="en-US" dirty="0" smtClean="0"/>
              <a:t>The problem is that the most popular tape models from the 70’s and 80’s are affected, with billions of meters sold</a:t>
            </a:r>
            <a:r>
              <a:rPr lang="el-GR" dirty="0" smtClean="0"/>
              <a:t>.</a:t>
            </a:r>
            <a:r>
              <a:rPr lang="en-US" dirty="0" smtClean="0"/>
              <a:t> Problematic models are:</a:t>
            </a:r>
            <a:endParaRPr lang="el-GR" dirty="0"/>
          </a:p>
          <a:p>
            <a:pPr lvl="2"/>
            <a:r>
              <a:rPr lang="en-US" dirty="0" err="1" smtClean="0"/>
              <a:t>Ampex</a:t>
            </a:r>
            <a:r>
              <a:rPr lang="en-US" dirty="0" smtClean="0"/>
              <a:t> </a:t>
            </a:r>
            <a:r>
              <a:rPr lang="en-US" dirty="0"/>
              <a:t>406, 407, 456, 457</a:t>
            </a:r>
          </a:p>
          <a:p>
            <a:pPr lvl="2"/>
            <a:r>
              <a:rPr lang="en-US" dirty="0"/>
              <a:t>Capitol Q15</a:t>
            </a:r>
          </a:p>
          <a:p>
            <a:pPr lvl="2"/>
            <a:r>
              <a:rPr lang="en-US" dirty="0"/>
              <a:t>Scotch 226, 227, 806, 807, 808, 809</a:t>
            </a:r>
          </a:p>
          <a:p>
            <a:pPr lvl="1"/>
            <a:r>
              <a:rPr lang="en-US" dirty="0" smtClean="0"/>
              <a:t>Only solution is low temperature “baking” under very strict and stable conditions below Curie point of magnetic media, otherwise it will lead to total de-magnetization.</a:t>
            </a:r>
            <a:r>
              <a:rPr lang="en-US" dirty="0"/>
              <a:t> </a:t>
            </a:r>
            <a:r>
              <a:rPr lang="en-US" dirty="0" smtClean="0"/>
              <a:t>This is better to be carried by specialized laboratories, or by very knowledgeable personnel in-house. </a:t>
            </a:r>
          </a:p>
        </p:txBody>
      </p:sp>
    </p:spTree>
    <p:extLst>
      <p:ext uri="{BB962C8B-B14F-4D97-AF65-F5344CB8AC3E}">
        <p14:creationId xmlns:p14="http://schemas.microsoft.com/office/powerpoint/2010/main" val="13187942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Sticky Shed Syndrome</a:t>
            </a:r>
            <a:endParaRPr lang="en-US" sz="1800" cap="none" dirty="0">
              <a:latin typeface="Arial Narrow"/>
              <a:cs typeface="Arial Narrow"/>
            </a:endParaRPr>
          </a:p>
        </p:txBody>
      </p:sp>
      <p:sp>
        <p:nvSpPr>
          <p:cNvPr id="3" name="Content Placeholder 2"/>
          <p:cNvSpPr>
            <a:spLocks noGrp="1"/>
          </p:cNvSpPr>
          <p:nvPr>
            <p:ph idx="1"/>
          </p:nvPr>
        </p:nvSpPr>
        <p:spPr>
          <a:xfrm>
            <a:off x="5285623" y="1600201"/>
            <a:ext cx="3172577" cy="4005496"/>
          </a:xfrm>
        </p:spPr>
        <p:txBody>
          <a:bodyPr>
            <a:normAutofit fontScale="85000" lnSpcReduction="10000"/>
          </a:bodyPr>
          <a:lstStyle/>
          <a:p>
            <a:r>
              <a:rPr lang="en-US" dirty="0"/>
              <a:t>The binder polymers used in magnetic tape constructions are subject to a chemical process known as hydrolysis. In this process, long molecules are broken apart by a reaction with water to produce shorter molecules. The shorter molecules do not impart the same degree of integrity to the binder system as do the longer molecules. As in a wool sweater, if enough individual yarns are cut, the sweater will eventually fall apart.</a:t>
            </a:r>
            <a:endParaRPr lang="el-GR" dirty="0" smtClean="0"/>
          </a:p>
        </p:txBody>
      </p:sp>
      <p:pic>
        <p:nvPicPr>
          <p:cNvPr id="4" name="Content Placeholder 4" descr="figure_2.gif"/>
          <p:cNvPicPr>
            <a:picLocks noChangeAspect="1"/>
          </p:cNvPicPr>
          <p:nvPr/>
        </p:nvPicPr>
        <p:blipFill rotWithShape="1">
          <a:blip r:embed="rId2">
            <a:extLst>
              <a:ext uri="{28A0092B-C50C-407E-A947-70E740481C1C}">
                <a14:useLocalDpi xmlns:a14="http://schemas.microsoft.com/office/drawing/2010/main" val="0"/>
              </a:ext>
            </a:extLst>
          </a:blip>
          <a:srcRect r="-811"/>
          <a:stretch/>
        </p:blipFill>
        <p:spPr>
          <a:xfrm>
            <a:off x="685800" y="1600201"/>
            <a:ext cx="4381727" cy="2652257"/>
          </a:xfrm>
          <a:prstGeom prst="rect">
            <a:avLst/>
          </a:prstGeom>
          <a:solidFill>
            <a:schemeClr val="tx1"/>
          </a:solidFill>
        </p:spPr>
      </p:pic>
    </p:spTree>
    <p:extLst>
      <p:ext uri="{BB962C8B-B14F-4D97-AF65-F5344CB8AC3E}">
        <p14:creationId xmlns:p14="http://schemas.microsoft.com/office/powerpoint/2010/main" val="22446997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Arial Narrow"/>
                <a:cs typeface="Arial Narrow"/>
              </a:rPr>
              <a:t>Why is this happening? </a:t>
            </a:r>
            <a:r>
              <a:rPr lang="en-US" sz="1800" cap="none" dirty="0" smtClean="0">
                <a:latin typeface="Arial Narrow"/>
                <a:cs typeface="Arial Narrow"/>
              </a:rPr>
              <a:t>(in physical terms)</a:t>
            </a:r>
            <a:endParaRPr lang="en-US" sz="1800" cap="none" dirty="0">
              <a:latin typeface="Arial Narrow"/>
              <a:cs typeface="Arial Narrow"/>
            </a:endParaRPr>
          </a:p>
        </p:txBody>
      </p:sp>
      <p:sp>
        <p:nvSpPr>
          <p:cNvPr id="3" name="Content Placeholder 2"/>
          <p:cNvSpPr>
            <a:spLocks noGrp="1"/>
          </p:cNvSpPr>
          <p:nvPr>
            <p:ph idx="1"/>
          </p:nvPr>
        </p:nvSpPr>
        <p:spPr>
          <a:xfrm>
            <a:off x="685800" y="1600200"/>
            <a:ext cx="7772400" cy="4120947"/>
          </a:xfrm>
        </p:spPr>
        <p:txBody>
          <a:bodyPr>
            <a:normAutofit lnSpcReduction="10000"/>
          </a:bodyPr>
          <a:lstStyle/>
          <a:p>
            <a:r>
              <a:rPr lang="en-US" dirty="0" smtClean="0"/>
              <a:t>Danger #2: </a:t>
            </a:r>
            <a:r>
              <a:rPr lang="en-US" dirty="0" err="1" smtClean="0"/>
              <a:t>Vinegarization</a:t>
            </a:r>
            <a:endParaRPr lang="en-US" dirty="0" smtClean="0"/>
          </a:p>
          <a:p>
            <a:r>
              <a:rPr lang="en-US" b="1" dirty="0" smtClean="0"/>
              <a:t>It affects magnetic tapes and movie films</a:t>
            </a:r>
          </a:p>
          <a:p>
            <a:pPr lvl="1"/>
            <a:r>
              <a:rPr lang="en-US" dirty="0" smtClean="0"/>
              <a:t>It’s a substrate problem and not a magnetic layer one.</a:t>
            </a:r>
          </a:p>
          <a:p>
            <a:pPr lvl="1"/>
            <a:r>
              <a:rPr lang="en-US" dirty="0" smtClean="0"/>
              <a:t>It’s caused by atmospheric humidity that hydrolyses </a:t>
            </a:r>
            <a:r>
              <a:rPr lang="en-US" dirty="0"/>
              <a:t>the substrate </a:t>
            </a:r>
            <a:r>
              <a:rPr lang="en-US" dirty="0" smtClean="0"/>
              <a:t>(only cellulose acetate</a:t>
            </a:r>
            <a:r>
              <a:rPr lang="en-US" dirty="0"/>
              <a:t> </a:t>
            </a:r>
            <a:r>
              <a:rPr lang="en-US" dirty="0" smtClean="0"/>
              <a:t>and cellulose triacetate substrates are affected). </a:t>
            </a:r>
          </a:p>
          <a:p>
            <a:pPr lvl="1"/>
            <a:r>
              <a:rPr lang="en-US" dirty="0" smtClean="0"/>
              <a:t>It can be identified by the characteristic vinegar odor.</a:t>
            </a:r>
            <a:endParaRPr lang="en-US" dirty="0"/>
          </a:p>
          <a:p>
            <a:pPr lvl="1"/>
            <a:r>
              <a:rPr lang="en-US" dirty="0" smtClean="0"/>
              <a:t>Since acetic acid is produced, it can “contaminate” other neighboring material. So, problem isolation is crucial.</a:t>
            </a:r>
          </a:p>
          <a:p>
            <a:pPr lvl="1"/>
            <a:r>
              <a:rPr lang="en-US" dirty="0"/>
              <a:t>After the onset of the vinegar syndrome, acetate films degrade at an accelerated rate</a:t>
            </a:r>
            <a:r>
              <a:rPr lang="en-US" dirty="0" smtClean="0"/>
              <a:t>. Tapes </a:t>
            </a:r>
            <a:r>
              <a:rPr lang="en-US" dirty="0"/>
              <a:t>that have been stable for fifty years may degrade to the point of being unplayable in just a few years. </a:t>
            </a:r>
            <a:endParaRPr lang="en-US" dirty="0" smtClean="0"/>
          </a:p>
          <a:p>
            <a:pPr lvl="1"/>
            <a:r>
              <a:rPr lang="en-US" dirty="0" smtClean="0"/>
              <a:t>The same problem exists with acetate based movie films also.</a:t>
            </a:r>
          </a:p>
          <a:p>
            <a:pPr lvl="1"/>
            <a:r>
              <a:rPr lang="en-US" dirty="0" smtClean="0"/>
              <a:t>Only solution is digitization as soon as possible. There is no cure such as “baking” in this condition.</a:t>
            </a:r>
          </a:p>
        </p:txBody>
      </p:sp>
    </p:spTree>
    <p:extLst>
      <p:ext uri="{BB962C8B-B14F-4D97-AF65-F5344CB8AC3E}">
        <p14:creationId xmlns:p14="http://schemas.microsoft.com/office/powerpoint/2010/main" val="40040402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4465</TotalTime>
  <Words>2278</Words>
  <Application>Microsoft Macintosh PowerPoint</Application>
  <PresentationFormat>On-screen Show (4:3)</PresentationFormat>
  <Paragraphs>122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 Pop</vt:lpstr>
      <vt:lpstr>The time is now!</vt:lpstr>
      <vt:lpstr>Let’s talk about digital preservation…</vt:lpstr>
      <vt:lpstr>The time is NOW!</vt:lpstr>
      <vt:lpstr>The time is NOW! (cont.)</vt:lpstr>
      <vt:lpstr>The time is NOW! (cont.)</vt:lpstr>
      <vt:lpstr>Why is this happening?</vt:lpstr>
      <vt:lpstr>Why is this happening? (in physical terms)</vt:lpstr>
      <vt:lpstr>Sticky Shed Syndrome</vt:lpstr>
      <vt:lpstr>Why is this happening? (in physical terms)</vt:lpstr>
      <vt:lpstr>Why is this happening? (in physical terms)</vt:lpstr>
      <vt:lpstr>Why is this happening? (in physical terms)</vt:lpstr>
      <vt:lpstr>So, what are we going to do?</vt:lpstr>
      <vt:lpstr>So, what are we going to do? (cont.)</vt:lpstr>
      <vt:lpstr>So, what are we going to do? (cont.)</vt:lpstr>
      <vt:lpstr>Question number 1:</vt:lpstr>
      <vt:lpstr>Question number 2:</vt:lpstr>
      <vt:lpstr>Question number 3:</vt:lpstr>
      <vt:lpstr>Question number 4:</vt:lpstr>
      <vt:lpstr>Thinking (only) the future…</vt:lpstr>
      <vt:lpstr>Digitization is not the nostrum</vt:lpstr>
      <vt:lpstr>Digitization is not the nostrum (cont.)</vt:lpstr>
      <vt:lpstr>Well, how can we ensure content longevity?</vt:lpstr>
      <vt:lpstr>Digital Repository  or Media Asset Management System?</vt:lpstr>
      <vt:lpstr>It’s a hard decision to make…</vt:lpstr>
      <vt:lpstr>To conclude…</vt:lpstr>
      <vt:lpstr>Thank you!</vt:lpstr>
    </vt:vector>
  </TitlesOfParts>
  <Company>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 ss</dc:creator>
  <cp:lastModifiedBy>ss ss</cp:lastModifiedBy>
  <cp:revision>272</cp:revision>
  <dcterms:created xsi:type="dcterms:W3CDTF">2017-04-17T10:07:31Z</dcterms:created>
  <dcterms:modified xsi:type="dcterms:W3CDTF">2017-07-04T18:20:10Z</dcterms:modified>
</cp:coreProperties>
</file>