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sldIdLst>
    <p:sldId id="257" r:id="rId2"/>
    <p:sldId id="287" r:id="rId3"/>
    <p:sldId id="267" r:id="rId4"/>
    <p:sldId id="288" r:id="rId5"/>
    <p:sldId id="265" r:id="rId6"/>
    <p:sldId id="258" r:id="rId7"/>
    <p:sldId id="259" r:id="rId8"/>
    <p:sldId id="260" r:id="rId9"/>
    <p:sldId id="261" r:id="rId10"/>
    <p:sldId id="262" r:id="rId11"/>
    <p:sldId id="270" r:id="rId12"/>
    <p:sldId id="264" r:id="rId13"/>
    <p:sldId id="269" r:id="rId14"/>
    <p:sldId id="268" r:id="rId15"/>
    <p:sldId id="271" r:id="rId16"/>
    <p:sldId id="272" r:id="rId17"/>
    <p:sldId id="274" r:id="rId18"/>
    <p:sldId id="273" r:id="rId19"/>
    <p:sldId id="276" r:id="rId20"/>
    <p:sldId id="275" r:id="rId21"/>
    <p:sldId id="277" r:id="rId22"/>
    <p:sldId id="278" r:id="rId23"/>
    <p:sldId id="280" r:id="rId24"/>
    <p:sldId id="279" r:id="rId25"/>
    <p:sldId id="281" r:id="rId26"/>
    <p:sldId id="282" r:id="rId27"/>
    <p:sldId id="286" r:id="rId28"/>
    <p:sldId id="285" r:id="rId2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4"/>
    <p:restoredTop sz="94565"/>
  </p:normalViewPr>
  <p:slideViewPr>
    <p:cSldViewPr snapToGrid="0" snapToObjects="1">
      <p:cViewPr varScale="1">
        <p:scale>
          <a:sx n="97" d="100"/>
          <a:sy n="97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268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13A07-1478-B84D-9289-9B68DF78E78D}" type="datetimeFigureOut">
              <a:rPr lang="sv-SE" smtClean="0"/>
              <a:t>2017-10-22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6AB6D-14B4-4147-BA95-C6B2BE54179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103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19AB9-D494-6049-A875-1F7B407F1998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5659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19AB9-D494-6049-A875-1F7B407F199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3303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AB6D-14B4-4147-BA95-C6B2BE541791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5221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AB6D-14B4-4147-BA95-C6B2BE541791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2508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AB6D-14B4-4147-BA95-C6B2BE541791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1603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 smtClean="0"/>
              <a:t>nnehåller</a:t>
            </a:r>
            <a:r>
              <a:rPr lang="sv-SE" dirty="0" smtClean="0"/>
              <a:t> två musiktryck: William </a:t>
            </a:r>
            <a:r>
              <a:rPr lang="sv-SE" dirty="0" err="1" smtClean="0"/>
              <a:t>Corbett</a:t>
            </a:r>
            <a:r>
              <a:rPr lang="sv-SE" dirty="0" smtClean="0"/>
              <a:t>: XII </a:t>
            </a:r>
            <a:r>
              <a:rPr lang="sv-SE" dirty="0" err="1" smtClean="0"/>
              <a:t>sonate</a:t>
            </a:r>
            <a:r>
              <a:rPr lang="sv-SE" dirty="0" smtClean="0"/>
              <a:t> à tre... Amsterdam, E. Roger, </a:t>
            </a:r>
            <a:r>
              <a:rPr lang="sv-SE" dirty="0" err="1" smtClean="0"/>
              <a:t>s.d</a:t>
            </a:r>
            <a:r>
              <a:rPr lang="sv-SE" dirty="0" smtClean="0"/>
              <a:t>. samt Gottfried Finger: X </a:t>
            </a:r>
            <a:r>
              <a:rPr lang="sv-SE" dirty="0" err="1" smtClean="0"/>
              <a:t>suonate</a:t>
            </a:r>
            <a:r>
              <a:rPr lang="sv-SE" dirty="0" smtClean="0"/>
              <a:t> à tre... Amsterdam, E. Roger, </a:t>
            </a:r>
            <a:r>
              <a:rPr lang="sv-SE" dirty="0" err="1" smtClean="0"/>
              <a:t>s.d</a:t>
            </a:r>
            <a:r>
              <a:rPr lang="sv-SE" dirty="0" smtClean="0"/>
              <a:t>. 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Innehåller två musiktryck: William </a:t>
            </a:r>
            <a:r>
              <a:rPr lang="sv-SE" dirty="0" err="1" smtClean="0"/>
              <a:t>Corbett</a:t>
            </a:r>
            <a:r>
              <a:rPr lang="sv-SE" dirty="0" smtClean="0"/>
              <a:t>: XII </a:t>
            </a:r>
            <a:r>
              <a:rPr lang="sv-SE" dirty="0" err="1" smtClean="0"/>
              <a:t>sonate</a:t>
            </a:r>
            <a:r>
              <a:rPr lang="sv-SE" dirty="0" smtClean="0"/>
              <a:t> à tre... Amsterdam, E. Roger, </a:t>
            </a:r>
            <a:r>
              <a:rPr lang="sv-SE" dirty="0" err="1" smtClean="0"/>
              <a:t>s.d</a:t>
            </a:r>
            <a:r>
              <a:rPr lang="sv-SE" dirty="0" smtClean="0"/>
              <a:t>. samt Gottfried Finger: X </a:t>
            </a:r>
            <a:r>
              <a:rPr lang="sv-SE" dirty="0" err="1" smtClean="0"/>
              <a:t>suonate</a:t>
            </a:r>
            <a:r>
              <a:rPr lang="sv-SE" dirty="0" smtClean="0"/>
              <a:t> à tre... Amsterdam, E. Roger, </a:t>
            </a:r>
            <a:r>
              <a:rPr lang="sv-SE" dirty="0" err="1" smtClean="0"/>
              <a:t>s.d</a:t>
            </a:r>
            <a:endParaRPr lang="sv-SE" b="1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19AB9-D494-6049-A875-1F7B407F1998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175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067B9AE-CB74-47C0-B889-B98DE0325AF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2017-10-22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362A64E9-CCDA-40A6-82CB-B9CC18F6360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51721" y="274639"/>
            <a:ext cx="6635080" cy="1143000"/>
          </a:xfrm>
        </p:spPr>
        <p:txBody>
          <a:bodyPr>
            <a:normAutofit/>
          </a:bodyPr>
          <a:lstStyle>
            <a:lvl1pPr>
              <a:defRPr sz="27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067B9AE-CB74-47C0-B889-B98DE0325AF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2017-10-22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362A64E9-CCDA-40A6-82CB-B9CC18F6360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>
            <a:normAutofit/>
          </a:bodyPr>
          <a:lstStyle>
            <a:lvl1pPr>
              <a:defRPr sz="27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067B9AE-CB74-47C0-B889-B98DE0325AF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2017-10-22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362A64E9-CCDA-40A6-82CB-B9CC18F6360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9712" y="485800"/>
            <a:ext cx="6707088" cy="1143000"/>
          </a:xfrm>
        </p:spPr>
        <p:txBody>
          <a:bodyPr>
            <a:normAutofit/>
          </a:bodyPr>
          <a:lstStyle>
            <a:lvl1pPr algn="r">
              <a:defRPr sz="27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067B9AE-CB74-47C0-B889-B98DE0325AF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2017-10-22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362A64E9-CCDA-40A6-82CB-B9CC18F6360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3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067B9AE-CB74-47C0-B889-B98DE0325AF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2017-10-22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64E9-CCDA-40A6-82CB-B9CC18F6360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07704" y="485800"/>
            <a:ext cx="6779096" cy="1143000"/>
          </a:xfrm>
        </p:spPr>
        <p:txBody>
          <a:bodyPr>
            <a:normAutofit/>
          </a:bodyPr>
          <a:lstStyle>
            <a:lvl1pPr algn="r">
              <a:defRPr sz="27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>
            <a:normAutofit/>
          </a:bodyPr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>
            <a:normAutofit/>
          </a:bodyPr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067B9AE-CB74-47C0-B889-B98DE0325AF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2017-10-22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362A64E9-CCDA-40A6-82CB-B9CC18F6360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9712" y="485800"/>
            <a:ext cx="6707088" cy="1143000"/>
          </a:xfrm>
        </p:spPr>
        <p:txBody>
          <a:bodyPr>
            <a:normAutofit/>
          </a:bodyPr>
          <a:lstStyle>
            <a:lvl1pPr>
              <a:defRPr sz="27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709119"/>
            <a:ext cx="4040188" cy="639763"/>
          </a:xfrm>
        </p:spPr>
        <p:txBody>
          <a:bodyPr anchor="b"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358032"/>
            <a:ext cx="4040188" cy="3951288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500">
                <a:latin typeface="Arial" pitchFamily="34" charset="0"/>
                <a:cs typeface="Arial" pitchFamily="34" charset="0"/>
              </a:defRPr>
            </a:lvl2pPr>
            <a:lvl3pPr>
              <a:defRPr sz="135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8" y="1709119"/>
            <a:ext cx="4041775" cy="639763"/>
          </a:xfrm>
        </p:spPr>
        <p:txBody>
          <a:bodyPr anchor="b"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8" y="2358032"/>
            <a:ext cx="4041775" cy="3951288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500">
                <a:latin typeface="Arial" pitchFamily="34" charset="0"/>
                <a:cs typeface="Arial" pitchFamily="34" charset="0"/>
              </a:defRPr>
            </a:lvl2pPr>
            <a:lvl3pPr>
              <a:defRPr sz="135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067B9AE-CB74-47C0-B889-B98DE0325AF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2017-10-22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362A64E9-CCDA-40A6-82CB-B9CC18F6360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51721" y="485800"/>
            <a:ext cx="6635080" cy="1143000"/>
          </a:xfrm>
        </p:spPr>
        <p:txBody>
          <a:bodyPr>
            <a:normAutofit/>
          </a:bodyPr>
          <a:lstStyle>
            <a:lvl1pPr>
              <a:defRPr sz="27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067B9AE-CB74-47C0-B889-B98DE0325AF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2017-10-22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362A64E9-CCDA-40A6-82CB-B9CC18F6360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067B9AE-CB74-47C0-B889-B98DE0325AF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2017-10-22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362A64E9-CCDA-40A6-82CB-B9CC18F6360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456211"/>
            <a:ext cx="5111750" cy="5853113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1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500">
                <a:latin typeface="Arial" pitchFamily="34" charset="0"/>
                <a:cs typeface="Arial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618261"/>
            <a:ext cx="3008313" cy="4691063"/>
          </a:xfrm>
        </p:spPr>
        <p:txBody>
          <a:bodyPr/>
          <a:lstStyle>
            <a:lvl1pPr marL="0" indent="0">
              <a:buNone/>
              <a:defRPr sz="1050">
                <a:latin typeface="Arial" pitchFamily="34" charset="0"/>
                <a:cs typeface="Arial" pitchFamily="34" charset="0"/>
              </a:defRPr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067B9AE-CB74-47C0-B889-B98DE0325AF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2017-10-22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362A64E9-CCDA-40A6-82CB-B9CC18F6360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15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050">
                <a:latin typeface="Arial" pitchFamily="34" charset="0"/>
                <a:cs typeface="Arial" pitchFamily="34" charset="0"/>
              </a:defRPr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067B9AE-CB74-47C0-B889-B98DE0325AF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2017-10-22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362A64E9-CCDA-40A6-82CB-B9CC18F6360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2857"/>
          <a:stretch/>
        </p:blipFill>
        <p:spPr>
          <a:xfrm>
            <a:off x="0" y="4"/>
            <a:ext cx="9144000" cy="6857999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2123728" y="485800"/>
            <a:ext cx="65630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514350"/>
            <a:fld id="{9067B9AE-CB74-47C0-B889-B98DE0325AF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514350"/>
              <a:t>2017-10-22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514350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514350"/>
            <a:fld id="{362A64E9-CCDA-40A6-82CB-B9CC18F6360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514350"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7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27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jpg"/><Relationship Id="rId1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e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8" Type="http://schemas.openxmlformats.org/officeDocument/2006/relationships/image" Target="../media/image31.jp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1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3060530" y="1413866"/>
            <a:ext cx="356149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v-SE" sz="2800" dirty="0"/>
          </a:p>
          <a:p>
            <a:pPr algn="ctr"/>
            <a:endParaRPr lang="sv-SE" sz="2800" dirty="0" smtClean="0"/>
          </a:p>
          <a:p>
            <a:pPr algn="ctr"/>
            <a:r>
              <a:rPr lang="sv-SE" sz="2800" dirty="0" smtClean="0"/>
              <a:t>Per Cullhed</a:t>
            </a:r>
          </a:p>
          <a:p>
            <a:pPr algn="ctr"/>
            <a:r>
              <a:rPr lang="sv-SE" sz="2800" dirty="0" smtClean="0"/>
              <a:t>Cecilia </a:t>
            </a:r>
            <a:r>
              <a:rPr lang="sv-SE" sz="2800" dirty="0" err="1" smtClean="0"/>
              <a:t>Winrow</a:t>
            </a:r>
            <a:endParaRPr lang="sv-SE" sz="2800" dirty="0" smtClean="0"/>
          </a:p>
          <a:p>
            <a:endParaRPr lang="sv-SE" sz="2800" dirty="0"/>
          </a:p>
          <a:p>
            <a:pPr algn="ctr"/>
            <a:r>
              <a:rPr lang="sv-SE" sz="2800" dirty="0" smtClean="0"/>
              <a:t>Uppsala </a:t>
            </a:r>
            <a:r>
              <a:rPr lang="sv-SE" sz="2800" dirty="0"/>
              <a:t>U</a:t>
            </a:r>
            <a:r>
              <a:rPr lang="sv-SE" sz="2800" dirty="0" smtClean="0"/>
              <a:t>niversity </a:t>
            </a:r>
            <a:r>
              <a:rPr lang="sv-SE" sz="2800" dirty="0" err="1"/>
              <a:t>L</a:t>
            </a:r>
            <a:r>
              <a:rPr lang="sv-SE" sz="2800" dirty="0" err="1" smtClean="0"/>
              <a:t>ibrary</a:t>
            </a:r>
            <a:endParaRPr lang="sv-SE" sz="2800" dirty="0"/>
          </a:p>
        </p:txBody>
      </p:sp>
      <p:sp>
        <p:nvSpPr>
          <p:cNvPr id="6" name="Rektangel 5"/>
          <p:cNvSpPr/>
          <p:nvPr/>
        </p:nvSpPr>
        <p:spPr>
          <a:xfrm>
            <a:off x="3967317" y="58560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rgbClr val="004165"/>
                </a:solidFill>
                <a:effectLst/>
                <a:latin typeface="Gill Sans MT" charset="0"/>
                <a:ea typeface="Calibri" charset="0"/>
                <a:cs typeface="Times New Roman" charset="0"/>
              </a:rPr>
              <a:t>Putting it together: Research Access for Hybrid Collections</a:t>
            </a:r>
            <a:r>
              <a:rPr lang="sv-SE" dirty="0" smtClean="0">
                <a:effectLst/>
              </a:rPr>
              <a:t> </a:t>
            </a:r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1688670" y="770482"/>
            <a:ext cx="73611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dirty="0" err="1"/>
              <a:t>Bookbindings</a:t>
            </a:r>
            <a:r>
              <a:rPr lang="sv-SE" sz="3200" dirty="0"/>
              <a:t> and </a:t>
            </a:r>
            <a:r>
              <a:rPr lang="sv-SE" sz="3200" dirty="0" err="1"/>
              <a:t>Provenances</a:t>
            </a:r>
            <a:r>
              <a:rPr lang="sv-SE" sz="3200" dirty="0"/>
              <a:t> in Alvin</a:t>
            </a:r>
            <a:br>
              <a:rPr lang="sv-SE" sz="3200" dirty="0"/>
            </a:br>
            <a:endParaRPr lang="sv-SE" sz="3200" dirty="0"/>
          </a:p>
        </p:txBody>
      </p:sp>
      <p:pic>
        <p:nvPicPr>
          <p:cNvPr id="1026" name="Picture 2" descr="ttps://www.cerl.org/lib/tpl/cerl/images/header_blue_11_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10" y="5136678"/>
            <a:ext cx="30765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ktangel 9"/>
          <p:cNvSpPr/>
          <p:nvPr/>
        </p:nvSpPr>
        <p:spPr>
          <a:xfrm>
            <a:off x="3978110" y="5435292"/>
            <a:ext cx="2967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4165"/>
                </a:solidFill>
                <a:effectLst/>
                <a:latin typeface="Garamond" charset="0"/>
                <a:ea typeface="Calibri" charset="0"/>
                <a:cs typeface="Times New Roman" charset="0"/>
              </a:rPr>
              <a:t>CERL Annual Seminar 2017</a:t>
            </a:r>
            <a:r>
              <a:rPr lang="sv-SE" dirty="0" smtClean="0">
                <a:effectLst/>
              </a:rPr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80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1. </a:t>
            </a:r>
            <a:r>
              <a:rPr lang="sv-SE" dirty="0" err="1" smtClean="0"/>
              <a:t>ProBok</a:t>
            </a:r>
            <a:r>
              <a:rPr lang="sv-SE" dirty="0" smtClean="0"/>
              <a:t> </a:t>
            </a:r>
            <a:r>
              <a:rPr lang="sv-SE" dirty="0" err="1" smtClean="0"/>
              <a:t>bibliographical</a:t>
            </a:r>
            <a:r>
              <a:rPr lang="sv-SE" dirty="0" smtClean="0"/>
              <a:t> information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1" y="1444488"/>
            <a:ext cx="5181600" cy="4883378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842" y="1364974"/>
            <a:ext cx="3631738" cy="52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2. </a:t>
            </a:r>
            <a:r>
              <a:rPr lang="sv-SE" dirty="0" err="1" smtClean="0"/>
              <a:t>ProBok</a:t>
            </a:r>
            <a:r>
              <a:rPr lang="sv-SE" dirty="0" smtClean="0"/>
              <a:t> </a:t>
            </a:r>
            <a:r>
              <a:rPr lang="sv-SE" dirty="0" err="1"/>
              <a:t>b</a:t>
            </a:r>
            <a:r>
              <a:rPr lang="sv-SE" dirty="0" err="1" smtClean="0"/>
              <a:t>ookbinding</a:t>
            </a:r>
            <a:r>
              <a:rPr lang="sv-SE" dirty="0" smtClean="0"/>
              <a:t> </a:t>
            </a:r>
            <a:r>
              <a:rPr lang="sv-SE" dirty="0" err="1" smtClean="0"/>
              <a:t>description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"/>
          <a:stretch/>
        </p:blipFill>
        <p:spPr>
          <a:xfrm>
            <a:off x="0" y="1842053"/>
            <a:ext cx="3878652" cy="4426226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/>
          <a:stretch/>
        </p:blipFill>
        <p:spPr>
          <a:xfrm>
            <a:off x="3988907" y="2040283"/>
            <a:ext cx="6467058" cy="471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4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3. </a:t>
            </a:r>
            <a:r>
              <a:rPr lang="sv-SE" dirty="0" err="1" smtClean="0"/>
              <a:t>ProBok</a:t>
            </a:r>
            <a:r>
              <a:rPr lang="sv-SE" dirty="0" smtClean="0"/>
              <a:t> </a:t>
            </a:r>
            <a:r>
              <a:rPr lang="sv-SE" dirty="0" err="1"/>
              <a:t>p</a:t>
            </a:r>
            <a:r>
              <a:rPr lang="sv-SE" dirty="0" err="1" smtClean="0"/>
              <a:t>rovenance</a:t>
            </a:r>
            <a:r>
              <a:rPr lang="sv-SE" dirty="0" smtClean="0"/>
              <a:t> </a:t>
            </a:r>
            <a:r>
              <a:rPr lang="sv-SE" dirty="0" err="1" smtClean="0"/>
              <a:t>description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0260"/>
            <a:ext cx="5381537" cy="469126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91" y="1550504"/>
            <a:ext cx="3378200" cy="53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38772" y="402504"/>
            <a:ext cx="6635080" cy="1143000"/>
          </a:xfrm>
        </p:spPr>
        <p:txBody>
          <a:bodyPr>
            <a:normAutofit/>
          </a:bodyPr>
          <a:lstStyle/>
          <a:p>
            <a:r>
              <a:rPr lang="sv-SE" sz="3200" dirty="0" smtClean="0"/>
              <a:t>Alvin </a:t>
            </a:r>
            <a:r>
              <a:rPr lang="sv-SE" sz="3200" dirty="0" err="1" smtClean="0"/>
              <a:t>types</a:t>
            </a:r>
            <a:r>
              <a:rPr lang="sv-SE" sz="3200" dirty="0" smtClean="0"/>
              <a:t> </a:t>
            </a:r>
            <a:r>
              <a:rPr lang="sv-SE" sz="3200" dirty="0" err="1" smtClean="0"/>
              <a:t>of</a:t>
            </a:r>
            <a:r>
              <a:rPr lang="sv-SE" sz="3200" dirty="0" smtClean="0"/>
              <a:t> </a:t>
            </a:r>
            <a:r>
              <a:rPr lang="sv-SE" sz="3200" dirty="0" err="1" smtClean="0"/>
              <a:t>resources</a:t>
            </a:r>
            <a:endParaRPr lang="sv-SE" sz="3200" dirty="0"/>
          </a:p>
        </p:txBody>
      </p:sp>
      <p:pic>
        <p:nvPicPr>
          <p:cNvPr id="4" name="Bildobjekt 3" descr="IMG_67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87" y="4629683"/>
            <a:ext cx="2744236" cy="1584598"/>
          </a:xfrm>
          <a:prstGeom prst="rect">
            <a:avLst/>
          </a:prstGeom>
        </p:spPr>
      </p:pic>
      <p:pic>
        <p:nvPicPr>
          <p:cNvPr id="6" name="Bildobjekt 5" descr="IMG_67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9" y="2195718"/>
            <a:ext cx="1406117" cy="2138317"/>
          </a:xfrm>
          <a:prstGeom prst="rect">
            <a:avLst/>
          </a:prstGeom>
        </p:spPr>
      </p:pic>
      <p:pic>
        <p:nvPicPr>
          <p:cNvPr id="1028" name="Picture 4" descr="review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93" y="4959660"/>
            <a:ext cx="1431269" cy="143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14" y="1432712"/>
            <a:ext cx="2920325" cy="2136058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948" y="4092317"/>
            <a:ext cx="1572260" cy="1329665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5226" r="47812" b="5994"/>
          <a:stretch/>
        </p:blipFill>
        <p:spPr>
          <a:xfrm>
            <a:off x="7227480" y="675698"/>
            <a:ext cx="1692743" cy="2411895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1839" y="4063962"/>
            <a:ext cx="2211199" cy="589653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0133" y="5123201"/>
            <a:ext cx="1219200" cy="927100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19296"/>
            <a:ext cx="2309874" cy="1782032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644283" y="1801328"/>
            <a:ext cx="849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Images</a:t>
            </a:r>
            <a:endParaRPr lang="sv-SE" dirty="0"/>
          </a:p>
        </p:txBody>
      </p:sp>
      <p:sp>
        <p:nvSpPr>
          <p:cNvPr id="15" name="textruta 14"/>
          <p:cNvSpPr txBox="1"/>
          <p:nvPr/>
        </p:nvSpPr>
        <p:spPr>
          <a:xfrm>
            <a:off x="564771" y="4358788"/>
            <a:ext cx="97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Archives</a:t>
            </a:r>
            <a:endParaRPr lang="sv-SE" dirty="0"/>
          </a:p>
        </p:txBody>
      </p:sp>
      <p:sp>
        <p:nvSpPr>
          <p:cNvPr id="16" name="textruta 15"/>
          <p:cNvSpPr txBox="1"/>
          <p:nvPr/>
        </p:nvSpPr>
        <p:spPr>
          <a:xfrm>
            <a:off x="578023" y="6351173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mtClean="0"/>
              <a:t>Objects</a:t>
            </a:r>
            <a:endParaRPr lang="sv-SE" dirty="0"/>
          </a:p>
        </p:txBody>
      </p:sp>
      <p:sp>
        <p:nvSpPr>
          <p:cNvPr id="17" name="textruta 16"/>
          <p:cNvSpPr txBox="1"/>
          <p:nvPr/>
        </p:nvSpPr>
        <p:spPr>
          <a:xfrm>
            <a:off x="5224271" y="356789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mtClean="0"/>
              <a:t>Art</a:t>
            </a:r>
            <a:endParaRPr lang="sv-SE"/>
          </a:p>
        </p:txBody>
      </p:sp>
      <p:sp>
        <p:nvSpPr>
          <p:cNvPr id="18" name="textruta 17"/>
          <p:cNvSpPr txBox="1"/>
          <p:nvPr/>
        </p:nvSpPr>
        <p:spPr>
          <a:xfrm>
            <a:off x="5377041" y="5421982"/>
            <a:ext cx="70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mtClean="0"/>
              <a:t>Maps</a:t>
            </a:r>
            <a:endParaRPr lang="sv-SE" dirty="0"/>
          </a:p>
        </p:txBody>
      </p:sp>
      <p:sp>
        <p:nvSpPr>
          <p:cNvPr id="19" name="textruta 18"/>
          <p:cNvSpPr txBox="1"/>
          <p:nvPr/>
        </p:nvSpPr>
        <p:spPr>
          <a:xfrm>
            <a:off x="2697734" y="6206263"/>
            <a:ext cx="1344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mtClean="0"/>
              <a:t>Manuscripts</a:t>
            </a:r>
            <a:endParaRPr lang="sv-SE" dirty="0"/>
          </a:p>
        </p:txBody>
      </p:sp>
      <p:pic>
        <p:nvPicPr>
          <p:cNvPr id="20" name="Bildobjekt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0" r="5346" b="4605"/>
          <a:stretch/>
        </p:blipFill>
        <p:spPr>
          <a:xfrm>
            <a:off x="2216121" y="2066620"/>
            <a:ext cx="1410324" cy="1670494"/>
          </a:xfrm>
          <a:prstGeom prst="rect">
            <a:avLst/>
          </a:prstGeom>
        </p:spPr>
      </p:pic>
      <p:sp>
        <p:nvSpPr>
          <p:cNvPr id="21" name="textruta 20"/>
          <p:cNvSpPr txBox="1"/>
          <p:nvPr/>
        </p:nvSpPr>
        <p:spPr>
          <a:xfrm>
            <a:off x="2508917" y="3811363"/>
            <a:ext cx="74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mtClean="0"/>
              <a:t>Books</a:t>
            </a:r>
            <a:endParaRPr lang="sv-SE"/>
          </a:p>
        </p:txBody>
      </p:sp>
      <p:sp>
        <p:nvSpPr>
          <p:cNvPr id="22" name="textruta 21"/>
          <p:cNvSpPr txBox="1"/>
          <p:nvPr/>
        </p:nvSpPr>
        <p:spPr>
          <a:xfrm>
            <a:off x="7050844" y="616650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mtClean="0"/>
              <a:t>Sound</a:t>
            </a:r>
            <a:endParaRPr lang="sv-SE"/>
          </a:p>
        </p:txBody>
      </p:sp>
      <p:sp>
        <p:nvSpPr>
          <p:cNvPr id="23" name="textruta 22"/>
          <p:cNvSpPr txBox="1"/>
          <p:nvPr/>
        </p:nvSpPr>
        <p:spPr>
          <a:xfrm>
            <a:off x="7655381" y="311072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mtClean="0"/>
              <a:t>Music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11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How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bookbindings</a:t>
            </a:r>
            <a:r>
              <a:rPr lang="sv-SE" dirty="0" smtClean="0"/>
              <a:t> from </a:t>
            </a:r>
            <a:r>
              <a:rPr lang="sv-SE" dirty="0" err="1" smtClean="0"/>
              <a:t>ProBok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/>
          <a:srcRect r="6873"/>
          <a:stretch/>
        </p:blipFill>
        <p:spPr>
          <a:xfrm>
            <a:off x="633622" y="1907458"/>
            <a:ext cx="2198068" cy="4752282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336006" y="3708161"/>
            <a:ext cx="2789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/>
              <a:t>1. </a:t>
            </a:r>
            <a:r>
              <a:rPr lang="sv-SE" dirty="0" err="1" smtClean="0"/>
              <a:t>Bibliographic</a:t>
            </a:r>
            <a:r>
              <a:rPr lang="sv-SE" dirty="0" smtClean="0"/>
              <a:t> information</a:t>
            </a:r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>
            <a:off x="3336006" y="4151079"/>
            <a:ext cx="2692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/>
              <a:t>2. </a:t>
            </a:r>
            <a:r>
              <a:rPr lang="sv-SE" dirty="0" err="1" smtClean="0"/>
              <a:t>Bookbinding</a:t>
            </a:r>
            <a:r>
              <a:rPr lang="sv-SE" dirty="0" smtClean="0"/>
              <a:t> </a:t>
            </a:r>
            <a:r>
              <a:rPr lang="sv-SE" dirty="0" err="1" smtClean="0"/>
              <a:t>description</a:t>
            </a:r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3336006" y="2890801"/>
            <a:ext cx="261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/>
              <a:t>3. </a:t>
            </a:r>
            <a:r>
              <a:rPr lang="sv-SE" dirty="0" err="1" smtClean="0"/>
              <a:t>Provenance</a:t>
            </a:r>
            <a:r>
              <a:rPr lang="sv-SE" dirty="0" smtClean="0"/>
              <a:t> </a:t>
            </a:r>
            <a:r>
              <a:rPr lang="sv-SE" dirty="0" err="1" smtClean="0"/>
              <a:t>description</a:t>
            </a:r>
            <a:endParaRPr lang="sv-SE" dirty="0"/>
          </a:p>
        </p:txBody>
      </p:sp>
      <p:cxnSp>
        <p:nvCxnSpPr>
          <p:cNvPr id="11" name="Rak pil 10"/>
          <p:cNvCxnSpPr/>
          <p:nvPr/>
        </p:nvCxnSpPr>
        <p:spPr>
          <a:xfrm flipH="1">
            <a:off x="1855304" y="3101009"/>
            <a:ext cx="1325218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pil 11"/>
          <p:cNvCxnSpPr/>
          <p:nvPr/>
        </p:nvCxnSpPr>
        <p:spPr>
          <a:xfrm flipH="1">
            <a:off x="1855304" y="4340088"/>
            <a:ext cx="1325218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pil 12"/>
          <p:cNvCxnSpPr/>
          <p:nvPr/>
        </p:nvCxnSpPr>
        <p:spPr>
          <a:xfrm flipH="1">
            <a:off x="2831690" y="3909392"/>
            <a:ext cx="501232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34" y="1298713"/>
            <a:ext cx="1050172" cy="1669774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7" y="2809461"/>
            <a:ext cx="1439855" cy="2080591"/>
          </a:xfrm>
          <a:prstGeom prst="rect">
            <a:avLst/>
          </a:prstGeom>
        </p:spPr>
      </p:pic>
      <p:pic>
        <p:nvPicPr>
          <p:cNvPr id="19" name="Bildobjekt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t="7810" r="16843" b="4225"/>
          <a:stretch/>
        </p:blipFill>
        <p:spPr>
          <a:xfrm>
            <a:off x="3140768" y="4512365"/>
            <a:ext cx="2994989" cy="23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1. Alvin </a:t>
            </a:r>
            <a:r>
              <a:rPr lang="sv-SE" dirty="0" err="1" smtClean="0"/>
              <a:t>bibliographical</a:t>
            </a:r>
            <a:r>
              <a:rPr lang="sv-SE" dirty="0" smtClean="0"/>
              <a:t> data </a:t>
            </a:r>
            <a:r>
              <a:rPr lang="mr-IN" dirty="0" smtClean="0"/>
              <a:t>–</a:t>
            </a:r>
            <a:r>
              <a:rPr lang="sv-SE" dirty="0" smtClean="0"/>
              <a:t> </a:t>
            </a:r>
            <a:r>
              <a:rPr lang="sv-SE" dirty="0" err="1" smtClean="0"/>
              <a:t>entry</a:t>
            </a:r>
            <a:r>
              <a:rPr lang="sv-SE" dirty="0" smtClean="0"/>
              <a:t> </a:t>
            </a:r>
            <a:r>
              <a:rPr lang="sv-SE" dirty="0" err="1" smtClean="0"/>
              <a:t>hub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227"/>
            <a:ext cx="9144000" cy="561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07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752"/>
            <a:ext cx="9144000" cy="6465094"/>
          </a:xfrm>
          <a:prstGeom prst="rect">
            <a:avLst/>
          </a:prstGeom>
        </p:spPr>
      </p:pic>
      <p:cxnSp>
        <p:nvCxnSpPr>
          <p:cNvPr id="8" name="Rak pil 7"/>
          <p:cNvCxnSpPr/>
          <p:nvPr/>
        </p:nvCxnSpPr>
        <p:spPr>
          <a:xfrm flipH="1">
            <a:off x="3114261" y="4982817"/>
            <a:ext cx="2849217" cy="119269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ruta 8"/>
          <p:cNvSpPr txBox="1"/>
          <p:nvPr/>
        </p:nvSpPr>
        <p:spPr>
          <a:xfrm>
            <a:off x="5936974" y="4784035"/>
            <a:ext cx="2561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Link to </a:t>
            </a:r>
            <a:r>
              <a:rPr lang="sv-SE" smtClean="0"/>
              <a:t>the National </a:t>
            </a:r>
            <a:r>
              <a:rPr lang="sv-SE" dirty="0" err="1" smtClean="0"/>
              <a:t>Opac</a:t>
            </a:r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185530" y="2146852"/>
            <a:ext cx="1586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Internal</a:t>
            </a:r>
            <a:r>
              <a:rPr lang="sv-SE" dirty="0" smtClean="0"/>
              <a:t> </a:t>
            </a:r>
            <a:r>
              <a:rPr lang="sv-SE" dirty="0" err="1" smtClean="0"/>
              <a:t>linking</a:t>
            </a:r>
            <a:endParaRPr lang="sv-SE" dirty="0" smtClean="0"/>
          </a:p>
          <a:p>
            <a:r>
              <a:rPr lang="sv-SE" dirty="0" err="1" smtClean="0"/>
              <a:t>hub</a:t>
            </a:r>
            <a:endParaRPr lang="sv-SE" dirty="0"/>
          </a:p>
        </p:txBody>
      </p:sp>
      <p:sp>
        <p:nvSpPr>
          <p:cNvPr id="12" name="Vänster klammerparentes 11"/>
          <p:cNvSpPr/>
          <p:nvPr/>
        </p:nvSpPr>
        <p:spPr>
          <a:xfrm>
            <a:off x="2014329" y="1815548"/>
            <a:ext cx="145773" cy="1470991"/>
          </a:xfrm>
          <a:prstGeom prst="leftBrac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2107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National </a:t>
            </a:r>
            <a:r>
              <a:rPr lang="sv-SE" dirty="0" err="1" smtClean="0"/>
              <a:t>Opac</a:t>
            </a:r>
            <a:r>
              <a:rPr lang="sv-SE" dirty="0" smtClean="0"/>
              <a:t> </a:t>
            </a:r>
            <a:r>
              <a:rPr lang="sv-SE" dirty="0" err="1" smtClean="0"/>
              <a:t>entry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8918"/>
            <a:ext cx="9144000" cy="54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90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2. Alvin </a:t>
            </a:r>
            <a:r>
              <a:rPr lang="sv-SE" dirty="0" err="1"/>
              <a:t>bookbinding</a:t>
            </a:r>
            <a:r>
              <a:rPr lang="sv-SE" dirty="0"/>
              <a:t> </a:t>
            </a:r>
            <a:r>
              <a:rPr lang="sv-SE" dirty="0" err="1" smtClean="0"/>
              <a:t>entry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187"/>
            <a:ext cx="9144000" cy="59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54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2. Alvin </a:t>
            </a:r>
            <a:r>
              <a:rPr lang="sv-SE" dirty="0" err="1"/>
              <a:t>bookbinding</a:t>
            </a:r>
            <a:r>
              <a:rPr lang="sv-SE" dirty="0"/>
              <a:t> </a:t>
            </a:r>
            <a:r>
              <a:rPr lang="sv-SE" dirty="0" err="1" smtClean="0"/>
              <a:t>description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3"/>
          <a:stretch/>
        </p:blipFill>
        <p:spPr>
          <a:xfrm>
            <a:off x="225287" y="1444486"/>
            <a:ext cx="4081670" cy="520810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t="7810" r="16843" b="4225"/>
          <a:stretch/>
        </p:blipFill>
        <p:spPr>
          <a:xfrm>
            <a:off x="4505742" y="2365513"/>
            <a:ext cx="4638258" cy="363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77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t="13507"/>
          <a:stretch/>
        </p:blipFill>
        <p:spPr>
          <a:xfrm>
            <a:off x="138896" y="2057218"/>
            <a:ext cx="1863567" cy="1030147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/>
          <a:srcRect t="12913"/>
          <a:stretch/>
        </p:blipFill>
        <p:spPr>
          <a:xfrm>
            <a:off x="130816" y="3635488"/>
            <a:ext cx="1871647" cy="1041721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5"/>
          <a:srcRect l="5949" t="13696" r="7089" b="8127"/>
          <a:stretch/>
        </p:blipFill>
        <p:spPr>
          <a:xfrm>
            <a:off x="6782764" y="1981509"/>
            <a:ext cx="2018853" cy="1134319"/>
          </a:xfrm>
          <a:prstGeom prst="rect">
            <a:avLst/>
          </a:prstGeom>
        </p:spPr>
      </p:pic>
      <p:cxnSp>
        <p:nvCxnSpPr>
          <p:cNvPr id="11" name="Rak pil 10"/>
          <p:cNvCxnSpPr/>
          <p:nvPr/>
        </p:nvCxnSpPr>
        <p:spPr>
          <a:xfrm>
            <a:off x="2284325" y="5983300"/>
            <a:ext cx="4515968" cy="14037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/>
        </p:nvSpPr>
        <p:spPr>
          <a:xfrm>
            <a:off x="138896" y="5335805"/>
            <a:ext cx="22122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000000"/>
                </a:solidFill>
              </a:rPr>
              <a:t>General </a:t>
            </a:r>
            <a:r>
              <a:rPr lang="sv-SE" dirty="0" err="1" smtClean="0">
                <a:solidFill>
                  <a:srgbClr val="000000"/>
                </a:solidFill>
              </a:rPr>
              <a:t>character</a:t>
            </a:r>
            <a:endParaRPr lang="sv-SE" dirty="0">
              <a:solidFill>
                <a:srgbClr val="000000"/>
              </a:solidFill>
            </a:endParaRPr>
          </a:p>
          <a:p>
            <a:r>
              <a:rPr lang="sv-SE" dirty="0" smtClean="0">
                <a:solidFill>
                  <a:srgbClr val="000000"/>
                </a:solidFill>
              </a:rPr>
              <a:t>Digital ”</a:t>
            </a:r>
            <a:r>
              <a:rPr lang="sv-SE" dirty="0" err="1" smtClean="0">
                <a:solidFill>
                  <a:srgbClr val="000000"/>
                </a:solidFill>
              </a:rPr>
              <a:t>raw</a:t>
            </a:r>
            <a:r>
              <a:rPr lang="sv-SE" dirty="0" smtClean="0">
                <a:solidFill>
                  <a:srgbClr val="000000"/>
                </a:solidFill>
              </a:rPr>
              <a:t>-material”</a:t>
            </a:r>
            <a:endParaRPr lang="sv-SE" dirty="0">
              <a:solidFill>
                <a:srgbClr val="000000"/>
              </a:solidFill>
            </a:endParaRPr>
          </a:p>
          <a:p>
            <a:r>
              <a:rPr lang="sv-SE" dirty="0" smtClean="0">
                <a:solidFill>
                  <a:srgbClr val="000000"/>
                </a:solidFill>
              </a:rPr>
              <a:t>Digital </a:t>
            </a:r>
            <a:r>
              <a:rPr lang="sv-SE" dirty="0" err="1" smtClean="0">
                <a:solidFill>
                  <a:srgbClr val="000000"/>
                </a:solidFill>
              </a:rPr>
              <a:t>preservation</a:t>
            </a:r>
            <a:endParaRPr lang="sv-SE" dirty="0" smtClean="0">
              <a:solidFill>
                <a:srgbClr val="000000"/>
              </a:solidFill>
            </a:endParaRPr>
          </a:p>
          <a:p>
            <a:r>
              <a:rPr lang="sv-SE" dirty="0" smtClean="0">
                <a:solidFill>
                  <a:srgbClr val="000000"/>
                </a:solidFill>
              </a:rPr>
              <a:t>Close to </a:t>
            </a:r>
            <a:r>
              <a:rPr lang="sv-SE" dirty="0" err="1" smtClean="0">
                <a:solidFill>
                  <a:srgbClr val="000000"/>
                </a:solidFill>
              </a:rPr>
              <a:t>collections</a:t>
            </a:r>
            <a:endParaRPr lang="sv-SE" dirty="0" smtClean="0">
              <a:solidFill>
                <a:srgbClr val="000000"/>
              </a:solidFill>
            </a:endParaRPr>
          </a:p>
          <a:p>
            <a:r>
              <a:rPr lang="sv-SE" dirty="0" smtClean="0">
                <a:solidFill>
                  <a:srgbClr val="000000"/>
                </a:solidFill>
              </a:rPr>
              <a:t> 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6862276" y="5323951"/>
            <a:ext cx="198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>
                <a:solidFill>
                  <a:srgbClr val="000000"/>
                </a:solidFill>
              </a:rPr>
              <a:t>Specific</a:t>
            </a:r>
            <a:endParaRPr lang="sv-SE" dirty="0">
              <a:solidFill>
                <a:srgbClr val="000000"/>
              </a:solidFill>
            </a:endParaRPr>
          </a:p>
          <a:p>
            <a:r>
              <a:rPr lang="sv-SE" dirty="0" err="1" smtClean="0">
                <a:solidFill>
                  <a:srgbClr val="000000"/>
                </a:solidFill>
              </a:rPr>
              <a:t>Enriched</a:t>
            </a:r>
            <a:r>
              <a:rPr lang="sv-SE" dirty="0" smtClean="0">
                <a:solidFill>
                  <a:srgbClr val="000000"/>
                </a:solidFill>
              </a:rPr>
              <a:t> data</a:t>
            </a:r>
            <a:endParaRPr lang="sv-SE" dirty="0">
              <a:solidFill>
                <a:srgbClr val="000000"/>
              </a:solidFill>
            </a:endParaRPr>
          </a:p>
          <a:p>
            <a:r>
              <a:rPr lang="sv-SE" dirty="0" err="1" smtClean="0">
                <a:solidFill>
                  <a:srgbClr val="000000"/>
                </a:solidFill>
              </a:rPr>
              <a:t>Maintenance</a:t>
            </a:r>
            <a:r>
              <a:rPr lang="sv-SE" dirty="0" smtClean="0">
                <a:solidFill>
                  <a:srgbClr val="000000"/>
                </a:solidFill>
              </a:rPr>
              <a:t>?</a:t>
            </a:r>
            <a:endParaRPr lang="sv-SE" dirty="0">
              <a:solidFill>
                <a:srgbClr val="000000"/>
              </a:solidFill>
            </a:endParaRPr>
          </a:p>
          <a:p>
            <a:r>
              <a:rPr lang="sv-SE" dirty="0" smtClean="0">
                <a:solidFill>
                  <a:srgbClr val="000000"/>
                </a:solidFill>
              </a:rPr>
              <a:t>Close to a </a:t>
            </a:r>
            <a:r>
              <a:rPr lang="sv-SE" dirty="0" err="1" smtClean="0">
                <a:solidFill>
                  <a:srgbClr val="000000"/>
                </a:solidFill>
              </a:rPr>
              <a:t>subject</a:t>
            </a:r>
            <a:endParaRPr lang="sv-SE" dirty="0">
              <a:solidFill>
                <a:srgbClr val="000000"/>
              </a:solidFill>
            </a:endParaRPr>
          </a:p>
          <a:p>
            <a:endParaRPr lang="sv-SE" dirty="0">
              <a:solidFill>
                <a:srgbClr val="000000"/>
              </a:solidFill>
            </a:endParaRPr>
          </a:p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4" name="Rubrik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 err="1" smtClean="0"/>
              <a:t>Repositories</a:t>
            </a:r>
            <a:r>
              <a:rPr lang="sv-SE" sz="2800" dirty="0" smtClean="0"/>
              <a:t> and research </a:t>
            </a:r>
            <a:r>
              <a:rPr lang="sv-SE" sz="2800" dirty="0" err="1" smtClean="0"/>
              <a:t>databases</a:t>
            </a:r>
            <a:endParaRPr lang="sv-SE" sz="2800" dirty="0"/>
          </a:p>
        </p:txBody>
      </p:sp>
      <p:sp>
        <p:nvSpPr>
          <p:cNvPr id="16" name="textruta 15"/>
          <p:cNvSpPr txBox="1"/>
          <p:nvPr/>
        </p:nvSpPr>
        <p:spPr>
          <a:xfrm>
            <a:off x="706056" y="3080509"/>
            <a:ext cx="5341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000000"/>
                </a:solidFill>
              </a:rPr>
              <a:t>Alvin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289367" y="4732013"/>
            <a:ext cx="13210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000000"/>
                </a:solidFill>
              </a:rPr>
              <a:t>Internet </a:t>
            </a:r>
            <a:r>
              <a:rPr lang="sv-SE" dirty="0" err="1">
                <a:solidFill>
                  <a:srgbClr val="000000"/>
                </a:solidFill>
              </a:rPr>
              <a:t>Archive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25" name="textruta 24"/>
          <p:cNvSpPr txBox="1"/>
          <p:nvPr/>
        </p:nvSpPr>
        <p:spPr>
          <a:xfrm>
            <a:off x="7305038" y="3073961"/>
            <a:ext cx="7625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solidFill>
                  <a:srgbClr val="000000"/>
                </a:solidFill>
              </a:rPr>
              <a:t>Topelius</a:t>
            </a:r>
          </a:p>
        </p:txBody>
      </p:sp>
      <p:sp>
        <p:nvSpPr>
          <p:cNvPr id="20" name="textruta 19"/>
          <p:cNvSpPr txBox="1"/>
          <p:nvPr/>
        </p:nvSpPr>
        <p:spPr>
          <a:xfrm>
            <a:off x="243669" y="1612326"/>
            <a:ext cx="1474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err="1">
                <a:solidFill>
                  <a:srgbClr val="000000"/>
                </a:solidFill>
              </a:rPr>
              <a:t>R</a:t>
            </a:r>
            <a:r>
              <a:rPr lang="sv-SE" sz="2000" dirty="0" err="1" smtClean="0">
                <a:solidFill>
                  <a:srgbClr val="000000"/>
                </a:solidFill>
              </a:rPr>
              <a:t>epositories</a:t>
            </a:r>
            <a:endParaRPr lang="sv-SE" sz="2000" dirty="0">
              <a:solidFill>
                <a:srgbClr val="000000"/>
              </a:solidFill>
            </a:endParaRPr>
          </a:p>
        </p:txBody>
      </p:sp>
      <p:sp>
        <p:nvSpPr>
          <p:cNvPr id="21" name="textruta 20"/>
          <p:cNvSpPr txBox="1"/>
          <p:nvPr/>
        </p:nvSpPr>
        <p:spPr>
          <a:xfrm>
            <a:off x="6871943" y="1539472"/>
            <a:ext cx="1742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smtClean="0">
                <a:solidFill>
                  <a:srgbClr val="000000"/>
                </a:solidFill>
              </a:rPr>
              <a:t>Digital editions</a:t>
            </a:r>
            <a:endParaRPr lang="sv-SE" sz="2000" dirty="0">
              <a:solidFill>
                <a:srgbClr val="000000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9677" r="10144" b="66667"/>
          <a:stretch/>
        </p:blipFill>
        <p:spPr>
          <a:xfrm>
            <a:off x="6793271" y="3593456"/>
            <a:ext cx="2008346" cy="1085246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7243004" y="4763160"/>
            <a:ext cx="107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mtClean="0"/>
              <a:t>Pragmata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67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3. Alvin </a:t>
            </a:r>
            <a:r>
              <a:rPr lang="sv-SE" dirty="0" err="1" smtClean="0"/>
              <a:t>provenance</a:t>
            </a:r>
            <a:r>
              <a:rPr lang="sv-SE" dirty="0" smtClean="0"/>
              <a:t> information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17"/>
            <a:ext cx="4462087" cy="5420139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21" y="1295561"/>
            <a:ext cx="3498388" cy="556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97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Alvin </a:t>
            </a:r>
            <a:r>
              <a:rPr lang="sv-SE" dirty="0" err="1" smtClean="0"/>
              <a:t>viewer</a:t>
            </a:r>
            <a:r>
              <a:rPr lang="sv-SE" dirty="0" smtClean="0"/>
              <a:t> </a:t>
            </a:r>
            <a:r>
              <a:rPr lang="sv-SE" dirty="0" err="1" smtClean="0"/>
              <a:t>functions</a:t>
            </a:r>
            <a:r>
              <a:rPr lang="sv-SE" dirty="0" smtClean="0"/>
              <a:t> -</a:t>
            </a:r>
            <a:r>
              <a:rPr lang="sv-SE" dirty="0" err="1" smtClean="0"/>
              <a:t>provenance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5539"/>
            <a:ext cx="9144000" cy="540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13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Alvin </a:t>
            </a:r>
            <a:r>
              <a:rPr lang="sv-SE" dirty="0" err="1" smtClean="0"/>
              <a:t>viewer</a:t>
            </a:r>
            <a:r>
              <a:rPr lang="sv-SE" dirty="0" smtClean="0"/>
              <a:t> </a:t>
            </a:r>
            <a:r>
              <a:rPr lang="sv-SE" dirty="0" err="1" smtClean="0"/>
              <a:t>functions</a:t>
            </a:r>
            <a:r>
              <a:rPr lang="sv-SE" dirty="0" smtClean="0"/>
              <a:t> - </a:t>
            </a:r>
            <a:r>
              <a:rPr lang="sv-SE" dirty="0" err="1" smtClean="0"/>
              <a:t>bookbindings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258"/>
            <a:ext cx="9144000" cy="536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3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04730" y="432788"/>
            <a:ext cx="6635080" cy="1143000"/>
          </a:xfrm>
        </p:spPr>
        <p:txBody>
          <a:bodyPr/>
          <a:lstStyle/>
          <a:p>
            <a:r>
              <a:rPr lang="sv-SE" dirty="0"/>
              <a:t>Back to the </a:t>
            </a:r>
            <a:r>
              <a:rPr lang="sv-SE" dirty="0" err="1"/>
              <a:t>bibliographical</a:t>
            </a:r>
            <a:r>
              <a:rPr lang="sv-SE" dirty="0"/>
              <a:t> </a:t>
            </a:r>
            <a:r>
              <a:rPr lang="sv-SE" dirty="0" err="1"/>
              <a:t>description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7"/>
          <a:stretch/>
        </p:blipFill>
        <p:spPr>
          <a:xfrm>
            <a:off x="0" y="1775790"/>
            <a:ext cx="9144000" cy="5688183"/>
          </a:xfrm>
          <a:prstGeom prst="rect">
            <a:avLst/>
          </a:prstGeom>
        </p:spPr>
      </p:pic>
      <p:cxnSp>
        <p:nvCxnSpPr>
          <p:cNvPr id="8" name="Rak pil 7"/>
          <p:cNvCxnSpPr/>
          <p:nvPr/>
        </p:nvCxnSpPr>
        <p:spPr>
          <a:xfrm flipH="1">
            <a:off x="3114261" y="5777945"/>
            <a:ext cx="2849217" cy="119269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ruta 8"/>
          <p:cNvSpPr txBox="1"/>
          <p:nvPr/>
        </p:nvSpPr>
        <p:spPr>
          <a:xfrm>
            <a:off x="5936974" y="5579163"/>
            <a:ext cx="2561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Link to </a:t>
            </a:r>
            <a:r>
              <a:rPr lang="sv-SE" smtClean="0"/>
              <a:t>the National </a:t>
            </a:r>
            <a:r>
              <a:rPr lang="sv-SE" dirty="0" err="1" smtClean="0"/>
              <a:t>Opac</a:t>
            </a:r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185530" y="2941980"/>
            <a:ext cx="1586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Internal</a:t>
            </a:r>
            <a:r>
              <a:rPr lang="sv-SE" dirty="0" smtClean="0"/>
              <a:t> </a:t>
            </a:r>
            <a:r>
              <a:rPr lang="sv-SE" dirty="0" err="1" smtClean="0"/>
              <a:t>linking</a:t>
            </a:r>
            <a:endParaRPr lang="sv-SE" dirty="0" smtClean="0"/>
          </a:p>
          <a:p>
            <a:r>
              <a:rPr lang="sv-SE" dirty="0" err="1" smtClean="0"/>
              <a:t>hub</a:t>
            </a:r>
            <a:endParaRPr lang="sv-SE" dirty="0"/>
          </a:p>
        </p:txBody>
      </p:sp>
      <p:sp>
        <p:nvSpPr>
          <p:cNvPr id="12" name="Vänster klammerparentes 11"/>
          <p:cNvSpPr/>
          <p:nvPr/>
        </p:nvSpPr>
        <p:spPr>
          <a:xfrm>
            <a:off x="2014329" y="2610676"/>
            <a:ext cx="145773" cy="1470991"/>
          </a:xfrm>
          <a:prstGeom prst="leftBrac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Rak pil 10"/>
          <p:cNvCxnSpPr/>
          <p:nvPr/>
        </p:nvCxnSpPr>
        <p:spPr>
          <a:xfrm flipH="1">
            <a:off x="4234071" y="2822713"/>
            <a:ext cx="2166729" cy="66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/>
          <p:cNvSpPr txBox="1"/>
          <p:nvPr/>
        </p:nvSpPr>
        <p:spPr>
          <a:xfrm>
            <a:off x="6811618" y="2491408"/>
            <a:ext cx="2069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Internal</a:t>
            </a:r>
            <a:r>
              <a:rPr lang="sv-SE" dirty="0" smtClean="0"/>
              <a:t> </a:t>
            </a:r>
            <a:r>
              <a:rPr lang="sv-SE" dirty="0" err="1" smtClean="0"/>
              <a:t>link</a:t>
            </a:r>
            <a:r>
              <a:rPr lang="sv-SE" dirty="0" smtClean="0"/>
              <a:t> to all</a:t>
            </a:r>
          </a:p>
          <a:p>
            <a:r>
              <a:rPr lang="sv-SE" dirty="0" smtClean="0"/>
              <a:t> the </a:t>
            </a:r>
            <a:r>
              <a:rPr lang="sv-SE" dirty="0" err="1" smtClean="0"/>
              <a:t>described</a:t>
            </a:r>
            <a:r>
              <a:rPr lang="sv-SE" dirty="0" smtClean="0"/>
              <a:t> parts</a:t>
            </a:r>
          </a:p>
          <a:p>
            <a:r>
              <a:rPr lang="sv-SE" dirty="0" smtClean="0"/>
              <a:t> </a:t>
            </a:r>
            <a:r>
              <a:rPr lang="sv-SE" dirty="0" err="1" smtClean="0"/>
              <a:t>related</a:t>
            </a:r>
            <a:r>
              <a:rPr lang="sv-SE" dirty="0" smtClean="0"/>
              <a:t> to </a:t>
            </a:r>
            <a:r>
              <a:rPr lang="sv-SE" dirty="0" err="1" smtClean="0"/>
              <a:t>this</a:t>
            </a:r>
            <a:r>
              <a:rPr lang="sv-SE" dirty="0" smtClean="0"/>
              <a:t> </a:t>
            </a:r>
            <a:r>
              <a:rPr lang="sv-SE" dirty="0" err="1" smtClean="0"/>
              <a:t>book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411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All the </a:t>
            </a:r>
            <a:r>
              <a:rPr lang="sv-SE" dirty="0" err="1" smtClean="0"/>
              <a:t>described</a:t>
            </a:r>
            <a:r>
              <a:rPr lang="sv-SE" dirty="0" smtClean="0"/>
              <a:t> parts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displayed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" y="1747275"/>
            <a:ext cx="4711145" cy="365757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38" y="3313044"/>
            <a:ext cx="4498561" cy="34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0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Provenance</a:t>
            </a:r>
            <a:r>
              <a:rPr lang="sv-SE" dirty="0" smtClean="0"/>
              <a:t> no. 2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2" y="1906286"/>
            <a:ext cx="9144000" cy="5987410"/>
          </a:xfrm>
          <a:prstGeom prst="rect">
            <a:avLst/>
          </a:prstGeom>
        </p:spPr>
      </p:pic>
      <p:cxnSp>
        <p:nvCxnSpPr>
          <p:cNvPr id="4" name="Rak pil 3"/>
          <p:cNvCxnSpPr/>
          <p:nvPr/>
        </p:nvCxnSpPr>
        <p:spPr>
          <a:xfrm flipH="1" flipV="1">
            <a:off x="960785" y="2511285"/>
            <a:ext cx="205406" cy="90777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0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20 </a:t>
            </a:r>
            <a:r>
              <a:rPr lang="sv-SE" dirty="0" err="1" smtClean="0"/>
              <a:t>related</a:t>
            </a:r>
            <a:r>
              <a:rPr lang="sv-SE" dirty="0" smtClean="0"/>
              <a:t> </a:t>
            </a:r>
            <a:r>
              <a:rPr lang="sv-SE" dirty="0" err="1" smtClean="0"/>
              <a:t>resources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359" y="1351721"/>
            <a:ext cx="6140986" cy="560567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6281530" y="1828799"/>
            <a:ext cx="26670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12 text-</a:t>
            </a:r>
            <a:r>
              <a:rPr lang="sv-SE" dirty="0" err="1" smtClean="0"/>
              <a:t>related</a:t>
            </a:r>
            <a:r>
              <a:rPr lang="sv-SE" dirty="0" smtClean="0"/>
              <a:t> </a:t>
            </a:r>
            <a:r>
              <a:rPr lang="sv-SE" dirty="0" err="1" smtClean="0"/>
              <a:t>resources</a:t>
            </a:r>
            <a:endParaRPr lang="sv-SE" dirty="0" smtClean="0"/>
          </a:p>
          <a:p>
            <a:r>
              <a:rPr lang="sv-SE" dirty="0" err="1"/>
              <a:t>i</a:t>
            </a:r>
            <a:r>
              <a:rPr lang="sv-SE" dirty="0" err="1" smtClean="0"/>
              <a:t>ncl</a:t>
            </a:r>
            <a:r>
              <a:rPr lang="sv-SE" dirty="0" smtClean="0"/>
              <a:t>. 8 letters</a:t>
            </a:r>
          </a:p>
          <a:p>
            <a:r>
              <a:rPr lang="sv-SE" dirty="0" smtClean="0"/>
              <a:t>5 images (</a:t>
            </a:r>
            <a:r>
              <a:rPr lang="sv-SE" dirty="0" err="1" smtClean="0"/>
              <a:t>one</a:t>
            </a:r>
            <a:r>
              <a:rPr lang="sv-SE" dirty="0" smtClean="0"/>
              <a:t> </a:t>
            </a:r>
            <a:r>
              <a:rPr lang="sv-SE" dirty="0" err="1" smtClean="0"/>
              <a:t>oil</a:t>
            </a:r>
            <a:r>
              <a:rPr lang="sv-SE" dirty="0" smtClean="0"/>
              <a:t> </a:t>
            </a:r>
            <a:r>
              <a:rPr lang="sv-SE" dirty="0" err="1" smtClean="0"/>
              <a:t>painting</a:t>
            </a:r>
            <a:r>
              <a:rPr lang="sv-SE" dirty="0" smtClean="0"/>
              <a:t>)</a:t>
            </a:r>
          </a:p>
          <a:p>
            <a:r>
              <a:rPr lang="sv-SE" dirty="0" smtClean="0"/>
              <a:t>2 </a:t>
            </a:r>
            <a:r>
              <a:rPr lang="sv-SE" dirty="0" err="1" smtClean="0"/>
              <a:t>provenances</a:t>
            </a:r>
            <a:endParaRPr lang="sv-SE" dirty="0" smtClean="0"/>
          </a:p>
          <a:p>
            <a:r>
              <a:rPr lang="sv-SE" dirty="0" smtClean="0"/>
              <a:t>1 </a:t>
            </a:r>
            <a:r>
              <a:rPr lang="sv-SE" dirty="0" err="1" smtClean="0"/>
              <a:t>archive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69" y="3518452"/>
            <a:ext cx="2293837" cy="305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Matters</a:t>
            </a:r>
            <a:r>
              <a:rPr lang="sv-SE" dirty="0" smtClean="0"/>
              <a:t> to be </a:t>
            </a:r>
            <a:r>
              <a:rPr lang="sv-SE" dirty="0" err="1" smtClean="0"/>
              <a:t>decided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7848"/>
            <a:ext cx="9144000" cy="108213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82" y="5366302"/>
            <a:ext cx="7607300" cy="10287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1577009" y="3949147"/>
            <a:ext cx="5798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 </a:t>
            </a:r>
            <a:r>
              <a:rPr lang="sv-SE" dirty="0" err="1" smtClean="0"/>
              <a:t>stable</a:t>
            </a:r>
            <a:r>
              <a:rPr lang="sv-SE" dirty="0" smtClean="0"/>
              <a:t> </a:t>
            </a:r>
            <a:r>
              <a:rPr lang="sv-SE" dirty="0" err="1" smtClean="0"/>
              <a:t>model</a:t>
            </a:r>
            <a:r>
              <a:rPr lang="sv-SE" dirty="0" smtClean="0"/>
              <a:t> for </a:t>
            </a:r>
            <a:r>
              <a:rPr lang="sv-SE" dirty="0" err="1" smtClean="0"/>
              <a:t>connecting</a:t>
            </a:r>
            <a:r>
              <a:rPr lang="sv-SE" dirty="0" smtClean="0"/>
              <a:t> Alvin to the </a:t>
            </a:r>
            <a:r>
              <a:rPr lang="sv-SE" dirty="0" err="1" smtClean="0"/>
              <a:t>Ligatus</a:t>
            </a:r>
            <a:r>
              <a:rPr lang="sv-SE" dirty="0" smtClean="0"/>
              <a:t> </a:t>
            </a:r>
            <a:r>
              <a:rPr lang="sv-SE" dirty="0" err="1" smtClean="0"/>
              <a:t>glossary</a:t>
            </a:r>
            <a:endParaRPr lang="sv-SE" dirty="0" smtClean="0"/>
          </a:p>
          <a:p>
            <a:r>
              <a:rPr lang="sv-SE" dirty="0" err="1" smtClean="0"/>
              <a:t>Including</a:t>
            </a:r>
            <a:r>
              <a:rPr lang="sv-SE" dirty="0" smtClean="0"/>
              <a:t> </a:t>
            </a:r>
            <a:r>
              <a:rPr lang="sv-SE" dirty="0" err="1" smtClean="0"/>
              <a:t>technical</a:t>
            </a:r>
            <a:r>
              <a:rPr lang="sv-SE" dirty="0" smtClean="0"/>
              <a:t> </a:t>
            </a:r>
            <a:r>
              <a:rPr lang="sv-SE" dirty="0" err="1" smtClean="0"/>
              <a:t>consideratios</a:t>
            </a:r>
            <a:r>
              <a:rPr lang="sv-SE" dirty="0" smtClean="0"/>
              <a:t> </a:t>
            </a:r>
            <a:r>
              <a:rPr lang="sv-SE" dirty="0" err="1" smtClean="0"/>
              <a:t>such</a:t>
            </a:r>
            <a:r>
              <a:rPr lang="sv-SE" dirty="0" smtClean="0"/>
              <a:t> as an API-</a:t>
            </a:r>
            <a:r>
              <a:rPr lang="sv-SE" dirty="0" err="1" smtClean="0"/>
              <a:t>connection</a:t>
            </a:r>
            <a:r>
              <a:rPr lang="sv-SE" dirty="0" smtClean="0"/>
              <a:t>, </a:t>
            </a:r>
          </a:p>
          <a:p>
            <a:r>
              <a:rPr lang="sv-SE" dirty="0" err="1" smtClean="0"/>
              <a:t>download</a:t>
            </a:r>
            <a:r>
              <a:rPr lang="sv-SE" dirty="0" smtClean="0"/>
              <a:t> </a:t>
            </a:r>
            <a:r>
              <a:rPr lang="sv-SE" dirty="0" err="1" smtClean="0"/>
              <a:t>model</a:t>
            </a:r>
            <a:r>
              <a:rPr lang="sv-SE" dirty="0" smtClean="0"/>
              <a:t> etc.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565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Extending</a:t>
            </a:r>
            <a:r>
              <a:rPr lang="sv-SE" dirty="0" smtClean="0"/>
              <a:t> </a:t>
            </a:r>
            <a:r>
              <a:rPr lang="sv-SE" dirty="0" err="1" smtClean="0"/>
              <a:t>cooperation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742121" y="2358886"/>
            <a:ext cx="821237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•The </a:t>
            </a:r>
            <a:r>
              <a:rPr lang="sv-SE" dirty="0" err="1" smtClean="0"/>
              <a:t>technical</a:t>
            </a:r>
            <a:r>
              <a:rPr lang="sv-SE" dirty="0" smtClean="0"/>
              <a:t> </a:t>
            </a:r>
            <a:r>
              <a:rPr lang="sv-SE" dirty="0" err="1" smtClean="0"/>
              <a:t>structure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Alvin is </a:t>
            </a:r>
            <a:r>
              <a:rPr lang="sv-SE" dirty="0" err="1" smtClean="0"/>
              <a:t>based</a:t>
            </a:r>
            <a:r>
              <a:rPr lang="sv-SE" dirty="0" smtClean="0"/>
              <a:t> on a </a:t>
            </a:r>
            <a:r>
              <a:rPr lang="sv-SE" dirty="0" err="1" smtClean="0"/>
              <a:t>shared</a:t>
            </a:r>
            <a:r>
              <a:rPr lang="sv-SE" dirty="0" smtClean="0"/>
              <a:t> </a:t>
            </a:r>
            <a:r>
              <a:rPr lang="sv-SE" dirty="0" err="1" smtClean="0"/>
              <a:t>platform</a:t>
            </a:r>
            <a:endParaRPr lang="sv-SE" dirty="0" smtClean="0"/>
          </a:p>
          <a:p>
            <a:endParaRPr lang="sv-SE" dirty="0"/>
          </a:p>
          <a:p>
            <a:r>
              <a:rPr lang="sv-SE" dirty="0" smtClean="0"/>
              <a:t>•The </a:t>
            </a:r>
            <a:r>
              <a:rPr lang="sv-SE" dirty="0" err="1" smtClean="0"/>
              <a:t>shared</a:t>
            </a:r>
            <a:r>
              <a:rPr lang="sv-SE" dirty="0" smtClean="0"/>
              <a:t> </a:t>
            </a:r>
            <a:r>
              <a:rPr lang="sv-SE" dirty="0" err="1" smtClean="0"/>
              <a:t>platform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allow</a:t>
            </a:r>
            <a:r>
              <a:rPr lang="sv-SE" dirty="0" smtClean="0"/>
              <a:t> for </a:t>
            </a:r>
            <a:r>
              <a:rPr lang="sv-SE" dirty="0" err="1" smtClean="0"/>
              <a:t>extended</a:t>
            </a:r>
            <a:r>
              <a:rPr lang="sv-SE" dirty="0" smtClean="0"/>
              <a:t> partnerships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interested</a:t>
            </a:r>
            <a:r>
              <a:rPr lang="sv-SE" dirty="0" smtClean="0"/>
              <a:t> institutions</a:t>
            </a:r>
          </a:p>
          <a:p>
            <a:r>
              <a:rPr lang="sv-SE" dirty="0" smtClean="0"/>
              <a:t> and/or </a:t>
            </a:r>
            <a:r>
              <a:rPr lang="sv-SE" dirty="0" err="1" smtClean="0"/>
              <a:t>projects</a:t>
            </a:r>
            <a:r>
              <a:rPr lang="sv-SE" dirty="0" smtClean="0"/>
              <a:t> for </a:t>
            </a:r>
            <a:r>
              <a:rPr lang="sv-SE" dirty="0" err="1" smtClean="0"/>
              <a:t>describing</a:t>
            </a:r>
            <a:r>
              <a:rPr lang="sv-SE" dirty="0" smtClean="0"/>
              <a:t> and publishing </a:t>
            </a:r>
            <a:r>
              <a:rPr lang="sv-SE" dirty="0" err="1" smtClean="0"/>
              <a:t>bookbindings</a:t>
            </a:r>
            <a:endParaRPr lang="sv-SE" dirty="0" smtClean="0"/>
          </a:p>
          <a:p>
            <a:endParaRPr lang="sv-SE" dirty="0"/>
          </a:p>
          <a:p>
            <a:r>
              <a:rPr lang="sv-SE" dirty="0" smtClean="0"/>
              <a:t>•To be </a:t>
            </a:r>
            <a:r>
              <a:rPr lang="sv-SE" dirty="0" err="1" smtClean="0"/>
              <a:t>able</a:t>
            </a:r>
            <a:r>
              <a:rPr lang="sv-SE" dirty="0" smtClean="0"/>
              <a:t> to </a:t>
            </a:r>
            <a:r>
              <a:rPr lang="sv-SE" dirty="0" err="1" smtClean="0"/>
              <a:t>evaluate</a:t>
            </a:r>
            <a:r>
              <a:rPr lang="sv-SE" dirty="0" smtClean="0"/>
              <a:t> long </a:t>
            </a:r>
            <a:r>
              <a:rPr lang="sv-SE" dirty="0" err="1" smtClean="0"/>
              <a:t>distance</a:t>
            </a:r>
            <a:r>
              <a:rPr lang="sv-SE" dirty="0" smtClean="0"/>
              <a:t> </a:t>
            </a:r>
            <a:r>
              <a:rPr lang="sv-SE" dirty="0" err="1" smtClean="0"/>
              <a:t>cooperation</a:t>
            </a:r>
            <a:r>
              <a:rPr lang="sv-SE" dirty="0" smtClean="0"/>
              <a:t>,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seek</a:t>
            </a:r>
            <a:r>
              <a:rPr lang="sv-SE" dirty="0" smtClean="0"/>
              <a:t> an </a:t>
            </a:r>
            <a:r>
              <a:rPr lang="sv-SE" dirty="0" err="1" smtClean="0"/>
              <a:t>interested</a:t>
            </a:r>
            <a:r>
              <a:rPr lang="sv-SE" dirty="0" smtClean="0"/>
              <a:t> partner</a:t>
            </a:r>
          </a:p>
          <a:p>
            <a:r>
              <a:rPr lang="sv-SE" dirty="0"/>
              <a:t>i</a:t>
            </a:r>
            <a:r>
              <a:rPr lang="sv-SE" dirty="0" smtClean="0"/>
              <a:t>nstitution or </a:t>
            </a:r>
            <a:r>
              <a:rPr lang="sv-SE" dirty="0" err="1" smtClean="0"/>
              <a:t>project</a:t>
            </a:r>
            <a:r>
              <a:rPr lang="sv-SE" dirty="0" smtClean="0"/>
              <a:t> to be </a:t>
            </a:r>
            <a:r>
              <a:rPr lang="sv-SE" dirty="0" err="1" smtClean="0"/>
              <a:t>able</a:t>
            </a:r>
            <a:r>
              <a:rPr lang="sv-SE" dirty="0" smtClean="0"/>
              <a:t> to test the </a:t>
            </a:r>
            <a:r>
              <a:rPr lang="sv-SE" dirty="0" err="1" smtClean="0"/>
              <a:t>requirements</a:t>
            </a:r>
            <a:r>
              <a:rPr lang="sv-SE" dirty="0" smtClean="0"/>
              <a:t> </a:t>
            </a:r>
            <a:r>
              <a:rPr lang="sv-SE" dirty="0" err="1" smtClean="0"/>
              <a:t>needed</a:t>
            </a:r>
            <a:r>
              <a:rPr lang="sv-SE" dirty="0" smtClean="0"/>
              <a:t> for </a:t>
            </a:r>
            <a:r>
              <a:rPr lang="sv-SE" dirty="0" err="1" smtClean="0"/>
              <a:t>extended</a:t>
            </a:r>
            <a:r>
              <a:rPr lang="sv-SE" dirty="0" smtClean="0"/>
              <a:t> </a:t>
            </a:r>
          </a:p>
          <a:p>
            <a:r>
              <a:rPr lang="sv-SE" dirty="0" err="1" smtClean="0"/>
              <a:t>cooperation</a:t>
            </a:r>
            <a:endParaRPr lang="sv-SE" dirty="0" smtClean="0"/>
          </a:p>
          <a:p>
            <a:endParaRPr lang="sv-SE" dirty="0"/>
          </a:p>
          <a:p>
            <a:r>
              <a:rPr lang="sv-SE" dirty="0" smtClean="0"/>
              <a:t>•A test </a:t>
            </a:r>
            <a:r>
              <a:rPr lang="sv-SE" dirty="0" err="1" smtClean="0"/>
              <a:t>will</a:t>
            </a:r>
            <a:r>
              <a:rPr lang="sv-SE" dirty="0" smtClean="0"/>
              <a:t> </a:t>
            </a:r>
            <a:r>
              <a:rPr lang="sv-SE" dirty="0" err="1" smtClean="0"/>
              <a:t>include</a:t>
            </a:r>
            <a:r>
              <a:rPr lang="sv-SE" dirty="0"/>
              <a:t> </a:t>
            </a:r>
            <a:r>
              <a:rPr lang="sv-SE" dirty="0" err="1" smtClean="0"/>
              <a:t>communication</a:t>
            </a:r>
            <a:r>
              <a:rPr lang="sv-SE" dirty="0" smtClean="0"/>
              <a:t> </a:t>
            </a:r>
            <a:r>
              <a:rPr lang="sv-SE" dirty="0" err="1" smtClean="0"/>
              <a:t>issues</a:t>
            </a:r>
            <a:r>
              <a:rPr lang="sv-SE" dirty="0" smtClean="0"/>
              <a:t>, </a:t>
            </a:r>
            <a:r>
              <a:rPr lang="sv-SE" dirty="0" err="1" smtClean="0"/>
              <a:t>membership</a:t>
            </a:r>
            <a:r>
              <a:rPr lang="sv-SE" dirty="0" smtClean="0"/>
              <a:t> </a:t>
            </a:r>
            <a:r>
              <a:rPr lang="sv-SE" dirty="0" err="1" smtClean="0"/>
              <a:t>organizational</a:t>
            </a:r>
            <a:r>
              <a:rPr lang="sv-SE" dirty="0" smtClean="0"/>
              <a:t> </a:t>
            </a:r>
            <a:r>
              <a:rPr lang="sv-SE" dirty="0" err="1" smtClean="0"/>
              <a:t>issues</a:t>
            </a:r>
            <a:r>
              <a:rPr lang="sv-SE" dirty="0" smtClean="0"/>
              <a:t>, </a:t>
            </a:r>
          </a:p>
          <a:p>
            <a:r>
              <a:rPr lang="sv-SE" dirty="0" err="1" smtClean="0"/>
              <a:t>distributed</a:t>
            </a:r>
            <a:r>
              <a:rPr lang="sv-SE" dirty="0" smtClean="0"/>
              <a:t> data </a:t>
            </a:r>
            <a:r>
              <a:rPr lang="sv-SE" dirty="0" err="1" smtClean="0"/>
              <a:t>storage</a:t>
            </a:r>
            <a:r>
              <a:rPr lang="sv-SE" dirty="0" smtClean="0"/>
              <a:t>, </a:t>
            </a:r>
            <a:r>
              <a:rPr lang="sv-SE" dirty="0" err="1" smtClean="0"/>
              <a:t>technical</a:t>
            </a:r>
            <a:r>
              <a:rPr lang="sv-SE" dirty="0" smtClean="0"/>
              <a:t>, </a:t>
            </a:r>
            <a:r>
              <a:rPr lang="sv-SE" dirty="0" err="1" smtClean="0"/>
              <a:t>financial</a:t>
            </a:r>
            <a:r>
              <a:rPr lang="sv-SE" dirty="0" smtClean="0"/>
              <a:t>, and  </a:t>
            </a:r>
            <a:r>
              <a:rPr lang="sv-SE" dirty="0" err="1" smtClean="0"/>
              <a:t>language</a:t>
            </a:r>
            <a:r>
              <a:rPr lang="sv-SE" dirty="0" smtClean="0"/>
              <a:t> </a:t>
            </a:r>
            <a:r>
              <a:rPr lang="sv-SE" dirty="0" err="1" smtClean="0"/>
              <a:t>issues</a:t>
            </a:r>
            <a:r>
              <a:rPr lang="sv-SE" dirty="0" smtClean="0"/>
              <a:t>, </a:t>
            </a:r>
            <a:r>
              <a:rPr lang="sv-SE" dirty="0" err="1" smtClean="0"/>
              <a:t>modular</a:t>
            </a:r>
            <a:r>
              <a:rPr lang="sv-SE" dirty="0" smtClean="0"/>
              <a:t> or full </a:t>
            </a:r>
          </a:p>
          <a:p>
            <a:r>
              <a:rPr lang="sv-SE" dirty="0" err="1"/>
              <a:t>u</a:t>
            </a:r>
            <a:r>
              <a:rPr lang="sv-SE" dirty="0" err="1" smtClean="0"/>
              <a:t>se</a:t>
            </a:r>
            <a:r>
              <a:rPr lang="sv-SE" dirty="0" smtClean="0"/>
              <a:t>, </a:t>
            </a:r>
            <a:r>
              <a:rPr lang="sv-SE" dirty="0" err="1" smtClean="0"/>
              <a:t>matters</a:t>
            </a:r>
            <a:r>
              <a:rPr lang="sv-SE" dirty="0" smtClean="0"/>
              <a:t> </a:t>
            </a:r>
            <a:r>
              <a:rPr lang="sv-SE" dirty="0" err="1" smtClean="0"/>
              <a:t>arising</a:t>
            </a:r>
            <a:r>
              <a:rPr lang="sv-SE" dirty="0" smtClean="0"/>
              <a:t> etc.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91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2800" dirty="0" smtClean="0"/>
              <a:t>Alvin </a:t>
            </a:r>
            <a:r>
              <a:rPr lang="sv-SE" sz="2800" dirty="0" smtClean="0"/>
              <a:t>portal for digital </a:t>
            </a:r>
            <a:r>
              <a:rPr lang="sv-SE" sz="2800" dirty="0" err="1" smtClean="0"/>
              <a:t>collections</a:t>
            </a:r>
            <a:r>
              <a:rPr lang="sv-SE" sz="2800" dirty="0" smtClean="0"/>
              <a:t> and </a:t>
            </a:r>
            <a:r>
              <a:rPr lang="sv-SE" sz="2800" dirty="0" err="1" smtClean="0"/>
              <a:t>digitized</a:t>
            </a:r>
            <a:r>
              <a:rPr lang="sv-SE" sz="2800" dirty="0" smtClean="0"/>
              <a:t> </a:t>
            </a:r>
            <a:r>
              <a:rPr lang="sv-SE" sz="2800" dirty="0" err="1" smtClean="0"/>
              <a:t>cultural</a:t>
            </a:r>
            <a:r>
              <a:rPr lang="sv-SE" sz="2800" dirty="0" smtClean="0"/>
              <a:t> </a:t>
            </a:r>
            <a:r>
              <a:rPr lang="sv-SE" sz="2800" dirty="0" err="1" smtClean="0"/>
              <a:t>heritage</a:t>
            </a:r>
            <a:r>
              <a:rPr lang="sv-SE" sz="2800" dirty="0" smtClean="0"/>
              <a:t> </a:t>
            </a:r>
            <a:r>
              <a:rPr lang="mr-IN" sz="2800" dirty="0" smtClean="0"/>
              <a:t>–</a:t>
            </a:r>
            <a:r>
              <a:rPr lang="sv-SE" sz="2800" dirty="0" smtClean="0"/>
              <a:t> an </a:t>
            </a:r>
            <a:r>
              <a:rPr lang="sv-SE" sz="2800" dirty="0" err="1" smtClean="0"/>
              <a:t>introduction</a:t>
            </a:r>
            <a:endParaRPr lang="sv-SE" sz="28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137"/>
            <a:ext cx="9144000" cy="4152305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503583" y="6042991"/>
            <a:ext cx="8387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Alvin </a:t>
            </a:r>
            <a:r>
              <a:rPr lang="sv-SE" dirty="0" err="1" smtClean="0"/>
              <a:t>was</a:t>
            </a:r>
            <a:r>
              <a:rPr lang="sv-SE" dirty="0" smtClean="0"/>
              <a:t> </a:t>
            </a:r>
            <a:r>
              <a:rPr lang="sv-SE" dirty="0" err="1" smtClean="0"/>
              <a:t>established</a:t>
            </a:r>
            <a:r>
              <a:rPr lang="sv-SE" dirty="0" smtClean="0"/>
              <a:t> in 2014 and, </a:t>
            </a:r>
            <a:r>
              <a:rPr lang="sv-SE" dirty="0" err="1" smtClean="0"/>
              <a:t>today</a:t>
            </a:r>
            <a:r>
              <a:rPr lang="sv-SE" dirty="0" smtClean="0"/>
              <a:t>, it </a:t>
            </a:r>
            <a:r>
              <a:rPr lang="sv-SE" dirty="0" err="1" smtClean="0"/>
              <a:t>contains</a:t>
            </a:r>
            <a:r>
              <a:rPr lang="sv-SE" dirty="0" smtClean="0"/>
              <a:t> app. 135 000 </a:t>
            </a:r>
            <a:r>
              <a:rPr lang="sv-SE" dirty="0" err="1" smtClean="0"/>
              <a:t>catalogue</a:t>
            </a:r>
            <a:r>
              <a:rPr lang="sv-SE" dirty="0" smtClean="0"/>
              <a:t> </a:t>
            </a:r>
            <a:r>
              <a:rPr lang="sv-SE" dirty="0" err="1" smtClean="0"/>
              <a:t>entries</a:t>
            </a:r>
            <a:r>
              <a:rPr lang="sv-SE" dirty="0" smtClean="0"/>
              <a:t> and</a:t>
            </a:r>
          </a:p>
          <a:p>
            <a:r>
              <a:rPr lang="sv-SE" dirty="0" smtClean="0"/>
              <a:t> 96000 </a:t>
            </a:r>
            <a:r>
              <a:rPr lang="sv-SE" dirty="0" err="1" smtClean="0"/>
              <a:t>entries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a digital </a:t>
            </a:r>
            <a:r>
              <a:rPr lang="sv-SE" dirty="0" err="1" smtClean="0"/>
              <a:t>content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991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Facts</a:t>
            </a:r>
            <a:r>
              <a:rPr lang="sv-SE" dirty="0" smtClean="0"/>
              <a:t> and </a:t>
            </a:r>
            <a:r>
              <a:rPr lang="sv-SE" dirty="0" err="1" smtClean="0"/>
              <a:t>functions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954156" y="1779687"/>
            <a:ext cx="768389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•Alvin is a digital </a:t>
            </a:r>
            <a:r>
              <a:rPr lang="sv-SE" dirty="0" err="1" smtClean="0"/>
              <a:t>repository</a:t>
            </a:r>
            <a:r>
              <a:rPr lang="sv-SE" dirty="0" smtClean="0"/>
              <a:t> and a </a:t>
            </a:r>
            <a:r>
              <a:rPr lang="sv-SE" dirty="0" err="1" smtClean="0"/>
              <a:t>platform</a:t>
            </a:r>
            <a:r>
              <a:rPr lang="sv-SE" dirty="0" smtClean="0"/>
              <a:t> for </a:t>
            </a:r>
            <a:r>
              <a:rPr lang="sv-SE" dirty="0" err="1" smtClean="0"/>
              <a:t>describing</a:t>
            </a:r>
            <a:r>
              <a:rPr lang="sv-SE" dirty="0" smtClean="0"/>
              <a:t>, </a:t>
            </a:r>
            <a:r>
              <a:rPr lang="sv-SE" dirty="0" err="1" smtClean="0"/>
              <a:t>cataloguing</a:t>
            </a:r>
            <a:r>
              <a:rPr lang="sv-SE" dirty="0" smtClean="0"/>
              <a:t> and</a:t>
            </a:r>
          </a:p>
          <a:p>
            <a:r>
              <a:rPr lang="sv-SE" dirty="0" smtClean="0"/>
              <a:t> publishing </a:t>
            </a:r>
            <a:r>
              <a:rPr lang="sv-SE" dirty="0" err="1" smtClean="0"/>
              <a:t>free</a:t>
            </a:r>
            <a:r>
              <a:rPr lang="sv-SE" dirty="0" smtClean="0"/>
              <a:t> digital </a:t>
            </a:r>
            <a:r>
              <a:rPr lang="sv-SE" dirty="0" err="1" smtClean="0"/>
              <a:t>resources</a:t>
            </a:r>
            <a:r>
              <a:rPr lang="sv-SE" dirty="0" smtClean="0"/>
              <a:t> on the Internet</a:t>
            </a:r>
          </a:p>
          <a:p>
            <a:endParaRPr lang="sv-SE" dirty="0"/>
          </a:p>
          <a:p>
            <a:r>
              <a:rPr lang="sv-SE" dirty="0" smtClean="0"/>
              <a:t>•Alvin is </a:t>
            </a:r>
            <a:r>
              <a:rPr lang="sv-SE" dirty="0" err="1" smtClean="0"/>
              <a:t>organised</a:t>
            </a:r>
            <a:r>
              <a:rPr lang="sv-SE" dirty="0" smtClean="0"/>
              <a:t> in a </a:t>
            </a:r>
            <a:r>
              <a:rPr lang="sv-SE" dirty="0" err="1" smtClean="0"/>
              <a:t>consortium</a:t>
            </a:r>
            <a:r>
              <a:rPr lang="sv-SE" dirty="0" smtClean="0"/>
              <a:t> </a:t>
            </a:r>
            <a:r>
              <a:rPr lang="sv-SE" dirty="0" err="1" smtClean="0"/>
              <a:t>consisting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Swedish </a:t>
            </a:r>
            <a:r>
              <a:rPr lang="sv-SE" dirty="0" err="1" smtClean="0"/>
              <a:t>university</a:t>
            </a:r>
            <a:r>
              <a:rPr lang="sv-SE" dirty="0" smtClean="0"/>
              <a:t> </a:t>
            </a:r>
            <a:r>
              <a:rPr lang="sv-SE" dirty="0" err="1" smtClean="0"/>
              <a:t>libraries</a:t>
            </a:r>
            <a:r>
              <a:rPr lang="sv-SE" dirty="0" smtClean="0"/>
              <a:t> </a:t>
            </a:r>
          </a:p>
          <a:p>
            <a:r>
              <a:rPr lang="sv-SE" dirty="0" smtClean="0"/>
              <a:t>in Uppsala, Lund  and Göteborg and a </a:t>
            </a:r>
            <a:r>
              <a:rPr lang="sv-SE" dirty="0" err="1" smtClean="0"/>
              <a:t>number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other</a:t>
            </a:r>
            <a:r>
              <a:rPr lang="sv-SE" dirty="0" smtClean="0"/>
              <a:t> institutions </a:t>
            </a:r>
            <a:r>
              <a:rPr lang="sv-SE" dirty="0" err="1" smtClean="0"/>
              <a:t>active</a:t>
            </a:r>
            <a:r>
              <a:rPr lang="sv-SE" dirty="0" smtClean="0"/>
              <a:t> </a:t>
            </a:r>
            <a:r>
              <a:rPr lang="sv-SE" dirty="0" err="1" smtClean="0"/>
              <a:t>within</a:t>
            </a:r>
            <a:endParaRPr lang="sv-SE" dirty="0" smtClean="0"/>
          </a:p>
          <a:p>
            <a:r>
              <a:rPr lang="sv-SE" dirty="0" smtClean="0"/>
              <a:t>the ALM-</a:t>
            </a:r>
            <a:r>
              <a:rPr lang="sv-SE" dirty="0" err="1" smtClean="0"/>
              <a:t>sector</a:t>
            </a:r>
            <a:r>
              <a:rPr lang="sv-SE" dirty="0" smtClean="0"/>
              <a:t> in Sweden</a:t>
            </a:r>
          </a:p>
          <a:p>
            <a:endParaRPr lang="sv-SE" dirty="0" smtClean="0"/>
          </a:p>
          <a:p>
            <a:r>
              <a:rPr lang="sv-SE" dirty="0" smtClean="0"/>
              <a:t>•Alvin is </a:t>
            </a:r>
            <a:r>
              <a:rPr lang="sv-SE" dirty="0" err="1" smtClean="0"/>
              <a:t>built</a:t>
            </a:r>
            <a:r>
              <a:rPr lang="sv-SE" dirty="0" smtClean="0"/>
              <a:t> to form an integral part </a:t>
            </a:r>
            <a:r>
              <a:rPr lang="sv-SE" dirty="0" err="1" smtClean="0"/>
              <a:t>of</a:t>
            </a:r>
            <a:r>
              <a:rPr lang="sv-SE" dirty="0" smtClean="0"/>
              <a:t> a </a:t>
            </a:r>
            <a:r>
              <a:rPr lang="sv-SE" dirty="0" err="1" smtClean="0"/>
              <a:t>digitization</a:t>
            </a:r>
            <a:r>
              <a:rPr lang="sv-SE" dirty="0" smtClean="0"/>
              <a:t> workflow </a:t>
            </a:r>
          </a:p>
          <a:p>
            <a:endParaRPr lang="sv-SE" dirty="0"/>
          </a:p>
          <a:p>
            <a:r>
              <a:rPr lang="sv-SE" dirty="0" smtClean="0"/>
              <a:t>•Alvin is </a:t>
            </a:r>
            <a:r>
              <a:rPr lang="sv-SE" dirty="0" err="1" smtClean="0"/>
              <a:t>developed</a:t>
            </a:r>
            <a:r>
              <a:rPr lang="sv-SE" dirty="0" smtClean="0"/>
              <a:t> and </a:t>
            </a:r>
            <a:r>
              <a:rPr lang="sv-SE" dirty="0" err="1" smtClean="0"/>
              <a:t>maintained</a:t>
            </a:r>
            <a:r>
              <a:rPr lang="sv-SE" dirty="0" smtClean="0"/>
              <a:t> by Uppsala </a:t>
            </a:r>
            <a:r>
              <a:rPr lang="sv-SE" dirty="0"/>
              <a:t>U</a:t>
            </a:r>
            <a:r>
              <a:rPr lang="sv-SE" dirty="0" smtClean="0"/>
              <a:t>niversity </a:t>
            </a:r>
            <a:r>
              <a:rPr lang="sv-SE" dirty="0" err="1"/>
              <a:t>L</a:t>
            </a:r>
            <a:r>
              <a:rPr lang="sv-SE" dirty="0" err="1" smtClean="0"/>
              <a:t>ibrary</a:t>
            </a:r>
            <a:endParaRPr lang="sv-SE" dirty="0" smtClean="0"/>
          </a:p>
          <a:p>
            <a:endParaRPr lang="sv-SE" dirty="0"/>
          </a:p>
          <a:p>
            <a:r>
              <a:rPr lang="sv-SE" dirty="0" smtClean="0"/>
              <a:t>•Resources </a:t>
            </a:r>
            <a:r>
              <a:rPr lang="sv-SE" dirty="0" err="1" smtClean="0"/>
              <a:t>can</a:t>
            </a:r>
            <a:r>
              <a:rPr lang="sv-SE" dirty="0" smtClean="0"/>
              <a:t> be </a:t>
            </a:r>
            <a:r>
              <a:rPr lang="sv-SE" dirty="0" err="1" smtClean="0"/>
              <a:t>downloaded</a:t>
            </a:r>
            <a:r>
              <a:rPr lang="sv-SE" dirty="0" smtClean="0"/>
              <a:t> </a:t>
            </a:r>
            <a:r>
              <a:rPr lang="sv-SE" dirty="0" err="1" smtClean="0"/>
              <a:t>freely</a:t>
            </a:r>
            <a:r>
              <a:rPr lang="sv-SE" dirty="0" smtClean="0"/>
              <a:t>, metadata </a:t>
            </a:r>
            <a:r>
              <a:rPr lang="sv-SE" dirty="0" err="1" smtClean="0"/>
              <a:t>can</a:t>
            </a:r>
            <a:r>
              <a:rPr lang="sv-SE" dirty="0" smtClean="0"/>
              <a:t> be </a:t>
            </a:r>
            <a:r>
              <a:rPr lang="sv-SE" dirty="0" err="1" smtClean="0"/>
              <a:t>harvested</a:t>
            </a:r>
            <a:r>
              <a:rPr lang="sv-SE" dirty="0" smtClean="0"/>
              <a:t> by OAI-PMH,</a:t>
            </a:r>
          </a:p>
          <a:p>
            <a:r>
              <a:rPr lang="sv-SE" dirty="0"/>
              <a:t>p</a:t>
            </a:r>
            <a:r>
              <a:rPr lang="sv-SE" dirty="0" smtClean="0"/>
              <a:t>ermanent </a:t>
            </a:r>
            <a:r>
              <a:rPr lang="sv-SE" dirty="0" err="1" smtClean="0"/>
              <a:t>links</a:t>
            </a:r>
            <a:r>
              <a:rPr lang="sv-SE" dirty="0" smtClean="0"/>
              <a:t>, and </a:t>
            </a:r>
            <a:r>
              <a:rPr lang="sv-SE" dirty="0" err="1" smtClean="0"/>
              <a:t>internal</a:t>
            </a:r>
            <a:r>
              <a:rPr lang="sv-SE" dirty="0" smtClean="0"/>
              <a:t> </a:t>
            </a:r>
            <a:r>
              <a:rPr lang="sv-SE" dirty="0" err="1" smtClean="0"/>
              <a:t>linking</a:t>
            </a:r>
            <a:r>
              <a:rPr lang="sv-SE" dirty="0" smtClean="0"/>
              <a:t> </a:t>
            </a:r>
            <a:r>
              <a:rPr lang="sv-SE" dirty="0" err="1" smtClean="0"/>
              <a:t>between</a:t>
            </a:r>
            <a:r>
              <a:rPr lang="sv-SE" dirty="0" smtClean="0"/>
              <a:t> </a:t>
            </a:r>
            <a:r>
              <a:rPr lang="sv-SE" dirty="0" err="1" smtClean="0"/>
              <a:t>individual</a:t>
            </a:r>
            <a:r>
              <a:rPr lang="sv-SE" dirty="0" smtClean="0"/>
              <a:t> </a:t>
            </a:r>
            <a:r>
              <a:rPr lang="sv-SE" dirty="0" err="1" smtClean="0"/>
              <a:t>book</a:t>
            </a:r>
            <a:r>
              <a:rPr lang="sv-SE" dirty="0" smtClean="0"/>
              <a:t>-pages, persons, </a:t>
            </a:r>
          </a:p>
          <a:p>
            <a:r>
              <a:rPr lang="sv-SE" dirty="0"/>
              <a:t>a</a:t>
            </a:r>
            <a:r>
              <a:rPr lang="sv-SE" dirty="0" smtClean="0"/>
              <a:t>nd organisations </a:t>
            </a:r>
            <a:r>
              <a:rPr lang="sv-SE" dirty="0" err="1" smtClean="0"/>
              <a:t>facilitates</a:t>
            </a:r>
            <a:r>
              <a:rPr lang="sv-SE" dirty="0" smtClean="0"/>
              <a:t> </a:t>
            </a:r>
            <a:r>
              <a:rPr lang="sv-SE" dirty="0" err="1" smtClean="0"/>
              <a:t>scholarly</a:t>
            </a:r>
            <a:r>
              <a:rPr lang="sv-SE" dirty="0" smtClean="0"/>
              <a:t> </a:t>
            </a:r>
            <a:r>
              <a:rPr lang="sv-SE" dirty="0" err="1" smtClean="0"/>
              <a:t>communication</a:t>
            </a:r>
            <a:r>
              <a:rPr lang="sv-SE" dirty="0" smtClean="0"/>
              <a:t>.  An API </a:t>
            </a:r>
            <a:r>
              <a:rPr lang="sv-SE" dirty="0" err="1" smtClean="0"/>
              <a:t>will</a:t>
            </a:r>
            <a:r>
              <a:rPr lang="sv-SE" dirty="0" smtClean="0"/>
              <a:t> </a:t>
            </a:r>
            <a:r>
              <a:rPr lang="sv-SE" dirty="0" err="1" smtClean="0"/>
              <a:t>allow</a:t>
            </a:r>
            <a:r>
              <a:rPr lang="sv-SE" dirty="0" smtClean="0"/>
              <a:t> for</a:t>
            </a:r>
          </a:p>
          <a:p>
            <a:r>
              <a:rPr lang="sv-SE" dirty="0" err="1"/>
              <a:t>b</a:t>
            </a:r>
            <a:r>
              <a:rPr lang="sv-SE" dirty="0" err="1" smtClean="0"/>
              <a:t>etter</a:t>
            </a:r>
            <a:r>
              <a:rPr lang="sv-SE" dirty="0" smtClean="0"/>
              <a:t> </a:t>
            </a:r>
            <a:r>
              <a:rPr lang="sv-SE" dirty="0" err="1" smtClean="0"/>
              <a:t>interaction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contents</a:t>
            </a:r>
            <a:r>
              <a:rPr lang="sv-SE" dirty="0" smtClean="0"/>
              <a:t> in 2018 and </a:t>
            </a:r>
            <a:r>
              <a:rPr lang="sv-SE" dirty="0" err="1" smtClean="0"/>
              <a:t>better</a:t>
            </a:r>
            <a:r>
              <a:rPr lang="sv-SE" dirty="0" smtClean="0"/>
              <a:t> </a:t>
            </a:r>
            <a:r>
              <a:rPr lang="sv-SE" dirty="0" err="1" smtClean="0"/>
              <a:t>search</a:t>
            </a:r>
            <a:r>
              <a:rPr lang="sv-SE" dirty="0" smtClean="0"/>
              <a:t> </a:t>
            </a:r>
            <a:r>
              <a:rPr lang="sv-SE" dirty="0" err="1" smtClean="0"/>
              <a:t>functions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being</a:t>
            </a:r>
            <a:endParaRPr lang="sv-SE" dirty="0" smtClean="0"/>
          </a:p>
          <a:p>
            <a:r>
              <a:rPr lang="sv-SE" dirty="0" err="1" smtClean="0"/>
              <a:t>developed</a:t>
            </a:r>
            <a:endParaRPr lang="sv-SE" dirty="0" smtClean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767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Alvin as a </a:t>
            </a:r>
            <a:r>
              <a:rPr lang="sv-SE" dirty="0" err="1" smtClean="0"/>
              <a:t>cooperative</a:t>
            </a:r>
            <a:r>
              <a:rPr lang="sv-SE" dirty="0" smtClean="0"/>
              <a:t> </a:t>
            </a:r>
            <a:r>
              <a:rPr lang="sv-SE" dirty="0" err="1" smtClean="0"/>
              <a:t>project</a:t>
            </a:r>
            <a:endParaRPr lang="sv-SE" dirty="0"/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457200" y="1600200"/>
            <a:ext cx="3466728" cy="4525963"/>
          </a:xfrm>
          <a:prstGeom prst="rect">
            <a:avLst/>
          </a:prstGeom>
        </p:spPr>
        <p:txBody>
          <a:bodyPr>
            <a:noAutofit/>
          </a:bodyPr>
          <a:lstStyle>
            <a:lvl1pPr marL="257168" indent="-257168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28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20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03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sv-SE" sz="1600" b="1" dirty="0" err="1"/>
              <a:t>C</a:t>
            </a:r>
            <a:r>
              <a:rPr lang="sv-SE" sz="1600" b="1" dirty="0" err="1" smtClean="0"/>
              <a:t>onsortium</a:t>
            </a:r>
            <a:endParaRPr lang="sv-SE" sz="1600" b="1" dirty="0" smtClean="0"/>
          </a:p>
          <a:p>
            <a:pPr marL="0" indent="0">
              <a:buFont typeface="Arial" pitchFamily="34" charset="0"/>
              <a:buNone/>
            </a:pPr>
            <a:r>
              <a:rPr lang="sv-SE" sz="1400" dirty="0" smtClean="0"/>
              <a:t>Uppsala universitetsbibliotek, </a:t>
            </a:r>
          </a:p>
          <a:p>
            <a:pPr marL="0" indent="0">
              <a:buFont typeface="Arial" pitchFamily="34" charset="0"/>
              <a:buNone/>
            </a:pPr>
            <a:r>
              <a:rPr lang="sv-SE" sz="1400" dirty="0" smtClean="0"/>
              <a:t>Göteborgs universitetsbibliotek</a:t>
            </a:r>
          </a:p>
          <a:p>
            <a:pPr marL="0" indent="0">
              <a:buFont typeface="Arial" pitchFamily="34" charset="0"/>
              <a:buNone/>
            </a:pPr>
            <a:r>
              <a:rPr lang="sv-SE" sz="1400" dirty="0" smtClean="0"/>
              <a:t>Universitetsbiblioteket, Lunds universitet</a:t>
            </a:r>
          </a:p>
          <a:p>
            <a:pPr marL="0" indent="0">
              <a:buFont typeface="Arial" pitchFamily="34" charset="0"/>
              <a:buNone/>
            </a:pPr>
            <a:endParaRPr lang="sv-SE" sz="1400" dirty="0" smtClean="0"/>
          </a:p>
          <a:p>
            <a:pPr marL="0" indent="0">
              <a:buFont typeface="Arial" pitchFamily="34" charset="0"/>
              <a:buNone/>
            </a:pPr>
            <a:r>
              <a:rPr lang="sv-SE" sz="1600" b="1" dirty="0" smtClean="0"/>
              <a:t>Uppsala </a:t>
            </a:r>
            <a:r>
              <a:rPr lang="sv-SE" sz="1600" b="1" dirty="0" err="1" smtClean="0"/>
              <a:t>university</a:t>
            </a:r>
            <a:endParaRPr lang="sv-SE" sz="1600" b="1" dirty="0" smtClean="0"/>
          </a:p>
          <a:p>
            <a:pPr marL="0" indent="0">
              <a:buFont typeface="Arial" pitchFamily="34" charset="0"/>
              <a:buNone/>
            </a:pPr>
            <a:r>
              <a:rPr lang="sv-SE" sz="1400" dirty="0" smtClean="0"/>
              <a:t>Medicinhistoriska museet i Uppsala</a:t>
            </a:r>
          </a:p>
          <a:p>
            <a:pPr marL="0" indent="0">
              <a:buFont typeface="Arial" pitchFamily="34" charset="0"/>
              <a:buNone/>
            </a:pPr>
            <a:r>
              <a:rPr lang="sv-SE" sz="1400" dirty="0" smtClean="0"/>
              <a:t>Museum </a:t>
            </a:r>
            <a:r>
              <a:rPr lang="sv-SE" sz="1400" dirty="0" err="1" smtClean="0"/>
              <a:t>Gustavianum</a:t>
            </a:r>
            <a:r>
              <a:rPr lang="sv-SE" sz="1400" dirty="0" smtClean="0"/>
              <a:t>, historiska samlingar</a:t>
            </a:r>
          </a:p>
          <a:p>
            <a:pPr marL="0" indent="0">
              <a:buFont typeface="Arial" pitchFamily="34" charset="0"/>
              <a:buNone/>
            </a:pPr>
            <a:r>
              <a:rPr lang="sv-SE" sz="1400" dirty="0" smtClean="0"/>
              <a:t>Akademiintendenturen</a:t>
            </a:r>
          </a:p>
          <a:p>
            <a:pPr marL="0" indent="0">
              <a:buFont typeface="Arial" pitchFamily="34" charset="0"/>
              <a:buNone/>
            </a:pPr>
            <a:r>
              <a:rPr lang="sv-SE" sz="1400" dirty="0" smtClean="0"/>
              <a:t>Kommunikationsavdelningen</a:t>
            </a:r>
          </a:p>
          <a:p>
            <a:pPr marL="0" indent="0">
              <a:buFont typeface="Arial" pitchFamily="34" charset="0"/>
              <a:buNone/>
            </a:pPr>
            <a:r>
              <a:rPr lang="sv-SE" sz="1400" dirty="0" smtClean="0"/>
              <a:t>Institutionen för nordiska språk</a:t>
            </a:r>
          </a:p>
          <a:p>
            <a:pPr marL="0" indent="0">
              <a:buFont typeface="Arial" pitchFamily="34" charset="0"/>
              <a:buNone/>
            </a:pPr>
            <a:r>
              <a:rPr lang="sv-SE" sz="1400" dirty="0" smtClean="0"/>
              <a:t>Institutionen för arkeologi och antikens historia</a:t>
            </a:r>
          </a:p>
          <a:p>
            <a:pPr marL="0" indent="0">
              <a:buFont typeface="Arial" pitchFamily="34" charset="0"/>
              <a:buNone/>
            </a:pPr>
            <a:r>
              <a:rPr lang="sv-SE" sz="1400" dirty="0" smtClean="0"/>
              <a:t>Konstvetenskapliga institutionen</a:t>
            </a:r>
          </a:p>
          <a:p>
            <a:pPr marL="0" indent="0">
              <a:buFont typeface="Arial" pitchFamily="34" charset="0"/>
              <a:buNone/>
            </a:pPr>
            <a:r>
              <a:rPr lang="sv-SE" sz="1400" dirty="0" smtClean="0"/>
              <a:t>Uppsala universitets arkiv</a:t>
            </a:r>
          </a:p>
          <a:p>
            <a:pPr marL="0" indent="0">
              <a:buFont typeface="Arial" pitchFamily="34" charset="0"/>
              <a:buNone/>
            </a:pPr>
            <a:r>
              <a:rPr lang="sv-SE" sz="1400" dirty="0" smtClean="0"/>
              <a:t>Uppsala universitets konstsamlingar</a:t>
            </a:r>
          </a:p>
          <a:p>
            <a:pPr marL="0" indent="0">
              <a:buFont typeface="Arial" pitchFamily="34" charset="0"/>
              <a:buNone/>
            </a:pPr>
            <a:r>
              <a:rPr lang="sv-SE" sz="1400" dirty="0" smtClean="0"/>
              <a:t>Uppsala universitets myntkabinett </a:t>
            </a:r>
          </a:p>
          <a:p>
            <a:pPr marL="0" indent="0">
              <a:buFont typeface="Arial" pitchFamily="34" charset="0"/>
              <a:buNone/>
            </a:pPr>
            <a:endParaRPr lang="sv-SE" sz="1400" dirty="0" smtClean="0"/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>
          <a:xfrm>
            <a:off x="4749858" y="1600199"/>
            <a:ext cx="3466728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b="1" dirty="0" err="1" smtClean="0"/>
              <a:t>Other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members</a:t>
            </a:r>
            <a:endParaRPr lang="sv-SE" sz="1600" b="1" dirty="0"/>
          </a:p>
          <a:p>
            <a:pPr marL="0" indent="0">
              <a:buNone/>
            </a:pPr>
            <a:r>
              <a:rPr lang="sv-SE" sz="1400" dirty="0"/>
              <a:t>Karolinska Institutet, Hagströmerbiblioteket</a:t>
            </a:r>
          </a:p>
          <a:p>
            <a:pPr marL="0" indent="0">
              <a:buNone/>
            </a:pPr>
            <a:r>
              <a:rPr lang="sv-SE" sz="1400" dirty="0"/>
              <a:t>Linköpings stadsbibliotek</a:t>
            </a:r>
          </a:p>
          <a:p>
            <a:pPr marL="0" indent="0">
              <a:buNone/>
            </a:pPr>
            <a:r>
              <a:rPr lang="sv-SE" sz="1400" dirty="0"/>
              <a:t>Linnéuniversitetets bibliotek</a:t>
            </a:r>
          </a:p>
          <a:p>
            <a:pPr marL="0" indent="0">
              <a:buNone/>
            </a:pPr>
            <a:r>
              <a:rPr lang="sv-SE" sz="1400" dirty="0"/>
              <a:t>Stockholms universitet, konstsamlingarna </a:t>
            </a:r>
          </a:p>
          <a:p>
            <a:pPr marL="0" indent="0">
              <a:buNone/>
            </a:pPr>
            <a:r>
              <a:rPr lang="sv-SE" sz="1400" dirty="0"/>
              <a:t>Österåkers </a:t>
            </a:r>
            <a:r>
              <a:rPr lang="sv-SE" sz="1400" dirty="0" smtClean="0"/>
              <a:t>bibliotek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sz="1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600" b="1" dirty="0" err="1" smtClean="0"/>
              <a:t>Other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participating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organizations</a:t>
            </a:r>
            <a:endParaRPr lang="sv-SE" sz="16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600" b="1" dirty="0" smtClean="0"/>
              <a:t>(via </a:t>
            </a:r>
            <a:r>
              <a:rPr lang="sv-SE" sz="1600" b="1" dirty="0" err="1" smtClean="0"/>
              <a:t>projects</a:t>
            </a:r>
            <a:r>
              <a:rPr lang="sv-SE" sz="1600" b="1" dirty="0" smtClean="0"/>
              <a:t>)</a:t>
            </a:r>
            <a:endParaRPr lang="sv-SE" sz="16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400" dirty="0" smtClean="0"/>
              <a:t>Kungl. Vetenskapsakademien, Centrum för vetenskapshistoria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400" dirty="0" smtClean="0"/>
              <a:t>Naturhistoriska riksmuseet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400" dirty="0" smtClean="0"/>
              <a:t>Stockholms universitet, Institutionen för naturgeografi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400" dirty="0" smtClean="0"/>
              <a:t>Umeå universitet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sz="1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sv-SE" sz="1400" dirty="0" smtClean="0"/>
          </a:p>
        </p:txBody>
      </p:sp>
    </p:spTree>
    <p:extLst>
      <p:ext uri="{BB962C8B-B14F-4D97-AF65-F5344CB8AC3E}">
        <p14:creationId xmlns:p14="http://schemas.microsoft.com/office/powerpoint/2010/main" val="2222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Bookbindings</a:t>
            </a:r>
            <a:r>
              <a:rPr lang="sv-SE" dirty="0" smtClean="0"/>
              <a:t> on the Internet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2958655" y="2500386"/>
            <a:ext cx="283128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• </a:t>
            </a:r>
            <a:r>
              <a:rPr lang="sv-SE" dirty="0" err="1" smtClean="0"/>
              <a:t>Materiality</a:t>
            </a:r>
            <a:endParaRPr lang="sv-SE" dirty="0" smtClean="0"/>
          </a:p>
          <a:p>
            <a:r>
              <a:rPr lang="sv-SE" dirty="0" smtClean="0"/>
              <a:t>• Book </a:t>
            </a:r>
            <a:r>
              <a:rPr lang="sv-SE" dirty="0" err="1" smtClean="0"/>
              <a:t>history</a:t>
            </a:r>
            <a:endParaRPr lang="sv-SE" dirty="0" smtClean="0"/>
          </a:p>
          <a:p>
            <a:r>
              <a:rPr lang="sv-SE" dirty="0" smtClean="0"/>
              <a:t>• </a:t>
            </a:r>
            <a:r>
              <a:rPr lang="sv-SE" dirty="0" err="1" smtClean="0"/>
              <a:t>Provenance</a:t>
            </a:r>
            <a:endParaRPr lang="sv-SE" dirty="0" smtClean="0"/>
          </a:p>
          <a:p>
            <a:r>
              <a:rPr lang="sv-SE" dirty="0" smtClean="0"/>
              <a:t>• </a:t>
            </a:r>
            <a:r>
              <a:rPr lang="sv-SE" dirty="0" err="1" smtClean="0"/>
              <a:t>Production</a:t>
            </a:r>
            <a:r>
              <a:rPr lang="sv-SE" dirty="0" smtClean="0"/>
              <a:t> and reception</a:t>
            </a:r>
          </a:p>
          <a:p>
            <a:r>
              <a:rPr lang="sv-SE" dirty="0" smtClean="0"/>
              <a:t>• Price and </a:t>
            </a:r>
            <a:r>
              <a:rPr lang="sv-SE" dirty="0" err="1" smtClean="0"/>
              <a:t>value</a:t>
            </a:r>
            <a:endParaRPr lang="sv-SE" dirty="0" smtClean="0"/>
          </a:p>
          <a:p>
            <a:r>
              <a:rPr lang="sv-SE" dirty="0" smtClean="0"/>
              <a:t>• Visual representation</a:t>
            </a:r>
          </a:p>
          <a:p>
            <a:r>
              <a:rPr lang="en-GB" dirty="0" smtClean="0"/>
              <a:t>• Fashion </a:t>
            </a:r>
            <a:r>
              <a:rPr lang="en-GB" dirty="0"/>
              <a:t>(decorative styles)</a:t>
            </a:r>
            <a:endParaRPr lang="sv-SE" dirty="0"/>
          </a:p>
          <a:p>
            <a:r>
              <a:rPr lang="en-GB" dirty="0" smtClean="0"/>
              <a:t>• Social </a:t>
            </a:r>
            <a:r>
              <a:rPr lang="en-GB" dirty="0"/>
              <a:t>and societal events</a:t>
            </a:r>
            <a:endParaRPr lang="sv-SE" dirty="0"/>
          </a:p>
          <a:p>
            <a:endParaRPr lang="sv-SE" dirty="0"/>
          </a:p>
        </p:txBody>
      </p:sp>
      <p:pic>
        <p:nvPicPr>
          <p:cNvPr id="4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9947"/>
            <a:ext cx="3034748" cy="437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änster pärm, utsida  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613" y="1739099"/>
            <a:ext cx="2884091" cy="498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99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Some</a:t>
            </a:r>
            <a:r>
              <a:rPr lang="sv-SE" dirty="0" smtClean="0"/>
              <a:t> </a:t>
            </a:r>
            <a:r>
              <a:rPr lang="sv-SE" dirty="0" err="1" smtClean="0"/>
              <a:t>bookbinding</a:t>
            </a:r>
            <a:r>
              <a:rPr lang="sv-SE" dirty="0" smtClean="0"/>
              <a:t> </a:t>
            </a:r>
            <a:r>
              <a:rPr lang="sv-SE" dirty="0" err="1" smtClean="0"/>
              <a:t>databases</a:t>
            </a:r>
            <a:endParaRPr lang="sv-SE" dirty="0"/>
          </a:p>
        </p:txBody>
      </p:sp>
      <p:pic>
        <p:nvPicPr>
          <p:cNvPr id="3074" name="Picture 2" descr="ttps://www.bl.uk/TcImageServer/GetImage.aspx?Params=rFcltUwMHRZR%2b0AUkuw3Wkra9tVS6ZH7nR7WjwdqiYWt4xVJq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3" y="1961535"/>
            <a:ext cx="2593124" cy="184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489" y="1961535"/>
            <a:ext cx="4664038" cy="709152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489" y="4198375"/>
            <a:ext cx="4787900" cy="76200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9" y="3805084"/>
            <a:ext cx="2333311" cy="297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Bookbinding</a:t>
            </a:r>
            <a:r>
              <a:rPr lang="sv-SE" dirty="0" smtClean="0"/>
              <a:t> </a:t>
            </a:r>
            <a:r>
              <a:rPr lang="sv-SE" dirty="0" err="1" smtClean="0"/>
              <a:t>databases</a:t>
            </a:r>
            <a:r>
              <a:rPr lang="sv-SE" dirty="0" smtClean="0"/>
              <a:t> </a:t>
            </a:r>
            <a:r>
              <a:rPr lang="sv-SE" dirty="0" err="1" smtClean="0"/>
              <a:t>continues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9" y="2340150"/>
            <a:ext cx="5408019" cy="1287953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463" y="2503544"/>
            <a:ext cx="2770853" cy="48058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4"/>
          <a:srcRect r="50076"/>
          <a:stretch/>
        </p:blipFill>
        <p:spPr>
          <a:xfrm>
            <a:off x="5527698" y="4595266"/>
            <a:ext cx="3347884" cy="625663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83" y="4591584"/>
            <a:ext cx="4675239" cy="145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1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ProBok</a:t>
            </a:r>
            <a:r>
              <a:rPr lang="sv-SE" dirty="0" smtClean="0"/>
              <a:t> in </a:t>
            </a:r>
            <a:r>
              <a:rPr lang="sv-SE" dirty="0" err="1" smtClean="0"/>
              <a:t>three</a:t>
            </a:r>
            <a:r>
              <a:rPr lang="sv-SE" dirty="0" smtClean="0"/>
              <a:t> </a:t>
            </a:r>
            <a:r>
              <a:rPr lang="sv-SE" dirty="0" err="1" smtClean="0"/>
              <a:t>views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158" y="1508538"/>
            <a:ext cx="11341304" cy="53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2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U Guldkant">
  <a:themeElements>
    <a:clrScheme name="Anpassa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583</TotalTime>
  <Words>668</Words>
  <Application>Microsoft Macintosh PowerPoint</Application>
  <PresentationFormat>Bildspel på skärmen (4:3)</PresentationFormat>
  <Paragraphs>153</Paragraphs>
  <Slides>28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28</vt:i4>
      </vt:variant>
    </vt:vector>
  </HeadingPairs>
  <TitlesOfParts>
    <vt:vector size="34" baseType="lpstr">
      <vt:lpstr>Calibri</vt:lpstr>
      <vt:lpstr>Garamond</vt:lpstr>
      <vt:lpstr>Gill Sans MT</vt:lpstr>
      <vt:lpstr>Times New Roman</vt:lpstr>
      <vt:lpstr>Arial</vt:lpstr>
      <vt:lpstr>UU Guldkant</vt:lpstr>
      <vt:lpstr>Bookbindings and Provenances in Alvin </vt:lpstr>
      <vt:lpstr>Repositories and research databases</vt:lpstr>
      <vt:lpstr>Alvin portal for digital collections and digitized cultural heritage – an introduction</vt:lpstr>
      <vt:lpstr>Facts and functions</vt:lpstr>
      <vt:lpstr>Alvin as a cooperative project</vt:lpstr>
      <vt:lpstr>Bookbindings on the Internet</vt:lpstr>
      <vt:lpstr>Some bookbinding databases</vt:lpstr>
      <vt:lpstr>Bookbinding databases continues</vt:lpstr>
      <vt:lpstr>ProBok in three views</vt:lpstr>
      <vt:lpstr>1. ProBok bibliographical information</vt:lpstr>
      <vt:lpstr>2. ProBok bookbinding description</vt:lpstr>
      <vt:lpstr>3. ProBok provenance description</vt:lpstr>
      <vt:lpstr>Alvin types of resources</vt:lpstr>
      <vt:lpstr>How to add bookbindings from ProBok</vt:lpstr>
      <vt:lpstr>1. Alvin bibliographical data – entry hub</vt:lpstr>
      <vt:lpstr>PowerPoint-presentation</vt:lpstr>
      <vt:lpstr>National Opac entry</vt:lpstr>
      <vt:lpstr>2. Alvin bookbinding entry</vt:lpstr>
      <vt:lpstr>2. Alvin bookbinding description</vt:lpstr>
      <vt:lpstr>3. Alvin provenance information</vt:lpstr>
      <vt:lpstr>Alvin viewer functions -provenance</vt:lpstr>
      <vt:lpstr>Alvin viewer functions - bookbindings</vt:lpstr>
      <vt:lpstr>Back to the bibliographical description</vt:lpstr>
      <vt:lpstr>All the described parts are displayed</vt:lpstr>
      <vt:lpstr>Provenance no. 2</vt:lpstr>
      <vt:lpstr>20 related resources</vt:lpstr>
      <vt:lpstr>Matters to be decided</vt:lpstr>
      <vt:lpstr>Extending cooperation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CERL Annual Seminar 2017 </dc:title>
  <dc:creator>Per Cullhed</dc:creator>
  <cp:lastModifiedBy>Per Cullhed</cp:lastModifiedBy>
  <cp:revision>29</cp:revision>
  <dcterms:created xsi:type="dcterms:W3CDTF">2017-10-22T12:19:30Z</dcterms:created>
  <dcterms:modified xsi:type="dcterms:W3CDTF">2017-10-22T22:03:08Z</dcterms:modified>
</cp:coreProperties>
</file>