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7" r:id="rId2"/>
    <p:sldId id="311" r:id="rId3"/>
    <p:sldId id="277" r:id="rId4"/>
    <p:sldId id="285" r:id="rId5"/>
    <p:sldId id="287" r:id="rId6"/>
    <p:sldId id="290" r:id="rId7"/>
    <p:sldId id="292" r:id="rId8"/>
    <p:sldId id="317" r:id="rId9"/>
    <p:sldId id="259" r:id="rId10"/>
    <p:sldId id="258" r:id="rId11"/>
    <p:sldId id="308" r:id="rId12"/>
    <p:sldId id="262" r:id="rId13"/>
    <p:sldId id="264" r:id="rId14"/>
    <p:sldId id="265" r:id="rId15"/>
    <p:sldId id="303" r:id="rId16"/>
    <p:sldId id="306" r:id="rId17"/>
    <p:sldId id="298" r:id="rId18"/>
    <p:sldId id="266" r:id="rId19"/>
    <p:sldId id="341" r:id="rId20"/>
    <p:sldId id="267" r:id="rId21"/>
    <p:sldId id="329" r:id="rId22"/>
    <p:sldId id="320" r:id="rId23"/>
    <p:sldId id="270" r:id="rId24"/>
    <p:sldId id="283" r:id="rId25"/>
    <p:sldId id="271" r:id="rId26"/>
    <p:sldId id="324" r:id="rId27"/>
    <p:sldId id="327" r:id="rId28"/>
    <p:sldId id="274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81" autoAdjust="0"/>
    <p:restoredTop sz="86370" autoAdjust="0"/>
  </p:normalViewPr>
  <p:slideViewPr>
    <p:cSldViewPr snapToGrid="0">
      <p:cViewPr varScale="1">
        <p:scale>
          <a:sx n="100" d="100"/>
          <a:sy n="100" d="100"/>
        </p:scale>
        <p:origin x="70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2A9EEE-EF42-45F2-A77B-9C231F5DC599}" type="datetimeFigureOut">
              <a:rPr lang="en-GB" smtClean="0"/>
              <a:t>31/10/2017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242FD6-089C-438C-938A-038B4E1A33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0643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 smtClean="0"/>
              <a:t>ADD PICTURE TAKEN</a:t>
            </a:r>
            <a:r>
              <a:rPr lang="en-GB" b="1" baseline="0" dirty="0" smtClean="0"/>
              <a:t> AT FRONT THROUGH GLASS DOORS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42FD6-089C-438C-938A-038B4E1A339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11640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Special Collections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42FD6-089C-438C-938A-038B4E1A339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82083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Art of the Book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42FD6-089C-438C-938A-038B4E1A339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14227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i="1" dirty="0" smtClean="0"/>
              <a:t>Masquerade</a:t>
            </a:r>
          </a:p>
          <a:p>
            <a:r>
              <a:rPr lang="en-GB" i="0" dirty="0" smtClean="0"/>
              <a:t>London, ca.1826</a:t>
            </a:r>
          </a:p>
          <a:p>
            <a:r>
              <a:rPr lang="en-GB" i="0" dirty="0" smtClean="0"/>
              <a:t>Gestetner 207</a:t>
            </a:r>
            <a:endParaRPr lang="en-GB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42FD6-089C-438C-938A-038B4E1A339C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74115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Leonardo in IIIF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42FD6-089C-438C-938A-038B4E1A339C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0550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Leonardo in IIIF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42FD6-089C-438C-938A-038B4E1A339C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25771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Lemoyne</a:t>
            </a:r>
            <a:r>
              <a:rPr lang="en-GB" baseline="0" dirty="0" smtClean="0"/>
              <a:t> de Morgues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42FD6-089C-438C-938A-038B4E1A339C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39697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42FD6-089C-438C-938A-038B4E1A339C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37577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Lafreri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42FD6-089C-438C-938A-038B4E1A339C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10769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D9A64-CD6E-40ED-97E4-54084385DFAE}" type="datetimeFigureOut">
              <a:rPr lang="en-GB" smtClean="0"/>
              <a:t>31/10/2017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B62EC-3A09-4114-8D47-7DD8D946FB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72687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D9A64-CD6E-40ED-97E4-54084385DFAE}" type="datetimeFigureOut">
              <a:rPr lang="en-GB" smtClean="0"/>
              <a:t>31/10/2017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B62EC-3A09-4114-8D47-7DD8D946FB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339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D9A64-CD6E-40ED-97E4-54084385DFAE}" type="datetimeFigureOut">
              <a:rPr lang="en-GB" smtClean="0"/>
              <a:t>31/10/2017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B62EC-3A09-4114-8D47-7DD8D946FB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5651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D9A64-CD6E-40ED-97E4-54084385DFAE}" type="datetimeFigureOut">
              <a:rPr lang="en-GB" smtClean="0"/>
              <a:t>31/10/2017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B62EC-3A09-4114-8D47-7DD8D946FB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8880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D9A64-CD6E-40ED-97E4-54084385DFAE}" type="datetimeFigureOut">
              <a:rPr lang="en-GB" smtClean="0"/>
              <a:t>31/10/2017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B62EC-3A09-4114-8D47-7DD8D946FB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79442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D9A64-CD6E-40ED-97E4-54084385DFAE}" type="datetimeFigureOut">
              <a:rPr lang="en-GB" smtClean="0"/>
              <a:t>31/10/2017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B62EC-3A09-4114-8D47-7DD8D946FB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49163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D9A64-CD6E-40ED-97E4-54084385DFAE}" type="datetimeFigureOut">
              <a:rPr lang="en-GB" smtClean="0"/>
              <a:t>31/10/2017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B62EC-3A09-4114-8D47-7DD8D946FB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6283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D9A64-CD6E-40ED-97E4-54084385DFAE}" type="datetimeFigureOut">
              <a:rPr lang="en-GB" smtClean="0"/>
              <a:t>31/10/2017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B62EC-3A09-4114-8D47-7DD8D946FB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9192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D9A64-CD6E-40ED-97E4-54084385DFAE}" type="datetimeFigureOut">
              <a:rPr lang="en-GB" smtClean="0"/>
              <a:t>31/10/2017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B62EC-3A09-4114-8D47-7DD8D946FB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06380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D9A64-CD6E-40ED-97E4-54084385DFAE}" type="datetimeFigureOut">
              <a:rPr lang="en-GB" smtClean="0"/>
              <a:t>31/10/2017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B62EC-3A09-4114-8D47-7DD8D946FB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68758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D9A64-CD6E-40ED-97E4-54084385DFAE}" type="datetimeFigureOut">
              <a:rPr lang="en-GB" smtClean="0"/>
              <a:t>31/10/2017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B62EC-3A09-4114-8D47-7DD8D946FB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6532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FD9A64-CD6E-40ED-97E4-54084385DFAE}" type="datetimeFigureOut">
              <a:rPr lang="en-GB" smtClean="0"/>
              <a:t>31/10/2017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62EC-3A09-4114-8D47-7DD8D946FB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8179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5.png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760" y="324485"/>
            <a:ext cx="3363594" cy="3800475"/>
          </a:xfrm>
        </p:spPr>
        <p:txBody>
          <a:bodyPr>
            <a:norm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‘</a:t>
            </a:r>
            <a:r>
              <a:rPr lang="en-GB" b="1" dirty="0" smtClean="0">
                <a:solidFill>
                  <a:srgbClr val="FF0000"/>
                </a:solidFill>
              </a:rPr>
              <a:t>The V&amp;A: </a:t>
            </a:r>
            <a:br>
              <a:rPr lang="en-GB" b="1" dirty="0" smtClean="0">
                <a:solidFill>
                  <a:srgbClr val="FF0000"/>
                </a:solidFill>
              </a:rPr>
            </a:br>
            <a:r>
              <a:rPr lang="en-GB" b="1" dirty="0" smtClean="0">
                <a:solidFill>
                  <a:srgbClr val="FF0000"/>
                </a:solidFill>
              </a:rPr>
              <a:t>an ace library, with quite a nice museum</a:t>
            </a:r>
            <a:r>
              <a:rPr lang="en-GB" b="1" i="1" dirty="0" smtClean="0">
                <a:solidFill>
                  <a:srgbClr val="FF0000"/>
                </a:solidFill>
              </a:rPr>
              <a:t> </a:t>
            </a:r>
            <a:r>
              <a:rPr lang="en-GB" b="1" dirty="0" smtClean="0">
                <a:solidFill>
                  <a:srgbClr val="FF0000"/>
                </a:solidFill>
              </a:rPr>
              <a:t>attached’</a:t>
            </a:r>
            <a:endParaRPr lang="en-GB" sz="2800" dirty="0"/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354" y="176705"/>
            <a:ext cx="4716345" cy="6292188"/>
          </a:xfrm>
        </p:spPr>
      </p:pic>
      <p:pic>
        <p:nvPicPr>
          <p:cNvPr id="8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902139" y="4434145"/>
            <a:ext cx="4219303" cy="2423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1764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394" b="3568"/>
          <a:stretch/>
        </p:blipFill>
        <p:spPr>
          <a:xfrm>
            <a:off x="540585" y="365125"/>
            <a:ext cx="11164529" cy="607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197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5922"/>
            <a:ext cx="8938846" cy="873797"/>
          </a:xfrm>
        </p:spPr>
        <p:txBody>
          <a:bodyPr>
            <a:normAutofit/>
          </a:bodyPr>
          <a:lstStyle/>
          <a:p>
            <a:r>
              <a:rPr lang="en-GB" sz="2800" dirty="0" err="1" smtClean="0">
                <a:solidFill>
                  <a:schemeClr val="bg1"/>
                </a:solidFill>
              </a:rPr>
              <a:t>CollectionsIndex</a:t>
            </a:r>
            <a:r>
              <a:rPr lang="en-GB" sz="2800" dirty="0" smtClean="0">
                <a:solidFill>
                  <a:schemeClr val="bg1"/>
                </a:solidFill>
              </a:rPr>
              <a:t>+</a:t>
            </a:r>
            <a:endParaRPr lang="en-GB" sz="2800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3627"/>
          <a:stretch/>
        </p:blipFill>
        <p:spPr>
          <a:xfrm>
            <a:off x="838200" y="1238922"/>
            <a:ext cx="10105945" cy="547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958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5229" y="57728"/>
            <a:ext cx="10515600" cy="1025001"/>
          </a:xfrm>
        </p:spPr>
        <p:txBody>
          <a:bodyPr>
            <a:normAutofit/>
          </a:bodyPr>
          <a:lstStyle/>
          <a:p>
            <a:r>
              <a:rPr lang="en-GB" sz="2800" dirty="0" smtClean="0">
                <a:solidFill>
                  <a:schemeClr val="bg1"/>
                </a:solidFill>
              </a:rPr>
              <a:t>V&amp;A Search the Collections</a:t>
            </a:r>
            <a:endParaRPr lang="en-GB" sz="2800" dirty="0">
              <a:solidFill>
                <a:schemeClr val="bg1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653" t="8121" r="24808" b="12294"/>
          <a:stretch/>
        </p:blipFill>
        <p:spPr>
          <a:xfrm>
            <a:off x="3044757" y="962189"/>
            <a:ext cx="6235901" cy="575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224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772" t="30782" r="27072" b="5363"/>
          <a:stretch/>
        </p:blipFill>
        <p:spPr>
          <a:xfrm>
            <a:off x="1653795" y="87549"/>
            <a:ext cx="8888653" cy="6770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354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7944" t="10425" r="28332" b="28487"/>
          <a:stretch/>
        </p:blipFill>
        <p:spPr>
          <a:xfrm>
            <a:off x="2178876" y="136187"/>
            <a:ext cx="8553184" cy="672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034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343" t="5326" r="22191" b="4555"/>
          <a:stretch/>
        </p:blipFill>
        <p:spPr>
          <a:xfrm>
            <a:off x="2391192" y="-35170"/>
            <a:ext cx="7561700" cy="691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494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8258" y="209414"/>
            <a:ext cx="10628671" cy="637765"/>
          </a:xfrm>
        </p:spPr>
        <p:txBody>
          <a:bodyPr>
            <a:normAutofit/>
          </a:bodyPr>
          <a:lstStyle/>
          <a:p>
            <a:r>
              <a:rPr lang="en-GB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George Salting (1835-1909) </a:t>
            </a:r>
            <a:endParaRPr lang="en-GB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10" descr="Marg de Foix 2006BG2070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/>
          <a:srcRect r="3055"/>
          <a:stretch/>
        </p:blipFill>
        <p:spPr>
          <a:xfrm>
            <a:off x="6806921" y="2163752"/>
            <a:ext cx="4992087" cy="3607264"/>
          </a:xfrm>
          <a:prstGeom prst="rect">
            <a:avLst/>
          </a:prstGeom>
          <a:noFill/>
          <a:ln/>
        </p:spPr>
      </p:pic>
      <p:sp>
        <p:nvSpPr>
          <p:cNvPr id="6" name="Rectangle 5"/>
          <p:cNvSpPr/>
          <p:nvPr/>
        </p:nvSpPr>
        <p:spPr>
          <a:xfrm>
            <a:off x="7040511" y="1409479"/>
            <a:ext cx="32861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Margaret de </a:t>
            </a:r>
            <a:r>
              <a:rPr lang="en-GB" sz="16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Foix</a:t>
            </a:r>
            <a:r>
              <a:rPr lang="en-GB" sz="1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Hours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en-GB" sz="1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Rennes 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(?), </a:t>
            </a: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1471-76 </a:t>
            </a: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MSL/1910/2387</a:t>
            </a:r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3"/>
          <a:stretch/>
        </p:blipFill>
        <p:spPr>
          <a:xfrm>
            <a:off x="581295" y="1320748"/>
            <a:ext cx="3353619" cy="431394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81295" y="5692759"/>
            <a:ext cx="326350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So-called Salting Diptych</a:t>
            </a:r>
          </a:p>
          <a:p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Probably Westminster, c. 1310-20</a:t>
            </a:r>
          </a:p>
          <a:p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Ivory </a:t>
            </a:r>
          </a:p>
          <a:p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London, V&amp;A, A.545-1910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1" t="6887" r="5608" b="5237"/>
          <a:stretch/>
        </p:blipFill>
        <p:spPr>
          <a:xfrm>
            <a:off x="4193923" y="2384391"/>
            <a:ext cx="2448233" cy="316598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237330" y="1341850"/>
            <a:ext cx="2404826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</a:rPr>
              <a:t>So-called Salting </a:t>
            </a:r>
            <a:r>
              <a:rPr lang="en-GB" sz="1600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Mihrab</a:t>
            </a:r>
            <a:endParaRPr lang="en-GB" sz="1600" dirty="0" smtClean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</a:rPr>
              <a:t>Iran, ca.1300</a:t>
            </a:r>
          </a:p>
          <a:p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</a:rPr>
              <a:t>Moulded tile</a:t>
            </a:r>
          </a:p>
          <a:p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</a:rPr>
              <a:t>C.1977-1910</a:t>
            </a:r>
            <a:endParaRPr lang="en-GB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249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479" t="6135" r="23101" b="4554"/>
          <a:stretch/>
        </p:blipFill>
        <p:spPr>
          <a:xfrm>
            <a:off x="2449778" y="0"/>
            <a:ext cx="72924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926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091" t="8351" r="22061" b="3771"/>
          <a:stretch/>
        </p:blipFill>
        <p:spPr>
          <a:xfrm>
            <a:off x="2299853" y="0"/>
            <a:ext cx="80258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242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201" y="176840"/>
            <a:ext cx="10515600" cy="652499"/>
          </a:xfrm>
        </p:spPr>
        <p:txBody>
          <a:bodyPr>
            <a:normAutofit/>
          </a:bodyPr>
          <a:lstStyle/>
          <a:p>
            <a:r>
              <a:rPr lang="en-GB" sz="2800" dirty="0">
                <a:solidFill>
                  <a:schemeClr val="bg1"/>
                </a:solidFill>
                <a:cs typeface="Arial" panose="020B0604020202020204" pitchFamily="34" charset="0"/>
              </a:rPr>
              <a:t>International Image Interoperability Format </a:t>
            </a:r>
            <a:r>
              <a:rPr lang="en-GB" sz="2800" dirty="0" smtClean="0">
                <a:solidFill>
                  <a:schemeClr val="bg1"/>
                </a:solidFill>
                <a:cs typeface="Arial" panose="020B0604020202020204" pitchFamily="34" charset="0"/>
              </a:rPr>
              <a:t>(</a:t>
            </a:r>
            <a:r>
              <a:rPr lang="en-GB" sz="2800" dirty="0" smtClean="0">
                <a:solidFill>
                  <a:schemeClr val="bg1"/>
                </a:solidFill>
              </a:rPr>
              <a:t>IIIF)</a:t>
            </a:r>
            <a:endParaRPr lang="en-GB" sz="2800" dirty="0">
              <a:solidFill>
                <a:schemeClr val="bg1"/>
              </a:solidFill>
            </a:endParaRPr>
          </a:p>
        </p:txBody>
      </p:sp>
      <p:pic>
        <p:nvPicPr>
          <p:cNvPr id="4" name="Content Placeholder 3" descr="Screenshot at 2017-10-25 184110.pn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9" r="-424"/>
          <a:stretch/>
        </p:blipFill>
        <p:spPr>
          <a:xfrm>
            <a:off x="877681" y="923700"/>
            <a:ext cx="9955375" cy="5878127"/>
          </a:xfrm>
        </p:spPr>
      </p:pic>
    </p:spTree>
    <p:extLst>
      <p:ext uri="{BB962C8B-B14F-4D97-AF65-F5344CB8AC3E}">
        <p14:creationId xmlns:p14="http://schemas.microsoft.com/office/powerpoint/2010/main" val="1096431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:\My Pictures\2006BJ8129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43725" y="2714625"/>
            <a:ext cx="5133975" cy="4061769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2761878" y="5645578"/>
            <a:ext cx="420052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 smtClean="0">
                <a:solidFill>
                  <a:schemeClr val="bg1"/>
                </a:solidFill>
              </a:rPr>
              <a:t>J. Michael, </a:t>
            </a:r>
            <a:r>
              <a:rPr lang="en-GB" sz="1600" i="1" dirty="0" smtClean="0">
                <a:solidFill>
                  <a:schemeClr val="bg1"/>
                </a:solidFill>
              </a:rPr>
              <a:t>Part of the Fine Arts Court</a:t>
            </a:r>
          </a:p>
          <a:p>
            <a:r>
              <a:rPr lang="en-GB" sz="1600" dirty="0">
                <a:solidFill>
                  <a:schemeClr val="bg1"/>
                </a:solidFill>
              </a:rPr>
              <a:t>watercolour and gouache over pencil on </a:t>
            </a:r>
            <a:r>
              <a:rPr lang="en-GB" sz="1600" dirty="0" smtClean="0">
                <a:solidFill>
                  <a:schemeClr val="bg1"/>
                </a:solidFill>
              </a:rPr>
              <a:t>paper, 1851</a:t>
            </a:r>
          </a:p>
          <a:p>
            <a:r>
              <a:rPr lang="en-GB" sz="1600" dirty="0" smtClean="0">
                <a:solidFill>
                  <a:schemeClr val="bg1"/>
                </a:solidFill>
              </a:rPr>
              <a:t>19538:5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80975" y="-53821"/>
            <a:ext cx="10334625" cy="939646"/>
          </a:xfrm>
        </p:spPr>
        <p:txBody>
          <a:bodyPr>
            <a:normAutofit/>
          </a:bodyPr>
          <a:lstStyle/>
          <a:p>
            <a:r>
              <a:rPr lang="en-GB" sz="2800" dirty="0" smtClean="0">
                <a:solidFill>
                  <a:schemeClr val="bg1"/>
                </a:solidFill>
              </a:rPr>
              <a:t>The Great Exhibition of 1851</a:t>
            </a:r>
            <a:endParaRPr lang="en-GB" sz="280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28" b="19163"/>
          <a:stretch/>
        </p:blipFill>
        <p:spPr>
          <a:xfrm>
            <a:off x="180975" y="885824"/>
            <a:ext cx="6636074" cy="357518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80975" y="4461009"/>
            <a:ext cx="52959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 smtClean="0">
                <a:solidFill>
                  <a:schemeClr val="bg1"/>
                </a:solidFill>
              </a:rPr>
              <a:t>Charles Burton, Aeronautic view of the Great Exhibition building</a:t>
            </a:r>
            <a:endParaRPr lang="en-GB" sz="1600" i="1" dirty="0" smtClean="0">
              <a:solidFill>
                <a:schemeClr val="bg1"/>
              </a:solidFill>
            </a:endParaRPr>
          </a:p>
          <a:p>
            <a:r>
              <a:rPr lang="en-GB" sz="1600" dirty="0" smtClean="0">
                <a:solidFill>
                  <a:schemeClr val="bg1"/>
                </a:solidFill>
              </a:rPr>
              <a:t>Colour lithograph, 1851 </a:t>
            </a:r>
            <a:endParaRPr lang="en-GB" sz="1600" dirty="0">
              <a:solidFill>
                <a:schemeClr val="bg1"/>
              </a:solidFill>
            </a:endParaRPr>
          </a:p>
          <a:p>
            <a:r>
              <a:rPr lang="en-GB" sz="1600" dirty="0" smtClean="0">
                <a:solidFill>
                  <a:schemeClr val="bg1"/>
                </a:solidFill>
              </a:rPr>
              <a:t>19614</a:t>
            </a:r>
            <a:endParaRPr lang="en-GB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279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0" t="-876" r="624" b="4925"/>
          <a:stretch/>
        </p:blipFill>
        <p:spPr>
          <a:xfrm>
            <a:off x="372249" y="268666"/>
            <a:ext cx="11343716" cy="616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687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729" t="9047" r="994" b="4268"/>
          <a:stretch/>
        </p:blipFill>
        <p:spPr>
          <a:xfrm>
            <a:off x="-76200" y="304799"/>
            <a:ext cx="12268200" cy="5997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082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678" t="8487" r="23244" b="4630"/>
          <a:stretch/>
        </p:blipFill>
        <p:spPr>
          <a:xfrm>
            <a:off x="1861404" y="0"/>
            <a:ext cx="78692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59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-114" t="5983" r="624" b="4488"/>
          <a:stretch/>
        </p:blipFill>
        <p:spPr>
          <a:xfrm>
            <a:off x="0" y="191386"/>
            <a:ext cx="12192000" cy="617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346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425" y="231546"/>
            <a:ext cx="1866900" cy="1244600"/>
          </a:xfrm>
        </p:spPr>
        <p:txBody>
          <a:bodyPr>
            <a:normAutofit/>
          </a:bodyPr>
          <a:lstStyle/>
          <a:p>
            <a:r>
              <a:rPr lang="en-GB" sz="2800" dirty="0" smtClean="0">
                <a:solidFill>
                  <a:schemeClr val="bg1"/>
                </a:solidFill>
              </a:rPr>
              <a:t>The Hours of Louis XII</a:t>
            </a:r>
            <a:endParaRPr lang="en-GB" sz="2800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0" t="1168"/>
          <a:stretch/>
        </p:blipFill>
        <p:spPr>
          <a:xfrm>
            <a:off x="2438400" y="231546"/>
            <a:ext cx="4162426" cy="5913495"/>
          </a:xfrm>
          <a:prstGeom prst="rect">
            <a:avLst/>
          </a:prstGeom>
        </p:spPr>
      </p:pic>
      <p:pic>
        <p:nvPicPr>
          <p:cNvPr id="5122" name="Picture 2" descr="http://www.getty.edu/museum/media/images/web/enlarge/253739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7343" y="231546"/>
            <a:ext cx="4016457" cy="5900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7337343" y="6296437"/>
            <a:ext cx="391979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Los Angeles, J.P. Getty </a:t>
            </a:r>
            <a:r>
              <a:rPr lang="en-GB" sz="1600" dirty="0" smtClean="0">
                <a:solidFill>
                  <a:schemeClr val="bg1"/>
                </a:solidFill>
              </a:rPr>
              <a:t>Museum, </a:t>
            </a:r>
            <a:r>
              <a:rPr lang="en-GB" sz="1600" dirty="0" err="1" smtClean="0">
                <a:solidFill>
                  <a:schemeClr val="bg1"/>
                </a:solidFill>
              </a:rPr>
              <a:t>ms</a:t>
            </a:r>
            <a:r>
              <a:rPr lang="en-GB" sz="1600" dirty="0" smtClean="0">
                <a:solidFill>
                  <a:schemeClr val="bg1"/>
                </a:solidFill>
              </a:rPr>
              <a:t>. 79 recto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38400" y="6296437"/>
            <a:ext cx="440800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 smtClean="0">
                <a:solidFill>
                  <a:schemeClr val="bg1"/>
                </a:solidFill>
              </a:rPr>
              <a:t>London, V&amp;A, Prints and Drawings </a:t>
            </a:r>
            <a:r>
              <a:rPr lang="en-GB" sz="1600" dirty="0" err="1" smtClean="0">
                <a:solidFill>
                  <a:schemeClr val="bg1"/>
                </a:solidFill>
              </a:rPr>
              <a:t>dpt</a:t>
            </a:r>
            <a:r>
              <a:rPr lang="en-GB" sz="1600" dirty="0" smtClean="0">
                <a:solidFill>
                  <a:schemeClr val="bg1"/>
                </a:solidFill>
              </a:rPr>
              <a:t>, E.949-2003</a:t>
            </a:r>
            <a:endParaRPr lang="en-GB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074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6202" b="16308"/>
          <a:stretch/>
        </p:blipFill>
        <p:spPr>
          <a:xfrm>
            <a:off x="0" y="714375"/>
            <a:ext cx="12149875" cy="529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574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299891" cy="1325563"/>
          </a:xfrm>
        </p:spPr>
        <p:txBody>
          <a:bodyPr>
            <a:normAutofit/>
          </a:bodyPr>
          <a:lstStyle/>
          <a:p>
            <a:r>
              <a:rPr lang="en-GB" sz="2800" dirty="0" err="1" smtClean="0">
                <a:solidFill>
                  <a:schemeClr val="bg1"/>
                </a:solidFill>
              </a:rPr>
              <a:t>Lafreri</a:t>
            </a:r>
            <a:r>
              <a:rPr lang="en-GB" sz="2800" dirty="0" smtClean="0">
                <a:solidFill>
                  <a:schemeClr val="bg1"/>
                </a:solidFill>
              </a:rPr>
              <a:t> Project – Elizabeth Miller</a:t>
            </a:r>
            <a:endParaRPr lang="en-GB" sz="2800" dirty="0">
              <a:solidFill>
                <a:schemeClr val="bg1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803" y="459927"/>
            <a:ext cx="4549997" cy="3412498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448" y="2166176"/>
            <a:ext cx="4122165" cy="30916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027" y="4152392"/>
            <a:ext cx="1658112" cy="2210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101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166" b="3978"/>
          <a:stretch/>
        </p:blipFill>
        <p:spPr>
          <a:xfrm>
            <a:off x="533401" y="302172"/>
            <a:ext cx="10953750" cy="592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48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38940" y="5388257"/>
            <a:ext cx="4021508" cy="1113375"/>
          </a:xfrm>
        </p:spPr>
        <p:txBody>
          <a:bodyPr>
            <a:normAutofit/>
          </a:bodyPr>
          <a:lstStyle/>
          <a:p>
            <a:r>
              <a:rPr lang="en-GB" sz="2800" dirty="0" smtClean="0">
                <a:solidFill>
                  <a:schemeClr val="bg1"/>
                </a:solidFill>
              </a:rPr>
              <a:t>Dr Catherine </a:t>
            </a:r>
            <a:r>
              <a:rPr lang="en-GB" sz="2800" dirty="0" err="1" smtClean="0">
                <a:solidFill>
                  <a:schemeClr val="bg1"/>
                </a:solidFill>
              </a:rPr>
              <a:t>Yvard</a:t>
            </a:r>
            <a:r>
              <a:rPr lang="en-GB" sz="2800" dirty="0" smtClean="0">
                <a:solidFill>
                  <a:schemeClr val="bg1"/>
                </a:solidFill>
              </a:rPr>
              <a:t/>
            </a:r>
            <a:br>
              <a:rPr lang="en-GB" sz="2800" dirty="0" smtClean="0">
                <a:solidFill>
                  <a:schemeClr val="bg1"/>
                </a:solidFill>
              </a:rPr>
            </a:br>
            <a:r>
              <a:rPr lang="en-GB" sz="2800" dirty="0" err="1" smtClean="0">
                <a:solidFill>
                  <a:schemeClr val="bg1"/>
                </a:solidFill>
              </a:rPr>
              <a:t>c.yvard@vam.ac.uk</a:t>
            </a:r>
            <a:endParaRPr lang="en-GB" sz="2800" dirty="0">
              <a:solidFill>
                <a:schemeClr val="bg1"/>
              </a:solidFill>
            </a:endParaRPr>
          </a:p>
        </p:txBody>
      </p:sp>
      <p:pic>
        <p:nvPicPr>
          <p:cNvPr id="3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927" t="13489" r="29843" b="16308"/>
          <a:stretch/>
        </p:blipFill>
        <p:spPr>
          <a:xfrm>
            <a:off x="1135259" y="1058407"/>
            <a:ext cx="5830224" cy="388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948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08353335"/>
              </p:ext>
            </p:extLst>
          </p:nvPr>
        </p:nvGraphicFramePr>
        <p:xfrm>
          <a:off x="5309007" y="2710268"/>
          <a:ext cx="6364899" cy="35795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7" name="Photo Editor Photo" r:id="rId4" imgW="7621064" imgH="4285714" progId="">
                  <p:embed/>
                </p:oleObj>
              </mc:Choice>
              <mc:Fallback>
                <p:oleObj name="Photo Editor Photo" r:id="rId4" imgW="7621064" imgH="4285714" progId="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09007" y="2710268"/>
                        <a:ext cx="6364899" cy="357951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6183749"/>
              </p:ext>
            </p:extLst>
          </p:nvPr>
        </p:nvGraphicFramePr>
        <p:xfrm>
          <a:off x="838199" y="1577989"/>
          <a:ext cx="3837145" cy="47117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8" name="Photo Editor Photo" r:id="rId6" imgW="3885714" imgH="4772691" progId="">
                  <p:embed/>
                </p:oleObj>
              </mc:Choice>
              <mc:Fallback>
                <p:oleObj name="Photo Editor Photo" r:id="rId6" imgW="3885714" imgH="4772691" progId="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199" y="1577989"/>
                        <a:ext cx="3837145" cy="471178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184150"/>
            <a:ext cx="10515600" cy="1325563"/>
          </a:xfrm>
        </p:spPr>
        <p:txBody>
          <a:bodyPr>
            <a:normAutofit/>
          </a:bodyPr>
          <a:lstStyle/>
          <a:p>
            <a:r>
              <a:rPr lang="en-GB" sz="2800" dirty="0" smtClean="0">
                <a:solidFill>
                  <a:schemeClr val="bg1"/>
                </a:solidFill>
              </a:rPr>
              <a:t>The National Art Library </a:t>
            </a:r>
            <a:endParaRPr lang="en-GB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898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5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97005515"/>
              </p:ext>
            </p:extLst>
          </p:nvPr>
        </p:nvGraphicFramePr>
        <p:xfrm>
          <a:off x="1720346" y="914968"/>
          <a:ext cx="8601278" cy="48382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0" name="Photo Editor Photo" r:id="rId3" imgW="6095238" imgH="3428571" progId="MSPhotoEd.3">
                  <p:embed/>
                </p:oleObj>
              </mc:Choice>
              <mc:Fallback>
                <p:oleObj name="Photo Editor Photo" r:id="rId3" imgW="6095238" imgH="3428571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20346" y="914968"/>
                        <a:ext cx="8601278" cy="48382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31787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Kelmscott 2006AT710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384032" y="1921750"/>
            <a:ext cx="5007868" cy="3896289"/>
          </a:xfrm>
          <a:prstGeom prst="rect">
            <a:avLst/>
          </a:prstGeom>
          <a:noFill/>
          <a:ln/>
        </p:spPr>
      </p:pic>
      <p:sp>
        <p:nvSpPr>
          <p:cNvPr id="5" name="Rectangle 4"/>
          <p:cNvSpPr/>
          <p:nvPr/>
        </p:nvSpPr>
        <p:spPr>
          <a:xfrm>
            <a:off x="6384032" y="5818038"/>
            <a:ext cx="50078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en-GB" sz="1600" i="1" dirty="0" smtClean="0">
                <a:solidFill>
                  <a:schemeClr val="bg1"/>
                </a:solidFill>
              </a:rPr>
              <a:t>The Works </a:t>
            </a:r>
            <a:r>
              <a:rPr lang="en-GB" sz="1600" i="1" dirty="0">
                <a:solidFill>
                  <a:schemeClr val="bg1"/>
                </a:solidFill>
              </a:rPr>
              <a:t>of Geoffrey </a:t>
            </a:r>
            <a:r>
              <a:rPr lang="en-GB" sz="1600" i="1" dirty="0" smtClean="0">
                <a:solidFill>
                  <a:schemeClr val="bg1"/>
                </a:solidFill>
              </a:rPr>
              <a:t>Chaucer </a:t>
            </a:r>
            <a:r>
              <a:rPr lang="en-GB" sz="1600" dirty="0" smtClean="0">
                <a:solidFill>
                  <a:schemeClr val="bg1"/>
                </a:solidFill>
              </a:rPr>
              <a:t>(Hammersmith: </a:t>
            </a:r>
            <a:r>
              <a:rPr lang="en-GB" sz="1600" dirty="0" err="1">
                <a:solidFill>
                  <a:schemeClr val="bg1"/>
                </a:solidFill>
              </a:rPr>
              <a:t>Kelmscott</a:t>
            </a:r>
            <a:r>
              <a:rPr lang="en-GB" sz="1600" dirty="0">
                <a:solidFill>
                  <a:schemeClr val="bg1"/>
                </a:solidFill>
              </a:rPr>
              <a:t> </a:t>
            </a:r>
            <a:r>
              <a:rPr lang="en-GB" sz="1600" dirty="0" smtClean="0">
                <a:solidFill>
                  <a:schemeClr val="bg1"/>
                </a:solidFill>
              </a:rPr>
              <a:t>Press, 1896), </a:t>
            </a:r>
            <a:r>
              <a:rPr lang="en-GB" sz="1600" dirty="0">
                <a:solidFill>
                  <a:schemeClr val="bg1"/>
                </a:solidFill>
              </a:rPr>
              <a:t>illustrations by Edward Burne-Jones (1896</a:t>
            </a:r>
            <a:r>
              <a:rPr lang="en-GB" sz="1600" dirty="0" smtClean="0">
                <a:solidFill>
                  <a:schemeClr val="bg1"/>
                </a:solidFill>
              </a:rPr>
              <a:t>)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en-GB" sz="1600" dirty="0" smtClean="0">
                <a:solidFill>
                  <a:schemeClr val="bg1"/>
                </a:solidFill>
              </a:rPr>
              <a:t>L.757-1896</a:t>
            </a:r>
            <a:endParaRPr lang="en-GB" sz="1600" dirty="0">
              <a:solidFill>
                <a:schemeClr val="bg1"/>
              </a:solidFill>
            </a:endParaRPr>
          </a:p>
        </p:txBody>
      </p:sp>
      <p:pic>
        <p:nvPicPr>
          <p:cNvPr id="6" name="Picture 10" descr="Marg de Foix 2006BG207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06456" y="1298986"/>
            <a:ext cx="5948968" cy="4263835"/>
          </a:xfrm>
          <a:prstGeom prst="rect">
            <a:avLst/>
          </a:prstGeom>
          <a:noFill/>
          <a:ln/>
        </p:spPr>
      </p:pic>
      <p:sp>
        <p:nvSpPr>
          <p:cNvPr id="7" name="Rectangle 6"/>
          <p:cNvSpPr/>
          <p:nvPr/>
        </p:nvSpPr>
        <p:spPr>
          <a:xfrm>
            <a:off x="572364" y="5610996"/>
            <a:ext cx="32861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i="1" dirty="0">
                <a:solidFill>
                  <a:schemeClr val="bg1"/>
                </a:solidFill>
              </a:rPr>
              <a:t>The Margaret de </a:t>
            </a:r>
            <a:r>
              <a:rPr lang="en-GB" sz="1600" i="1" dirty="0" err="1">
                <a:solidFill>
                  <a:schemeClr val="bg1"/>
                </a:solidFill>
              </a:rPr>
              <a:t>Foix</a:t>
            </a:r>
            <a:r>
              <a:rPr lang="en-GB" sz="1600" i="1" dirty="0">
                <a:solidFill>
                  <a:schemeClr val="bg1"/>
                </a:solidFill>
              </a:rPr>
              <a:t> Hours</a:t>
            </a:r>
            <a:r>
              <a:rPr lang="en-GB" sz="1600" dirty="0">
                <a:solidFill>
                  <a:schemeClr val="bg1"/>
                </a:solidFill>
              </a:rPr>
              <a:t>, Rennes (?), 1471-1476. </a:t>
            </a:r>
          </a:p>
          <a:p>
            <a:r>
              <a:rPr lang="en-GB" sz="1600" dirty="0">
                <a:solidFill>
                  <a:schemeClr val="bg1"/>
                </a:solidFill>
              </a:rPr>
              <a:t>MSL/1910/2387</a:t>
            </a:r>
          </a:p>
        </p:txBody>
      </p:sp>
      <p:sp>
        <p:nvSpPr>
          <p:cNvPr id="9" name="Rectangle 8"/>
          <p:cNvSpPr/>
          <p:nvPr/>
        </p:nvSpPr>
        <p:spPr>
          <a:xfrm>
            <a:off x="572364" y="358259"/>
            <a:ext cx="28809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Special Collections</a:t>
            </a:r>
          </a:p>
        </p:txBody>
      </p:sp>
    </p:spTree>
    <p:extLst>
      <p:ext uri="{BB962C8B-B14F-4D97-AF65-F5344CB8AC3E}">
        <p14:creationId xmlns:p14="http://schemas.microsoft.com/office/powerpoint/2010/main" val="1825234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Nails 2006BL0691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l="21790" t="17813" r="8865" b="13818"/>
          <a:stretch>
            <a:fillRect/>
          </a:stretch>
        </p:blipFill>
        <p:spPr bwMode="auto">
          <a:xfrm>
            <a:off x="6486456" y="1336208"/>
            <a:ext cx="5072725" cy="3334219"/>
          </a:xfrm>
          <a:prstGeom prst="rect">
            <a:avLst/>
          </a:prstGeom>
          <a:noFill/>
        </p:spPr>
      </p:pic>
      <p:pic>
        <p:nvPicPr>
          <p:cNvPr id="5" name="Picture 6" descr="DSCN3303 F T Asger Jor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3007" y="1790402"/>
            <a:ext cx="3053122" cy="2288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DSCN3297 F T 119 Lichtenstei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95381" y="2522821"/>
            <a:ext cx="3185370" cy="2389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 descr="Warhol DSCN3328"/>
          <p:cNvPicPr>
            <a:picLocks noChangeAspect="1" noChangeArrowheads="1"/>
          </p:cNvPicPr>
          <p:nvPr/>
        </p:nvPicPr>
        <p:blipFill>
          <a:blip r:embed="rId6">
            <a:lum contrast="10000"/>
          </a:blip>
          <a:srcRect/>
          <a:stretch>
            <a:fillRect/>
          </a:stretch>
        </p:blipFill>
        <p:spPr bwMode="auto">
          <a:xfrm>
            <a:off x="2460414" y="3464703"/>
            <a:ext cx="3162711" cy="2371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637793" y="390356"/>
            <a:ext cx="35719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en-GB" sz="1600" dirty="0" err="1">
                <a:solidFill>
                  <a:schemeClr val="bg1"/>
                </a:solidFill>
              </a:rPr>
              <a:t>Walasse</a:t>
            </a:r>
            <a:r>
              <a:rPr lang="en-GB" sz="1600" dirty="0">
                <a:solidFill>
                  <a:schemeClr val="bg1"/>
                </a:solidFill>
              </a:rPr>
              <a:t> Ting, </a:t>
            </a:r>
            <a:r>
              <a:rPr lang="en-GB" sz="1600" b="1" i="1" dirty="0">
                <a:solidFill>
                  <a:schemeClr val="bg1"/>
                </a:solidFill>
              </a:rPr>
              <a:t>1 </a:t>
            </a:r>
            <a:r>
              <a:rPr lang="en-US" sz="1600" b="1" i="1" dirty="0">
                <a:solidFill>
                  <a:schemeClr val="bg1"/>
                </a:solidFill>
              </a:rPr>
              <a:t>¢ Life </a:t>
            </a:r>
            <a:r>
              <a:rPr lang="en-US" sz="1600" dirty="0">
                <a:solidFill>
                  <a:schemeClr val="bg1"/>
                </a:solidFill>
              </a:rPr>
              <a:t>(1964):</a:t>
            </a:r>
            <a:r>
              <a:rPr lang="en-US" sz="1600" i="1" dirty="0">
                <a:solidFill>
                  <a:schemeClr val="bg1"/>
                </a:solidFill>
              </a:rPr>
              <a:t>  </a:t>
            </a:r>
            <a:r>
              <a:rPr lang="en-US" sz="1600" dirty="0" err="1">
                <a:solidFill>
                  <a:schemeClr val="bg1"/>
                </a:solidFill>
              </a:rPr>
              <a:t>Asger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Jorn</a:t>
            </a:r>
            <a:r>
              <a:rPr lang="en-US" sz="1600" dirty="0">
                <a:solidFill>
                  <a:schemeClr val="bg1"/>
                </a:solidFill>
              </a:rPr>
              <a:t>, Roy Lichtenstein, Andy Warhol. </a:t>
            </a:r>
            <a:endParaRPr lang="en-US" sz="1600" dirty="0" smtClean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en-US" sz="1600" dirty="0" smtClean="0">
                <a:solidFill>
                  <a:schemeClr val="bg1"/>
                </a:solidFill>
              </a:rPr>
              <a:t>L.5854-1982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Wingdings" pitchFamily="2" charset="2"/>
              <a:buNone/>
            </a:pP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486456" y="4912381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en-US" sz="1600" i="1" dirty="0" smtClean="0">
                <a:solidFill>
                  <a:schemeClr val="bg1"/>
                </a:solidFill>
              </a:rPr>
              <a:t>The</a:t>
            </a:r>
            <a:r>
              <a:rPr lang="en-US" sz="1600" dirty="0" smtClean="0">
                <a:solidFill>
                  <a:schemeClr val="bg1"/>
                </a:solidFill>
              </a:rPr>
              <a:t> </a:t>
            </a:r>
            <a:r>
              <a:rPr lang="en-US" sz="1600" i="1" dirty="0" smtClean="0">
                <a:solidFill>
                  <a:schemeClr val="bg1"/>
                </a:solidFill>
              </a:rPr>
              <a:t>Book </a:t>
            </a:r>
            <a:r>
              <a:rPr lang="en-US" sz="1600" i="1" dirty="0">
                <a:solidFill>
                  <a:schemeClr val="bg1"/>
                </a:solidFill>
              </a:rPr>
              <a:t>of Nails </a:t>
            </a:r>
            <a:r>
              <a:rPr lang="en-US" sz="1600" dirty="0">
                <a:solidFill>
                  <a:schemeClr val="bg1"/>
                </a:solidFill>
              </a:rPr>
              <a:t>(Floating Concrete Octopus, 1992). </a:t>
            </a:r>
            <a:endParaRPr lang="en-US" sz="1600" dirty="0" smtClean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en-GB" sz="1600" dirty="0" smtClean="0">
                <a:solidFill>
                  <a:schemeClr val="bg1"/>
                </a:solidFill>
              </a:rPr>
              <a:t>38041992107227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080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83" y="1418972"/>
            <a:ext cx="4681981" cy="3880426"/>
          </a:xfrm>
        </p:spPr>
      </p:pic>
      <p:sp>
        <p:nvSpPr>
          <p:cNvPr id="6" name="TextBox 5"/>
          <p:cNvSpPr txBox="1"/>
          <p:nvPr/>
        </p:nvSpPr>
        <p:spPr>
          <a:xfrm>
            <a:off x="526123" y="5448575"/>
            <a:ext cx="47561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Edward Matthew </a:t>
            </a:r>
            <a:r>
              <a:rPr lang="en-GB" sz="1600" dirty="0" smtClean="0">
                <a:solidFill>
                  <a:schemeClr val="bg1"/>
                </a:solidFill>
              </a:rPr>
              <a:t>Ward, </a:t>
            </a:r>
            <a:r>
              <a:rPr lang="en-GB" sz="1600" i="1" dirty="0" smtClean="0">
                <a:solidFill>
                  <a:schemeClr val="bg1"/>
                </a:solidFill>
              </a:rPr>
              <a:t>John Forster in his library</a:t>
            </a:r>
            <a:r>
              <a:rPr lang="en-GB" sz="1600" dirty="0" smtClean="0">
                <a:solidFill>
                  <a:schemeClr val="bg1"/>
                </a:solidFill>
              </a:rPr>
              <a:t>, ca.1850. </a:t>
            </a:r>
          </a:p>
          <a:p>
            <a:r>
              <a:rPr lang="en-GB" sz="1600" dirty="0" smtClean="0">
                <a:solidFill>
                  <a:schemeClr val="bg1"/>
                </a:solidFill>
              </a:rPr>
              <a:t>P.74-1935</a:t>
            </a:r>
            <a:endParaRPr lang="en-GB" sz="1600" dirty="0">
              <a:solidFill>
                <a:schemeClr val="bg1"/>
              </a:solidFill>
            </a:endParaRPr>
          </a:p>
        </p:txBody>
      </p:sp>
      <p:pic>
        <p:nvPicPr>
          <p:cNvPr id="7" name="Picture 4" descr="2006AW179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506306" y="2280968"/>
            <a:ext cx="2576470" cy="3349814"/>
          </a:xfrm>
          <a:prstGeom prst="rect">
            <a:avLst/>
          </a:prstGeom>
          <a:noFill/>
          <a:ln/>
        </p:spPr>
      </p:pic>
      <p:sp>
        <p:nvSpPr>
          <p:cNvPr id="8" name="TextBox 7"/>
          <p:cNvSpPr txBox="1"/>
          <p:nvPr/>
        </p:nvSpPr>
        <p:spPr>
          <a:xfrm>
            <a:off x="5585848" y="5602463"/>
            <a:ext cx="40719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Leonardo da </a:t>
            </a:r>
            <a:r>
              <a:rPr lang="en-GB" sz="1600" dirty="0" smtClean="0">
                <a:solidFill>
                  <a:schemeClr val="bg1"/>
                </a:solidFill>
              </a:rPr>
              <a:t>Vinci (1452-1519), Five </a:t>
            </a:r>
            <a:r>
              <a:rPr lang="en-GB" sz="1600" i="1" dirty="0" smtClean="0">
                <a:solidFill>
                  <a:schemeClr val="bg1"/>
                </a:solidFill>
              </a:rPr>
              <a:t>Notebooks bound </a:t>
            </a:r>
            <a:r>
              <a:rPr lang="en-GB" sz="1600" i="1" dirty="0">
                <a:solidFill>
                  <a:schemeClr val="bg1"/>
                </a:solidFill>
              </a:rPr>
              <a:t>up into three </a:t>
            </a:r>
            <a:r>
              <a:rPr lang="en-GB" sz="1600" i="1" dirty="0" smtClean="0">
                <a:solidFill>
                  <a:schemeClr val="bg1"/>
                </a:solidFill>
              </a:rPr>
              <a:t>volumes, known as </a:t>
            </a:r>
            <a:r>
              <a:rPr lang="en-GB" sz="1600" dirty="0" smtClean="0">
                <a:solidFill>
                  <a:schemeClr val="bg1"/>
                </a:solidFill>
              </a:rPr>
              <a:t>Codex </a:t>
            </a:r>
            <a:r>
              <a:rPr lang="en-GB" sz="1600" dirty="0">
                <a:solidFill>
                  <a:schemeClr val="bg1"/>
                </a:solidFill>
              </a:rPr>
              <a:t>Forster</a:t>
            </a:r>
          </a:p>
          <a:p>
            <a:r>
              <a:rPr lang="en-GB" sz="1600" dirty="0" smtClean="0">
                <a:solidFill>
                  <a:schemeClr val="bg1"/>
                </a:solidFill>
              </a:rPr>
              <a:t>MSL/1876/Forster/141/I-III</a:t>
            </a:r>
            <a:endParaRPr lang="en-GB" sz="1600" b="1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44784" y="373732"/>
            <a:ext cx="27449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Forster Collection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162318" y="4277390"/>
            <a:ext cx="32626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chemeClr val="bg1"/>
                </a:solidFill>
              </a:rPr>
              <a:t>Charles Dickens, </a:t>
            </a:r>
            <a:r>
              <a:rPr lang="en-GB" sz="1600" i="1" dirty="0" smtClean="0">
                <a:solidFill>
                  <a:schemeClr val="bg1"/>
                </a:solidFill>
              </a:rPr>
              <a:t>Hard Times </a:t>
            </a:r>
            <a:r>
              <a:rPr lang="en-GB" sz="1600" dirty="0" smtClean="0">
                <a:solidFill>
                  <a:schemeClr val="bg1"/>
                </a:solidFill>
              </a:rPr>
              <a:t>[original manuscript], c. 1854 </a:t>
            </a:r>
          </a:p>
          <a:p>
            <a:r>
              <a:rPr lang="en-GB" sz="1600" dirty="0" smtClean="0">
                <a:solidFill>
                  <a:schemeClr val="bg1"/>
                </a:solidFill>
              </a:rPr>
              <a:t>MSL/1876/Forster/163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" t="4194" r="797" b="5153"/>
          <a:stretch/>
        </p:blipFill>
        <p:spPr>
          <a:xfrm>
            <a:off x="8162318" y="284546"/>
            <a:ext cx="3262686" cy="399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334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>
            <a:normAutofit/>
          </a:bodyPr>
          <a:lstStyle/>
          <a:p>
            <a:r>
              <a:rPr lang="en-GB" sz="2800" dirty="0" smtClean="0">
                <a:solidFill>
                  <a:schemeClr val="bg1"/>
                </a:solidFill>
              </a:rPr>
              <a:t>The Jacqueline and Jonathan </a:t>
            </a:r>
            <a:r>
              <a:rPr lang="en-GB" sz="2800" dirty="0" err="1" smtClean="0">
                <a:solidFill>
                  <a:schemeClr val="bg1"/>
                </a:solidFill>
              </a:rPr>
              <a:t>Gestetner</a:t>
            </a:r>
            <a:r>
              <a:rPr lang="en-GB" sz="2800" dirty="0" smtClean="0">
                <a:solidFill>
                  <a:schemeClr val="bg1"/>
                </a:solidFill>
              </a:rPr>
              <a:t> Paper Peepshows Collection</a:t>
            </a:r>
            <a:endParaRPr lang="en-GB" sz="2800" dirty="0">
              <a:solidFill>
                <a:schemeClr val="bg1"/>
              </a:solidFill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162" y="1325563"/>
            <a:ext cx="4899225" cy="4351338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5794162" y="5676901"/>
            <a:ext cx="5978857" cy="124700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fr-FR" sz="1600" i="1" dirty="0" err="1" smtClean="0">
                <a:solidFill>
                  <a:schemeClr val="bg1"/>
                </a:solidFill>
              </a:rPr>
              <a:t>Perspectivische</a:t>
            </a:r>
            <a:r>
              <a:rPr lang="fr-FR" sz="1600" i="1" dirty="0" smtClean="0">
                <a:solidFill>
                  <a:schemeClr val="bg1"/>
                </a:solidFill>
              </a:rPr>
              <a:t> </a:t>
            </a:r>
            <a:r>
              <a:rPr lang="fr-FR" sz="1600" i="1" dirty="0" err="1" smtClean="0">
                <a:solidFill>
                  <a:schemeClr val="bg1"/>
                </a:solidFill>
              </a:rPr>
              <a:t>Ansicht</a:t>
            </a:r>
            <a:r>
              <a:rPr lang="fr-FR" sz="1600" i="1" dirty="0" smtClean="0">
                <a:solidFill>
                  <a:schemeClr val="bg1"/>
                </a:solidFill>
              </a:rPr>
              <a:t> des Tunnel </a:t>
            </a:r>
            <a:r>
              <a:rPr lang="fr-FR" sz="1600" i="1" dirty="0" err="1" smtClean="0">
                <a:solidFill>
                  <a:schemeClr val="bg1"/>
                </a:solidFill>
              </a:rPr>
              <a:t>unter</a:t>
            </a:r>
            <a:r>
              <a:rPr lang="fr-FR" sz="1600" i="1" dirty="0" smtClean="0">
                <a:solidFill>
                  <a:schemeClr val="bg1"/>
                </a:solidFill>
              </a:rPr>
              <a:t> der </a:t>
            </a:r>
            <a:r>
              <a:rPr lang="fr-FR" sz="1600" i="1" dirty="0" err="1" smtClean="0">
                <a:solidFill>
                  <a:schemeClr val="bg1"/>
                </a:solidFill>
              </a:rPr>
              <a:t>Themse</a:t>
            </a:r>
            <a:r>
              <a:rPr lang="fr-FR" sz="1600" i="1" dirty="0" smtClean="0">
                <a:solidFill>
                  <a:schemeClr val="bg1"/>
                </a:solidFill>
              </a:rPr>
              <a:t> / Vue perspective du Tunnel sous la Tamise</a:t>
            </a:r>
            <a:r>
              <a:rPr lang="fr-FR" sz="1600" dirty="0" smtClean="0">
                <a:solidFill>
                  <a:schemeClr val="bg1"/>
                </a:solidFill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1600" dirty="0" smtClean="0">
                <a:solidFill>
                  <a:schemeClr val="bg1"/>
                </a:solidFill>
              </a:rPr>
              <a:t>German, ca.1835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1600" dirty="0" smtClean="0">
                <a:solidFill>
                  <a:schemeClr val="bg1"/>
                </a:solidFill>
              </a:rPr>
              <a:t>Hand-coloured lithographs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1600" dirty="0" smtClean="0">
                <a:solidFill>
                  <a:schemeClr val="bg1"/>
                </a:solidFill>
              </a:rPr>
              <a:t>Gestetner 118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9218" name="Picture 2" descr="https://media.vam.ac.uk/media/thira/collection_images/2017JT/2017JT9881_jpg_l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35"/>
          <a:stretch/>
        </p:blipFill>
        <p:spPr bwMode="auto">
          <a:xfrm>
            <a:off x="441093" y="1325563"/>
            <a:ext cx="4783986" cy="3586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77297" y="4912242"/>
            <a:ext cx="427343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i="1" dirty="0">
                <a:solidFill>
                  <a:schemeClr val="bg1"/>
                </a:solidFill>
              </a:rPr>
              <a:t>Masquerade</a:t>
            </a:r>
          </a:p>
          <a:p>
            <a:r>
              <a:rPr lang="en-GB" sz="1600" dirty="0">
                <a:solidFill>
                  <a:schemeClr val="bg1"/>
                </a:solidFill>
              </a:rPr>
              <a:t>London, </a:t>
            </a:r>
            <a:r>
              <a:rPr lang="en-GB" sz="1600" dirty="0" smtClean="0">
                <a:solidFill>
                  <a:schemeClr val="bg1"/>
                </a:solidFill>
              </a:rPr>
              <a:t>ca.1826</a:t>
            </a:r>
          </a:p>
          <a:p>
            <a:r>
              <a:rPr lang="en-GB" sz="1600" dirty="0">
                <a:solidFill>
                  <a:schemeClr val="bg1"/>
                </a:solidFill>
              </a:rPr>
              <a:t>Hand-coloured lithographs</a:t>
            </a:r>
          </a:p>
          <a:p>
            <a:r>
              <a:rPr lang="en-GB" sz="1600" dirty="0" smtClean="0">
                <a:solidFill>
                  <a:schemeClr val="bg1"/>
                </a:solidFill>
              </a:rPr>
              <a:t>Gestetner </a:t>
            </a:r>
            <a:r>
              <a:rPr lang="en-GB" sz="1600" dirty="0">
                <a:solidFill>
                  <a:schemeClr val="bg1"/>
                </a:solidFill>
              </a:rPr>
              <a:t>207</a:t>
            </a:r>
          </a:p>
        </p:txBody>
      </p:sp>
    </p:spTree>
    <p:extLst>
      <p:ext uri="{BB962C8B-B14F-4D97-AF65-F5344CB8AC3E}">
        <p14:creationId xmlns:p14="http://schemas.microsoft.com/office/powerpoint/2010/main" val="1767993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444" b="4249"/>
          <a:stretch/>
        </p:blipFill>
        <p:spPr>
          <a:xfrm>
            <a:off x="0" y="365125"/>
            <a:ext cx="12137923" cy="6566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303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1476</TotalTime>
  <Words>324</Words>
  <Application>Microsoft Office PowerPoint</Application>
  <PresentationFormat>Widescreen</PresentationFormat>
  <Paragraphs>73</Paragraphs>
  <Slides>28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Calibri</vt:lpstr>
      <vt:lpstr>Calibri Light</vt:lpstr>
      <vt:lpstr>Wingdings</vt:lpstr>
      <vt:lpstr>Office Theme</vt:lpstr>
      <vt:lpstr>Photo Editor Photo</vt:lpstr>
      <vt:lpstr>‘The V&amp;A:  an ace library, with quite a nice museum attached’</vt:lpstr>
      <vt:lpstr>The Great Exhibition of 1851</vt:lpstr>
      <vt:lpstr>The National Art Library </vt:lpstr>
      <vt:lpstr>PowerPoint Presentation</vt:lpstr>
      <vt:lpstr>PowerPoint Presentation</vt:lpstr>
      <vt:lpstr>PowerPoint Presentation</vt:lpstr>
      <vt:lpstr>PowerPoint Presentation</vt:lpstr>
      <vt:lpstr>The Jacqueline and Jonathan Gestetner Paper Peepshows Collection</vt:lpstr>
      <vt:lpstr>PowerPoint Presentation</vt:lpstr>
      <vt:lpstr>PowerPoint Presentation</vt:lpstr>
      <vt:lpstr>CollectionsIndex+</vt:lpstr>
      <vt:lpstr>V&amp;A Search the Collections</vt:lpstr>
      <vt:lpstr>PowerPoint Presentation</vt:lpstr>
      <vt:lpstr>PowerPoint Presentation</vt:lpstr>
      <vt:lpstr>PowerPoint Presentation</vt:lpstr>
      <vt:lpstr>George Salting (1835-1909) </vt:lpstr>
      <vt:lpstr>PowerPoint Presentation</vt:lpstr>
      <vt:lpstr>PowerPoint Presentation</vt:lpstr>
      <vt:lpstr>International Image Interoperability Format (IIIF)</vt:lpstr>
      <vt:lpstr>PowerPoint Presentation</vt:lpstr>
      <vt:lpstr>PowerPoint Presentation</vt:lpstr>
      <vt:lpstr>PowerPoint Presentation</vt:lpstr>
      <vt:lpstr>PowerPoint Presentation</vt:lpstr>
      <vt:lpstr>The Hours of Louis XII</vt:lpstr>
      <vt:lpstr>PowerPoint Presentation</vt:lpstr>
      <vt:lpstr>Lafreri Project – Elizabeth Miller</vt:lpstr>
      <vt:lpstr>PowerPoint Presentation</vt:lpstr>
      <vt:lpstr>Dr Catherine Yvard c.yvard@vam.ac.uk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‘The V&amp;A: an ace library, with quite a nice museum attached’</dc:title>
  <dc:creator>Catherine Yvard</dc:creator>
  <cp:lastModifiedBy>Catherine Yvard</cp:lastModifiedBy>
  <cp:revision>78</cp:revision>
  <dcterms:created xsi:type="dcterms:W3CDTF">2017-10-20T10:06:05Z</dcterms:created>
  <dcterms:modified xsi:type="dcterms:W3CDTF">2017-10-31T18:26:29Z</dcterms:modified>
</cp:coreProperties>
</file>