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59" r:id="rId4"/>
    <p:sldId id="278" r:id="rId5"/>
    <p:sldId id="260" r:id="rId6"/>
    <p:sldId id="275" r:id="rId7"/>
    <p:sldId id="276" r:id="rId8"/>
    <p:sldId id="277" r:id="rId9"/>
    <p:sldId id="279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F8169-A7B1-E64E-ACA6-ADEAB08AF958}" type="datetimeFigureOut">
              <a:rPr lang="nl-NL" smtClean="0"/>
              <a:pPr/>
              <a:t>2-11-2015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02102-2100-E549-9F5D-BF458AA7AFA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0326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8C0-4AF2-49E4-8786-1D582CC72BF4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B2A6F5F-489C-466A-8423-7583E2F9AB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321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Aft>
                <a:spcPts val="0"/>
              </a:spcAft>
              <a:defRPr/>
            </a:lvl1pPr>
            <a:lvl2pPr marL="576000" indent="-288000">
              <a:spcAft>
                <a:spcPts val="0"/>
              </a:spcAft>
              <a:defRPr/>
            </a:lvl2pPr>
            <a:lvl3pPr marL="864000" indent="-288000">
              <a:spcAft>
                <a:spcPts val="0"/>
              </a:spcAft>
              <a:defRPr/>
            </a:lvl3pPr>
            <a:lvl4pPr marL="1152000" indent="-288000">
              <a:spcAft>
                <a:spcPts val="0"/>
              </a:spcAft>
              <a:defRPr/>
            </a:lvl4pPr>
            <a:lvl5pPr marL="1440000" indent="-28800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8C0-4AF2-49E4-8786-1D582CC72BF4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6F5F-489C-466A-8423-7583E2F9AB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29983" y="291993"/>
            <a:ext cx="26509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SECURITY NETWORK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9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864000"/>
            <a:ext cx="7200000" cy="2088000"/>
          </a:xfrm>
        </p:spPr>
        <p:txBody>
          <a:bodyPr anchor="t" anchorCtr="0"/>
          <a:lstStyle>
            <a:lvl1pPr algn="ctr">
              <a:lnSpc>
                <a:spcPts val="3800"/>
              </a:lnSpc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3081600"/>
            <a:ext cx="7200000" cy="28800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8C0-4AF2-49E4-8786-1D582CC72BF4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B2A6F5F-489C-466A-8423-7583E2F9AB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116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076" y="2228400"/>
            <a:ext cx="3373200" cy="4068000"/>
          </a:xfrm>
        </p:spPr>
        <p:txBody>
          <a:bodyPr/>
          <a:lstStyle>
            <a:lvl1pPr marL="288000" indent="-288000">
              <a:spcBef>
                <a:spcPts val="0"/>
              </a:spcBef>
              <a:defRPr/>
            </a:lvl1pPr>
            <a:lvl2pPr marL="576000" indent="-288000">
              <a:spcBef>
                <a:spcPts val="0"/>
              </a:spcBef>
              <a:defRPr/>
            </a:lvl2pPr>
            <a:lvl3pPr marL="864000" indent="-288000">
              <a:spcBef>
                <a:spcPts val="0"/>
              </a:spcBef>
              <a:defRPr/>
            </a:lvl3pPr>
            <a:lvl4pPr marL="1152000" indent="-288000">
              <a:spcBef>
                <a:spcPts val="0"/>
              </a:spcBef>
              <a:defRPr/>
            </a:lvl4pPr>
            <a:lvl5pPr marL="1440000" indent="-288000"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618" y="2228399"/>
            <a:ext cx="3374732" cy="4068001"/>
          </a:xfrm>
        </p:spPr>
        <p:txBody>
          <a:bodyPr/>
          <a:lstStyle>
            <a:lvl1pPr marL="288000" indent="-288000">
              <a:spcBef>
                <a:spcPts val="0"/>
              </a:spcBef>
              <a:defRPr/>
            </a:lvl1pPr>
            <a:lvl2pPr marL="576000" indent="-288000">
              <a:spcBef>
                <a:spcPts val="0"/>
              </a:spcBef>
              <a:defRPr/>
            </a:lvl2pPr>
            <a:lvl3pPr marL="864000" indent="-288000">
              <a:spcBef>
                <a:spcPts val="0"/>
              </a:spcBef>
              <a:defRPr/>
            </a:lvl3pPr>
            <a:lvl4pPr marL="1152000" indent="-288000">
              <a:spcBef>
                <a:spcPts val="0"/>
              </a:spcBef>
              <a:defRPr/>
            </a:lvl4pPr>
            <a:lvl5pPr marL="1440000" indent="-288000"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8C0-4AF2-49E4-8786-1D582CC72BF4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6F5F-489C-466A-8423-7583E2F9AB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29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8C0-4AF2-49E4-8786-1D582CC72BF4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6F5F-489C-466A-8423-7583E2F9AB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4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8C0-4AF2-49E4-8786-1D582CC72BF4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6F5F-489C-466A-8423-7583E2F9AB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28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734" y="1119947"/>
            <a:ext cx="3648615" cy="5104119"/>
          </a:xfrm>
        </p:spPr>
        <p:txBody>
          <a:bodyPr anchor="t" anchorCtr="0"/>
          <a:lstStyle>
            <a:lvl1pPr>
              <a:lnSpc>
                <a:spcPts val="4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4320000" cy="6848312"/>
          </a:xfrm>
          <a:solidFill>
            <a:schemeClr val="bg2"/>
          </a:solidFill>
        </p:spPr>
        <p:txBody>
          <a:bodyPr tIns="360000"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6735" y="128708"/>
            <a:ext cx="2949178" cy="3784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798C0-4AF2-49E4-8786-1D582CC72BF4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6F5F-489C-466A-8423-7583E2F9AB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492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899032"/>
            <a:ext cx="9144000" cy="5058000"/>
          </a:xfrm>
          <a:solidFill>
            <a:schemeClr val="bg2"/>
          </a:solidFill>
        </p:spPr>
        <p:txBody>
          <a:bodyPr tIns="360000"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C798C0-4AF2-49E4-8786-1D582CC72BF4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6F5F-489C-466A-8423-7583E2F9AB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913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1556016"/>
            <a:ext cx="7200000" cy="1080000"/>
          </a:xfrm>
        </p:spPr>
        <p:txBody>
          <a:bodyPr anchor="t" anchorCtr="0"/>
          <a:lstStyle>
            <a:lvl1pPr algn="ctr">
              <a:lnSpc>
                <a:spcPts val="6200"/>
              </a:lnSpc>
              <a:defRPr sz="6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000" y="3081600"/>
            <a:ext cx="7200000" cy="288000"/>
          </a:xfr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8C0-4AF2-49E4-8786-1D582CC72BF4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B2A6F5F-489C-466A-8423-7583E2F9AB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72000" y="2804601"/>
            <a:ext cx="71999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00"/>
              </a:lnSpc>
            </a:pPr>
            <a:r>
              <a:rPr lang="nl-NL" sz="1600" b="1" dirty="0" smtClean="0">
                <a:solidFill>
                  <a:schemeClr val="bg1"/>
                </a:solidFill>
              </a:rPr>
              <a:t>www.cerl.org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51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864000"/>
            <a:ext cx="7200000" cy="2088000"/>
          </a:xfrm>
        </p:spPr>
        <p:txBody>
          <a:bodyPr anchor="t" anchorCtr="0"/>
          <a:lstStyle>
            <a:lvl1pPr algn="ctr">
              <a:lnSpc>
                <a:spcPts val="48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000" y="3081298"/>
            <a:ext cx="7200000" cy="28800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8C0-4AF2-49E4-8786-1D582CC72BF4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B2A6F5F-489C-466A-8423-7583E2F9AB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40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Aft>
                <a:spcPts val="0"/>
              </a:spcAft>
              <a:defRPr/>
            </a:lvl1pPr>
            <a:lvl2pPr marL="576000" indent="-288000">
              <a:spcAft>
                <a:spcPts val="0"/>
              </a:spcAft>
              <a:defRPr/>
            </a:lvl2pPr>
            <a:lvl3pPr marL="864000" indent="-288000">
              <a:spcAft>
                <a:spcPts val="0"/>
              </a:spcAft>
              <a:defRPr/>
            </a:lvl3pPr>
            <a:lvl4pPr marL="1152000" indent="-288000">
              <a:spcAft>
                <a:spcPts val="0"/>
              </a:spcAft>
              <a:defRPr/>
            </a:lvl4pPr>
            <a:lvl5pPr marL="1440000" indent="-28800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8C0-4AF2-49E4-8786-1D582CC72BF4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6F5F-489C-466A-8423-7583E2F9AB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8C0-4AF2-49E4-8786-1D582CC72BF4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6F5F-489C-466A-8423-7583E2F9AB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10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Aft>
                <a:spcPts val="0"/>
              </a:spcAft>
              <a:defRPr/>
            </a:lvl1pPr>
            <a:lvl2pPr marL="576000" indent="-288000">
              <a:spcAft>
                <a:spcPts val="0"/>
              </a:spcAft>
              <a:defRPr/>
            </a:lvl2pPr>
            <a:lvl3pPr marL="864000" indent="-288000">
              <a:spcAft>
                <a:spcPts val="0"/>
              </a:spcAft>
              <a:defRPr/>
            </a:lvl3pPr>
            <a:lvl4pPr marL="1152000" indent="-288000">
              <a:spcAft>
                <a:spcPts val="0"/>
              </a:spcAft>
              <a:defRPr/>
            </a:lvl4pPr>
            <a:lvl5pPr marL="1440000" indent="-28800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8C0-4AF2-49E4-8786-1D582CC72BF4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6F5F-489C-466A-8423-7583E2F9AB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29983" y="291993"/>
            <a:ext cx="26509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MEI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7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Aft>
                <a:spcPts val="0"/>
              </a:spcAft>
              <a:defRPr/>
            </a:lvl1pPr>
            <a:lvl2pPr marL="576000" indent="-288000">
              <a:spcAft>
                <a:spcPts val="0"/>
              </a:spcAft>
              <a:defRPr/>
            </a:lvl2pPr>
            <a:lvl3pPr marL="864000" indent="-288000">
              <a:spcAft>
                <a:spcPts val="0"/>
              </a:spcAft>
              <a:defRPr/>
            </a:lvl3pPr>
            <a:lvl4pPr marL="1152000" indent="-288000">
              <a:spcAft>
                <a:spcPts val="0"/>
              </a:spcAft>
              <a:defRPr/>
            </a:lvl4pPr>
            <a:lvl5pPr marL="1440000" indent="-28800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8C0-4AF2-49E4-8786-1D582CC72BF4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6F5F-489C-466A-8423-7583E2F9AB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29983" y="291993"/>
            <a:ext cx="26509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HPB DATABASE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2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Aft>
                <a:spcPts val="0"/>
              </a:spcAft>
              <a:defRPr/>
            </a:lvl1pPr>
            <a:lvl2pPr marL="576000" indent="-288000">
              <a:spcAft>
                <a:spcPts val="0"/>
              </a:spcAft>
              <a:defRPr/>
            </a:lvl2pPr>
            <a:lvl3pPr marL="864000" indent="-288000">
              <a:spcAft>
                <a:spcPts val="0"/>
              </a:spcAft>
              <a:defRPr/>
            </a:lvl3pPr>
            <a:lvl4pPr marL="1152000" indent="-288000">
              <a:spcAft>
                <a:spcPts val="0"/>
              </a:spcAft>
              <a:defRPr/>
            </a:lvl4pPr>
            <a:lvl5pPr marL="1440000" indent="-28800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8C0-4AF2-49E4-8786-1D582CC72BF4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6F5F-489C-466A-8423-7583E2F9AB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29983" y="291993"/>
            <a:ext cx="26509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CERL THESAURUS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5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Aft>
                <a:spcPts val="0"/>
              </a:spcAft>
              <a:defRPr/>
            </a:lvl1pPr>
            <a:lvl2pPr marL="576000" indent="-288000">
              <a:spcAft>
                <a:spcPts val="0"/>
              </a:spcAft>
              <a:defRPr/>
            </a:lvl2pPr>
            <a:lvl3pPr marL="864000" indent="-288000">
              <a:spcAft>
                <a:spcPts val="0"/>
              </a:spcAft>
              <a:defRPr/>
            </a:lvl3pPr>
            <a:lvl4pPr marL="1152000" indent="-288000">
              <a:spcAft>
                <a:spcPts val="0"/>
              </a:spcAft>
              <a:defRPr/>
            </a:lvl4pPr>
            <a:lvl5pPr marL="1440000" indent="-28800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8C0-4AF2-49E4-8786-1D582CC72BF4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6F5F-489C-466A-8423-7583E2F9AB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29983" y="291993"/>
            <a:ext cx="26509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PROVENANCE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Aft>
                <a:spcPts val="0"/>
              </a:spcAft>
              <a:defRPr/>
            </a:lvl1pPr>
            <a:lvl2pPr marL="576000" indent="-288000">
              <a:spcAft>
                <a:spcPts val="0"/>
              </a:spcAft>
              <a:defRPr/>
            </a:lvl2pPr>
            <a:lvl3pPr marL="864000" indent="-288000">
              <a:spcAft>
                <a:spcPts val="0"/>
              </a:spcAft>
              <a:defRPr/>
            </a:lvl3pPr>
            <a:lvl4pPr marL="1152000" indent="-288000">
              <a:spcAft>
                <a:spcPts val="0"/>
              </a:spcAft>
              <a:defRPr/>
            </a:lvl4pPr>
            <a:lvl5pPr marL="1440000" indent="-28800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8C0-4AF2-49E4-8786-1D582CC72BF4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6F5F-489C-466A-8423-7583E2F9AB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29983" y="291993"/>
            <a:ext cx="26509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MANUSCRIPTS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49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076" y="1095769"/>
            <a:ext cx="6981274" cy="9727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076" y="2229322"/>
            <a:ext cx="6981274" cy="3970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86505"/>
            <a:ext cx="3311818" cy="233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300" b="1" baseline="0">
                <a:solidFill>
                  <a:schemeClr val="bg2"/>
                </a:solidFill>
              </a:defRPr>
            </a:lvl1pPr>
          </a:lstStyle>
          <a:p>
            <a:fld id="{ECC798C0-4AF2-49E4-8786-1D582CC72BF4}" type="datetimeFigureOut">
              <a:rPr lang="en-GB" smtClean="0"/>
              <a:pPr/>
              <a:t>02/11/2015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0618" y="6486505"/>
            <a:ext cx="3374732" cy="233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300" b="1" baseline="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2585" y="6489083"/>
            <a:ext cx="391548" cy="233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300" b="1" baseline="0">
                <a:solidFill>
                  <a:schemeClr val="bg1"/>
                </a:solidFill>
              </a:defRPr>
            </a:lvl1pPr>
          </a:lstStyle>
          <a:p>
            <a:fld id="{CB2A6F5F-489C-466A-8423-7583E2F9AB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87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5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63" r:id="rId11"/>
    <p:sldLayoutId id="2147483664" r:id="rId12"/>
    <p:sldLayoutId id="2147483666" r:id="rId13"/>
    <p:sldLayoutId id="2147483667" r:id="rId14"/>
    <p:sldLayoutId id="2147483669" r:id="rId15"/>
    <p:sldLayoutId id="2147483674" r:id="rId16"/>
    <p:sldLayoutId id="2147483668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3800" b="1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ts val="2400"/>
        </a:lnSpc>
        <a:spcBef>
          <a:spcPts val="1000"/>
        </a:spcBef>
        <a:buFontTx/>
        <a:buBlip>
          <a:blip r:embed="rId20"/>
        </a:buBlip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ts val="2400"/>
        </a:lnSpc>
        <a:spcBef>
          <a:spcPts val="500"/>
        </a:spcBef>
        <a:buFontTx/>
        <a:buBlip>
          <a:blip r:embed="rId21"/>
        </a:buBlip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ts val="2400"/>
        </a:lnSpc>
        <a:spcBef>
          <a:spcPts val="500"/>
        </a:spcBef>
        <a:buFontTx/>
        <a:buBlip>
          <a:blip r:embed="rId21"/>
        </a:buBlip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440000" indent="-360000" algn="l" defTabSz="914400" rtl="0" eaLnBrk="1" latinLnBrk="0" hangingPunct="1">
        <a:lnSpc>
          <a:spcPts val="2400"/>
        </a:lnSpc>
        <a:spcBef>
          <a:spcPts val="500"/>
        </a:spcBef>
        <a:buFontTx/>
        <a:buBlip>
          <a:blip r:embed="rId21"/>
        </a:buBlip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ts val="2400"/>
        </a:lnSpc>
        <a:spcBef>
          <a:spcPts val="500"/>
        </a:spcBef>
        <a:buFontTx/>
        <a:buBlip>
          <a:blip r:embed="rId21"/>
        </a:buBlip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adrian.edwards@bl.uk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1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CERL</a:t>
            </a:r>
            <a:br>
              <a:rPr lang="en-GB" dirty="0" smtClean="0"/>
            </a:br>
            <a:r>
              <a:rPr lang="en-GB" dirty="0" smtClean="0"/>
              <a:t> Promotion Working Group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Presentation for Annual General Meeting, Antwerp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3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Working Group comprises: Adrian Edwards (Chair), Cristina Dondi, Kimberley Hart, Marian Lefferts, Timo Schleier and Ingeborg </a:t>
            </a:r>
            <a:r>
              <a:rPr lang="en-GB" smtClean="0"/>
              <a:t>Versprille.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Relates primarily to the prioritization of work undertaken by the CERL staff and the website team at Göttingen.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46" y="4737222"/>
            <a:ext cx="2676144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Promotion Action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000" lvl="1">
              <a:spcBef>
                <a:spcPts val="1000"/>
              </a:spcBef>
              <a:buBlip>
                <a:blip r:embed="rId2"/>
              </a:buBlip>
            </a:pPr>
            <a:r>
              <a:rPr lang="en-GB" smtClean="0"/>
              <a:t>Early 2014  Promotion Working Group developed an Action Plan to coordinate and professionalise its activities.</a:t>
            </a:r>
          </a:p>
          <a:p>
            <a:pPr marL="288000" lvl="1">
              <a:spcBef>
                <a:spcPts val="1000"/>
              </a:spcBef>
              <a:buBlip>
                <a:blip r:embed="rId2"/>
              </a:buBlip>
            </a:pPr>
            <a:r>
              <a:rPr lang="en-GB" smtClean="0"/>
              <a:t>Approved by the CERL Coordinating Committee  and work began straight away.</a:t>
            </a:r>
          </a:p>
          <a:p>
            <a:r>
              <a:rPr lang="en-GB" smtClean="0"/>
              <a:t>Main programme of work from March 2014 focused on:</a:t>
            </a:r>
          </a:p>
          <a:p>
            <a:pPr lvl="1"/>
            <a:r>
              <a:rPr lang="en-GB"/>
              <a:t>Website</a:t>
            </a:r>
          </a:p>
          <a:p>
            <a:pPr lvl="1"/>
            <a:r>
              <a:rPr lang="en-GB"/>
              <a:t>Welcoming new members</a:t>
            </a:r>
          </a:p>
          <a:p>
            <a:pPr lvl="1"/>
            <a:r>
              <a:rPr lang="en-GB" smtClean="0"/>
              <a:t>Raising awareness of CERL and its products through presentations at events and through a re-freshed series of leaflets</a:t>
            </a:r>
            <a:endParaRPr lang="en-GB"/>
          </a:p>
          <a:p>
            <a:pPr marL="0" indent="0">
              <a:buNone/>
            </a:pPr>
            <a:endParaRPr lang="en-GB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9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000" lvl="1">
              <a:spcBef>
                <a:spcPts val="1000"/>
              </a:spcBef>
              <a:buBlip>
                <a:blip r:embed="rId2"/>
              </a:buBlip>
            </a:pPr>
            <a:r>
              <a:rPr lang="en-GB" dirty="0" smtClean="0"/>
              <a:t>Redesigned as well as refreshed homepage; developed new content and navigation. </a:t>
            </a:r>
            <a:r>
              <a:rPr lang="en-GB" dirty="0">
                <a:sym typeface="Wingdings"/>
              </a:rPr>
              <a:t></a:t>
            </a:r>
          </a:p>
          <a:p>
            <a:pPr marL="288000" lvl="1">
              <a:spcBef>
                <a:spcPts val="1000"/>
              </a:spcBef>
              <a:buBlip>
                <a:blip r:embed="rId2"/>
              </a:buBlip>
            </a:pPr>
            <a:r>
              <a:rPr lang="en-GB" dirty="0" smtClean="0"/>
              <a:t>Created a new facility for CERL and the members to promote their events by way of a carousel and timeline.</a:t>
            </a:r>
            <a:r>
              <a:rPr lang="en-GB" dirty="0">
                <a:sym typeface="Wingdings"/>
              </a:rPr>
              <a:t> </a:t>
            </a:r>
          </a:p>
          <a:p>
            <a:pPr marL="288000" lvl="1">
              <a:spcBef>
                <a:spcPts val="1000"/>
              </a:spcBef>
              <a:buBlip>
                <a:blip r:embed="rId2"/>
              </a:buBlip>
            </a:pPr>
            <a:r>
              <a:rPr lang="en-GB" dirty="0" smtClean="0"/>
              <a:t>(Ongoing: we need member libraries to provide links on their own websites to the CERL homepage, and for individuals who use Google+ to mark CERL as trusted site</a:t>
            </a:r>
            <a:r>
              <a:rPr lang="en-GB" smtClean="0"/>
              <a:t>).</a:t>
            </a:r>
            <a:r>
              <a:rPr lang="en-GB">
                <a:sym typeface="Wingdings"/>
              </a:rPr>
              <a:t> </a:t>
            </a:r>
            <a:endParaRPr lang="en-GB" dirty="0">
              <a:sym typeface="Wingdings"/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5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Welcoming new members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000" lvl="1">
              <a:spcBef>
                <a:spcPts val="1000"/>
              </a:spcBef>
              <a:buBlip>
                <a:blip r:embed="rId2"/>
              </a:buBlip>
            </a:pPr>
            <a:endParaRPr lang="en-GB" smtClean="0"/>
          </a:p>
          <a:p>
            <a:pPr marL="288000" lvl="1">
              <a:spcBef>
                <a:spcPts val="1000"/>
              </a:spcBef>
              <a:buBlip>
                <a:blip r:embed="rId2"/>
              </a:buBlip>
            </a:pPr>
            <a:r>
              <a:rPr lang="en-GB" smtClean="0"/>
              <a:t>Re-drafted the welcoming letter to include </a:t>
            </a:r>
            <a:r>
              <a:rPr lang="en-GB" dirty="0" smtClean="0"/>
              <a:t>an invitation to new members to put CERL leaflets in their reading rooms</a:t>
            </a:r>
            <a:r>
              <a:rPr lang="en-GB" smtClean="0"/>
              <a:t>. </a:t>
            </a:r>
            <a:r>
              <a:rPr lang="en-GB" smtClean="0">
                <a:sym typeface="Wingdings"/>
              </a:rPr>
              <a:t></a:t>
            </a:r>
          </a:p>
          <a:p>
            <a:pPr marL="0" lvl="1" indent="0">
              <a:spcBef>
                <a:spcPts val="1000"/>
              </a:spcBef>
              <a:buNone/>
            </a:pPr>
            <a:endParaRPr lang="en-GB" dirty="0">
              <a:sym typeface="Wingdings"/>
            </a:endParaRPr>
          </a:p>
          <a:p>
            <a:pPr marL="288000" lvl="1">
              <a:spcBef>
                <a:spcPts val="1000"/>
              </a:spcBef>
              <a:buBlip>
                <a:blip r:embed="rId2"/>
              </a:buBlip>
            </a:pPr>
            <a:r>
              <a:rPr lang="en-GB" dirty="0" smtClean="0"/>
              <a:t>Standard invitation to new members to introduce and promote themselves by contributing a piece for the </a:t>
            </a:r>
            <a:r>
              <a:rPr lang="en-GB" smtClean="0"/>
              <a:t>CERL Newsletter</a:t>
            </a:r>
            <a:r>
              <a:rPr lang="en-GB" dirty="0" smtClean="0"/>
              <a:t>. </a:t>
            </a:r>
            <a:r>
              <a:rPr lang="en-GB" dirty="0">
                <a:sym typeface="Wingdings"/>
              </a:rPr>
              <a:t>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2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Events &amp; Leaflets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076" y="2229322"/>
            <a:ext cx="4236103" cy="3970312"/>
          </a:xfrm>
        </p:spPr>
        <p:txBody>
          <a:bodyPr/>
          <a:lstStyle/>
          <a:p>
            <a:pPr marL="288000" lvl="1">
              <a:spcBef>
                <a:spcPts val="1000"/>
              </a:spcBef>
              <a:buBlip>
                <a:blip r:embed="rId2"/>
              </a:buBlip>
            </a:pPr>
            <a:r>
              <a:rPr lang="en-GB" smtClean="0"/>
              <a:t>Successfully presented CERL to key organisations and at targeted events </a:t>
            </a:r>
            <a:br>
              <a:rPr lang="en-GB" smtClean="0"/>
            </a:br>
            <a:r>
              <a:rPr lang="en-GB" smtClean="0"/>
              <a:t>(e.g. at </a:t>
            </a:r>
            <a:r>
              <a:rPr lang="en-GB" dirty="0" smtClean="0"/>
              <a:t>the </a:t>
            </a:r>
            <a:r>
              <a:rPr lang="en-GB" smtClean="0"/>
              <a:t>Ligatus/CERL Seminar, </a:t>
            </a:r>
            <a:r>
              <a:rPr lang="en-GB" dirty="0" smtClean="0"/>
              <a:t>London</a:t>
            </a:r>
            <a:r>
              <a:rPr lang="en-GB" smtClean="0"/>
              <a:t>,  June 2015) </a:t>
            </a:r>
            <a:r>
              <a:rPr lang="en-GB" smtClean="0">
                <a:sym typeface="Wingdings"/>
              </a:rPr>
              <a:t></a:t>
            </a:r>
          </a:p>
          <a:p>
            <a:pPr marL="288000" lvl="1">
              <a:spcBef>
                <a:spcPts val="1000"/>
              </a:spcBef>
              <a:buBlip>
                <a:blip r:embed="rId2"/>
              </a:buBlip>
            </a:pPr>
            <a:endParaRPr lang="en-GB" dirty="0">
              <a:sym typeface="Wingdings"/>
            </a:endParaRPr>
          </a:p>
          <a:p>
            <a:pPr marL="288000" lvl="1">
              <a:spcBef>
                <a:spcPts val="1000"/>
              </a:spcBef>
              <a:buBlip>
                <a:blip r:embed="rId2"/>
              </a:buBlip>
            </a:pPr>
            <a:r>
              <a:rPr lang="en-GB" smtClean="0"/>
              <a:t>Finished updating the series </a:t>
            </a:r>
            <a:r>
              <a:rPr lang="en-GB" dirty="0" smtClean="0"/>
              <a:t>of printed publicity </a:t>
            </a:r>
            <a:r>
              <a:rPr lang="en-GB" smtClean="0"/>
              <a:t>leaflets using a new professionally designed template. </a:t>
            </a:r>
            <a:r>
              <a:rPr lang="en-GB" dirty="0">
                <a:sym typeface="Wingdings"/>
              </a:rPr>
              <a:t>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87" y="2250685"/>
            <a:ext cx="1911342" cy="291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Promotion Action Plan 2014-15 now complete.</a:t>
            </a:r>
          </a:p>
          <a:p>
            <a:pPr marL="0" indent="0">
              <a:buNone/>
            </a:pPr>
            <a:endParaRPr lang="en-GB" smtClean="0"/>
          </a:p>
          <a:p>
            <a:r>
              <a:rPr lang="en-GB" smtClean="0"/>
              <a:t>CERL Coordintating Committee has endorsed a new Marketing Strategy, which focuses on audiences, messages, communication channels, including the enhanced use of social media.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8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Join in!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We need your help to:</a:t>
            </a:r>
          </a:p>
          <a:p>
            <a:pPr marL="0" indent="0">
              <a:buNone/>
            </a:pPr>
            <a:endParaRPr lang="en-GB" sz="500"/>
          </a:p>
          <a:p>
            <a:pPr lvl="1"/>
            <a:r>
              <a:rPr lang="en-GB" smtClean="0"/>
              <a:t>contribute content for the December </a:t>
            </a:r>
            <a:r>
              <a:rPr lang="en-GB"/>
              <a:t>issue of the </a:t>
            </a:r>
            <a:r>
              <a:rPr lang="en-GB" smtClean="0"/>
              <a:t>CERL Newsletter</a:t>
            </a:r>
          </a:p>
          <a:p>
            <a:pPr lvl="1"/>
            <a:r>
              <a:rPr lang="en-GB" smtClean="0"/>
              <a:t>ensure that our leaflets are visible in your reading rooms</a:t>
            </a:r>
          </a:p>
          <a:p>
            <a:pPr lvl="1"/>
            <a:r>
              <a:rPr lang="en-GB" smtClean="0"/>
              <a:t>provide information about your events for the </a:t>
            </a:r>
            <a:br>
              <a:rPr lang="en-GB" smtClean="0"/>
            </a:br>
            <a:r>
              <a:rPr lang="en-GB" smtClean="0"/>
              <a:t>CERL Website homepage (Carousel and </a:t>
            </a:r>
            <a:br>
              <a:rPr lang="en-GB" smtClean="0"/>
            </a:br>
            <a:r>
              <a:rPr lang="en-GB" smtClean="0"/>
              <a:t>Timeline)</a:t>
            </a:r>
          </a:p>
          <a:p>
            <a:pPr lvl="1"/>
            <a:r>
              <a:rPr lang="en-GB"/>
              <a:t>f</a:t>
            </a:r>
            <a:r>
              <a:rPr lang="en-GB" smtClean="0"/>
              <a:t>ollow CERL on Facebook, Twitter and LinkedIn.</a:t>
            </a:r>
            <a:endParaRPr lang="en-GB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10" y="5180584"/>
            <a:ext cx="14319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8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m WG presentation Antwerp Oct 2015">
  <a:themeElements>
    <a:clrScheme name="CERL_colors_2015">
      <a:dk1>
        <a:sysClr val="windowText" lastClr="000000"/>
      </a:dk1>
      <a:lt1>
        <a:sysClr val="window" lastClr="FFFFFF"/>
      </a:lt1>
      <a:dk2>
        <a:srgbClr val="004165"/>
      </a:dk2>
      <a:lt2>
        <a:srgbClr val="A4B3C9"/>
      </a:lt2>
      <a:accent1>
        <a:srgbClr val="FECB00"/>
      </a:accent1>
      <a:accent2>
        <a:srgbClr val="FF6319"/>
      </a:accent2>
      <a:accent3>
        <a:srgbClr val="D0103A"/>
      </a:accent3>
      <a:accent4>
        <a:srgbClr val="7577C0"/>
      </a:accent4>
      <a:accent5>
        <a:srgbClr val="00ADD0"/>
      </a:accent5>
      <a:accent6>
        <a:srgbClr val="58A618"/>
      </a:accent6>
      <a:hlink>
        <a:srgbClr val="FFFFFF"/>
      </a:hlink>
      <a:folHlink>
        <a:srgbClr val="FFFFFF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RL_Basic_Presentation_v1" id="{685142EA-CADE-4B05-AB30-534524C9E69A}" vid="{6F96AE16-B6A3-4E96-984A-DEB01F741EF0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Prom WG presentation Antwerp Oct 2015</Template>
  <TotalTime>30</TotalTime>
  <Words>319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Prom WG presentation Antwerp Oct 2015</vt:lpstr>
      <vt:lpstr>PowerPoint Presentation</vt:lpstr>
      <vt:lpstr>CERL  Promotion Working Group</vt:lpstr>
      <vt:lpstr>Background</vt:lpstr>
      <vt:lpstr>Promotion Action Plan</vt:lpstr>
      <vt:lpstr>Website</vt:lpstr>
      <vt:lpstr>Welcoming new members</vt:lpstr>
      <vt:lpstr>Events &amp; Leaflets</vt:lpstr>
      <vt:lpstr>Next Steps</vt:lpstr>
      <vt:lpstr>Join in!</vt:lpstr>
      <vt:lpstr>Thank you</vt:lpstr>
    </vt:vector>
  </TitlesOfParts>
  <Company>The British Library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Adrian</dc:creator>
  <dc:description>CERL Presentation - Version1 - March 2015_x000d_Design: Studio Koelewijn Brüggenwirth_x000d_Template: Ton Persoon</dc:description>
  <cp:lastModifiedBy>Ingeborg Versprille</cp:lastModifiedBy>
  <cp:revision>4</cp:revision>
  <dcterms:created xsi:type="dcterms:W3CDTF">2015-10-27T12:07:29Z</dcterms:created>
  <dcterms:modified xsi:type="dcterms:W3CDTF">2015-11-02T10:09:52Z</dcterms:modified>
</cp:coreProperties>
</file>