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58" r:id="rId8"/>
    <p:sldId id="259" r:id="rId9"/>
    <p:sldId id="261" r:id="rId10"/>
    <p:sldId id="262" r:id="rId11"/>
    <p:sldId id="263" r:id="rId12"/>
    <p:sldId id="264" r:id="rId13"/>
    <p:sldId id="265" r:id="rId14"/>
    <p:sldId id="26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9" d="100"/>
          <a:sy n="109" d="100"/>
        </p:scale>
        <p:origin x="7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l-NL"/>
              <a:t>Klik om stijl te bewerken</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653555A0-C3F3-4B05-9B98-FA40B64AC05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E158E-2D2D-4AB7-8B59-B16BBB4F119A}" type="slidenum">
              <a:rPr lang="en-US" smtClean="0"/>
              <a:t>‹nr.›</a:t>
            </a:fld>
            <a:endParaRPr lang="en-US"/>
          </a:p>
        </p:txBody>
      </p:sp>
      <p:sp>
        <p:nvSpPr>
          <p:cNvPr id="7" name="Rectangle 6"/>
          <p:cNvSpPr/>
          <p:nvPr userDrawn="1"/>
        </p:nvSpPr>
        <p:spPr>
          <a:xfrm>
            <a:off x="0" y="4457700"/>
            <a:ext cx="91440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1300" y="4553093"/>
            <a:ext cx="2057399" cy="495013"/>
          </a:xfrm>
          <a:prstGeom prst="rect">
            <a:avLst/>
          </a:prstGeom>
        </p:spPr>
      </p:pic>
    </p:spTree>
    <p:extLst>
      <p:ext uri="{BB962C8B-B14F-4D97-AF65-F5344CB8AC3E}">
        <p14:creationId xmlns:p14="http://schemas.microsoft.com/office/powerpoint/2010/main" val="56463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53555A0-C3F3-4B05-9B98-FA40B64AC05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54759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13742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457200" y="205979"/>
            <a:ext cx="6019800" cy="413742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53555A0-C3F3-4B05-9B98-FA40B64AC05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309187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457200" y="1200151"/>
            <a:ext cx="8229600" cy="3200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53555A0-C3F3-4B05-9B98-FA40B64AC05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26837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Klik om stijl te bewerken</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53555A0-C3F3-4B05-9B98-FA40B64AC05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374044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457200" y="1200151"/>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200151"/>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653555A0-C3F3-4B05-9B98-FA40B64AC05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413035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457200" y="1631156"/>
            <a:ext cx="4040188" cy="2693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5026" y="1657350"/>
            <a:ext cx="4041775" cy="2693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53555A0-C3F3-4B05-9B98-FA40B64AC051}"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397780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53555A0-C3F3-4B05-9B98-FA40B64AC051}"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2354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555A0-C3F3-4B05-9B98-FA40B64AC051}"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127065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l-NL"/>
              <a:t>Klik om stijl te bewerken</a:t>
            </a:r>
            <a:endParaRPr lang="en-US"/>
          </a:p>
        </p:txBody>
      </p:sp>
      <p:sp>
        <p:nvSpPr>
          <p:cNvPr id="3" name="Content Placeholder 2"/>
          <p:cNvSpPr>
            <a:spLocks noGrp="1"/>
          </p:cNvSpPr>
          <p:nvPr>
            <p:ph idx="1"/>
          </p:nvPr>
        </p:nvSpPr>
        <p:spPr>
          <a:xfrm>
            <a:off x="3575050" y="204788"/>
            <a:ext cx="5111750" cy="4138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1" y="1076326"/>
            <a:ext cx="3008313" cy="3267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53555A0-C3F3-4B05-9B98-FA40B64AC05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235854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9000"/>
            <a:ext cx="5486400" cy="425054"/>
          </a:xfrm>
        </p:spPr>
        <p:txBody>
          <a:bodyPr anchor="b"/>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1828800" y="2857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3943350"/>
            <a:ext cx="54864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53555A0-C3F3-4B05-9B98-FA40B64AC05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E158E-2D2D-4AB7-8B59-B16BBB4F119A}" type="slidenum">
              <a:rPr lang="en-US" smtClean="0"/>
              <a:t>‹nr.›</a:t>
            </a:fld>
            <a:endParaRPr lang="en-US"/>
          </a:p>
        </p:txBody>
      </p:sp>
    </p:spTree>
    <p:extLst>
      <p:ext uri="{BB962C8B-B14F-4D97-AF65-F5344CB8AC3E}">
        <p14:creationId xmlns:p14="http://schemas.microsoft.com/office/powerpoint/2010/main" val="290512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57200" y="1200151"/>
            <a:ext cx="8229600" cy="314325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3555A0-C3F3-4B05-9B98-FA40B64AC051}" type="datetimeFigureOut">
              <a:rPr lang="en-US" smtClean="0"/>
              <a:t>1/28/2022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7E158E-2D2D-4AB7-8B59-B16BBB4F119A}" type="slidenum">
              <a:rPr lang="en-US" smtClean="0"/>
              <a:t>‹nr.›</a:t>
            </a:fld>
            <a:endParaRPr lang="en-US"/>
          </a:p>
        </p:txBody>
      </p:sp>
      <p:sp>
        <p:nvSpPr>
          <p:cNvPr id="13" name="Rectangle 12"/>
          <p:cNvSpPr/>
          <p:nvPr userDrawn="1"/>
        </p:nvSpPr>
        <p:spPr>
          <a:xfrm>
            <a:off x="0" y="4457700"/>
            <a:ext cx="91440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91300" y="4553093"/>
            <a:ext cx="2057399" cy="495013"/>
          </a:xfrm>
          <a:prstGeom prst="rect">
            <a:avLst/>
          </a:prstGeom>
        </p:spPr>
      </p:pic>
    </p:spTree>
    <p:extLst>
      <p:ext uri="{BB962C8B-B14F-4D97-AF65-F5344CB8AC3E}">
        <p14:creationId xmlns:p14="http://schemas.microsoft.com/office/powerpoint/2010/main" val="172410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276351"/>
            <a:ext cx="3429000" cy="1423988"/>
          </a:xfrm>
        </p:spPr>
        <p:txBody>
          <a:bodyPr>
            <a:noAutofit/>
          </a:bodyPr>
          <a:lstStyle/>
          <a:p>
            <a:r>
              <a:rPr lang="en-US" sz="2000" dirty="0">
                <a:latin typeface="Bookman Old Style" panose="02050604050505020204" pitchFamily="18" charset="0"/>
              </a:rPr>
              <a:t>What do you do with an anniversary?</a:t>
            </a:r>
            <a:br>
              <a:rPr lang="en-US" sz="2000" dirty="0">
                <a:latin typeface="Bookman Old Style" panose="02050604050505020204" pitchFamily="18" charset="0"/>
              </a:rPr>
            </a:br>
            <a:r>
              <a:rPr lang="en-US" sz="2000" dirty="0">
                <a:latin typeface="Bookman Old Style" panose="02050604050505020204" pitchFamily="18" charset="0"/>
              </a:rPr>
              <a:t>OR</a:t>
            </a:r>
            <a:br>
              <a:rPr lang="en-US" sz="2000" dirty="0">
                <a:latin typeface="Bookman Old Style" panose="02050604050505020204" pitchFamily="18" charset="0"/>
              </a:rPr>
            </a:br>
            <a:r>
              <a:rPr lang="en-US" sz="2000" dirty="0">
                <a:latin typeface="Bookman Old Style" panose="02050604050505020204" pitchFamily="18" charset="0"/>
              </a:rPr>
              <a:t>Bringing our audiences in to Critical Race Conversations</a:t>
            </a:r>
            <a:br>
              <a:rPr lang="en-US" sz="2000" dirty="0">
                <a:latin typeface="Bookman Old Style" panose="02050604050505020204" pitchFamily="18" charset="0"/>
              </a:rPr>
            </a:br>
            <a:br>
              <a:rPr lang="en-US" sz="2000" dirty="0">
                <a:latin typeface="Bookman Old Style" panose="02050604050505020204" pitchFamily="18" charset="0"/>
              </a:rPr>
            </a:br>
            <a:r>
              <a:rPr lang="en-US" sz="2000" dirty="0">
                <a:latin typeface="Bookman Old Style" panose="02050604050505020204" pitchFamily="18" charset="0"/>
              </a:rPr>
              <a:t>Kathleen Lynch,</a:t>
            </a:r>
            <a:br>
              <a:rPr lang="en-US" sz="2000" dirty="0">
                <a:latin typeface="Bookman Old Style" panose="02050604050505020204" pitchFamily="18" charset="0"/>
              </a:rPr>
            </a:br>
            <a:r>
              <a:rPr lang="en-US" sz="2000" dirty="0">
                <a:latin typeface="Bookman Old Style" panose="02050604050505020204" pitchFamily="18" charset="0"/>
              </a:rPr>
              <a:t>Executive Director, Folger Institute</a:t>
            </a:r>
            <a:br>
              <a:rPr lang="en-US" sz="2000" dirty="0">
                <a:latin typeface="Bookman Old Style" panose="02050604050505020204" pitchFamily="18" charset="0"/>
              </a:rPr>
            </a:br>
            <a:r>
              <a:rPr lang="en-US" sz="2000" dirty="0">
                <a:latin typeface="Bookman Old Style" panose="02050604050505020204" pitchFamily="18" charset="0"/>
              </a:rPr>
              <a:t>klynch@folger.edu</a:t>
            </a:r>
          </a:p>
        </p:txBody>
      </p:sp>
      <p:sp>
        <p:nvSpPr>
          <p:cNvPr id="3" name="Subtitle 2"/>
          <p:cNvSpPr>
            <a:spLocks noGrp="1"/>
          </p:cNvSpPr>
          <p:nvPr>
            <p:ph type="subTitle" idx="1"/>
          </p:nvPr>
        </p:nvSpPr>
        <p:spPr/>
        <p:txBody>
          <a:bodyPr/>
          <a:lstStyle/>
          <a:p>
            <a:endParaRPr lang="en-US"/>
          </a:p>
        </p:txBody>
      </p:sp>
      <p:pic>
        <p:nvPicPr>
          <p:cNvPr id="5" name="Picture 4" descr="A picture containing text, book&#10;&#10;Description automatically generated">
            <a:extLst>
              <a:ext uri="{FF2B5EF4-FFF2-40B4-BE49-F238E27FC236}">
                <a16:creationId xmlns:a16="http://schemas.microsoft.com/office/drawing/2014/main" id="{060EF944-D496-450C-8D83-644BBDEE3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946"/>
            <a:ext cx="3283971" cy="4247046"/>
          </a:xfrm>
          <a:prstGeom prst="rect">
            <a:avLst/>
          </a:prstGeom>
        </p:spPr>
      </p:pic>
    </p:spTree>
    <p:extLst>
      <p:ext uri="{BB962C8B-B14F-4D97-AF65-F5344CB8AC3E}">
        <p14:creationId xmlns:p14="http://schemas.microsoft.com/office/powerpoint/2010/main" val="298411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B1E3-7C59-4334-B000-DDE4F56E860E}"/>
              </a:ext>
            </a:extLst>
          </p:cNvPr>
          <p:cNvSpPr>
            <a:spLocks noGrp="1"/>
          </p:cNvSpPr>
          <p:nvPr>
            <p:ph type="title"/>
          </p:nvPr>
        </p:nvSpPr>
        <p:spPr/>
        <p:txBody>
          <a:bodyPr>
            <a:normAutofit/>
          </a:bodyPr>
          <a:lstStyle/>
          <a:p>
            <a:r>
              <a:rPr lang="en-US" sz="2400" dirty="0">
                <a:latin typeface="Bookman Old Style" panose="02050604050505020204" pitchFamily="18" charset="0"/>
              </a:rPr>
              <a:t>Is the archive demanding or rewarding </a:t>
            </a:r>
            <a:br>
              <a:rPr lang="en-US" sz="2400" dirty="0">
                <a:latin typeface="Bookman Old Style" panose="02050604050505020204" pitchFamily="18" charset="0"/>
              </a:rPr>
            </a:br>
            <a:r>
              <a:rPr lang="en-US" sz="2400" dirty="0">
                <a:latin typeface="Bookman Old Style" panose="02050604050505020204" pitchFamily="18" charset="0"/>
              </a:rPr>
              <a:t>a particular kind of white affect?</a:t>
            </a:r>
          </a:p>
        </p:txBody>
      </p:sp>
      <p:pic>
        <p:nvPicPr>
          <p:cNvPr id="5" name="Content Placeholder 4">
            <a:extLst>
              <a:ext uri="{FF2B5EF4-FFF2-40B4-BE49-F238E27FC236}">
                <a16:creationId xmlns:a16="http://schemas.microsoft.com/office/drawing/2014/main" id="{A05809B8-C3B3-4F3D-AFEC-C7C3C35B324E}"/>
              </a:ext>
            </a:extLst>
          </p:cNvPr>
          <p:cNvPicPr>
            <a:picLocks noGrp="1" noChangeAspect="1"/>
          </p:cNvPicPr>
          <p:nvPr>
            <p:ph idx="1"/>
          </p:nvPr>
        </p:nvPicPr>
        <p:blipFill rotWithShape="1">
          <a:blip r:embed="rId2"/>
          <a:srcRect l="21875" t="19048" r="3125" b="9524"/>
          <a:stretch/>
        </p:blipFill>
        <p:spPr>
          <a:xfrm>
            <a:off x="2971800" y="1809750"/>
            <a:ext cx="4267200" cy="2286000"/>
          </a:xfrm>
        </p:spPr>
      </p:pic>
    </p:spTree>
    <p:extLst>
      <p:ext uri="{BB962C8B-B14F-4D97-AF65-F5344CB8AC3E}">
        <p14:creationId xmlns:p14="http://schemas.microsoft.com/office/powerpoint/2010/main" val="171465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B6D7-F23F-462E-B65D-B89C4C8A655A}"/>
              </a:ext>
            </a:extLst>
          </p:cNvPr>
          <p:cNvSpPr>
            <a:spLocks noGrp="1"/>
          </p:cNvSpPr>
          <p:nvPr>
            <p:ph type="title"/>
          </p:nvPr>
        </p:nvSpPr>
        <p:spPr/>
        <p:txBody>
          <a:bodyPr>
            <a:normAutofit/>
          </a:bodyPr>
          <a:lstStyle/>
          <a:p>
            <a:r>
              <a:rPr lang="en-US" sz="2400" dirty="0">
                <a:latin typeface="Bookman Old Style" panose="02050604050505020204" pitchFamily="18" charset="0"/>
              </a:rPr>
              <a:t>What do we go to the archive to do, </a:t>
            </a:r>
            <a:br>
              <a:rPr lang="en-US" sz="2400" dirty="0">
                <a:latin typeface="Bookman Old Style" panose="02050604050505020204" pitchFamily="18" charset="0"/>
              </a:rPr>
            </a:br>
            <a:r>
              <a:rPr lang="en-US" sz="2400" dirty="0">
                <a:latin typeface="Bookman Old Style" panose="02050604050505020204" pitchFamily="18" charset="0"/>
              </a:rPr>
              <a:t>and what do we do with the discourse of ‘discovery’?</a:t>
            </a:r>
          </a:p>
        </p:txBody>
      </p:sp>
      <p:pic>
        <p:nvPicPr>
          <p:cNvPr id="5" name="Content Placeholder 4">
            <a:extLst>
              <a:ext uri="{FF2B5EF4-FFF2-40B4-BE49-F238E27FC236}">
                <a16:creationId xmlns:a16="http://schemas.microsoft.com/office/drawing/2014/main" id="{A7F4CFE8-2347-4718-B84F-9B03FC4770EF}"/>
              </a:ext>
            </a:extLst>
          </p:cNvPr>
          <p:cNvPicPr>
            <a:picLocks noGrp="1" noChangeAspect="1"/>
          </p:cNvPicPr>
          <p:nvPr>
            <p:ph idx="1"/>
          </p:nvPr>
        </p:nvPicPr>
        <p:blipFill rotWithShape="1">
          <a:blip r:embed="rId2"/>
          <a:srcRect l="21875" t="19048" r="3125" b="9524"/>
          <a:stretch/>
        </p:blipFill>
        <p:spPr>
          <a:xfrm>
            <a:off x="2971800" y="1809750"/>
            <a:ext cx="4267200" cy="2286000"/>
          </a:xfrm>
        </p:spPr>
      </p:pic>
    </p:spTree>
    <p:extLst>
      <p:ext uri="{BB962C8B-B14F-4D97-AF65-F5344CB8AC3E}">
        <p14:creationId xmlns:p14="http://schemas.microsoft.com/office/powerpoint/2010/main" val="75545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9870-3CA4-4F7F-9704-C0E04AB2CADE}"/>
              </a:ext>
            </a:extLst>
          </p:cNvPr>
          <p:cNvSpPr>
            <a:spLocks noGrp="1"/>
          </p:cNvSpPr>
          <p:nvPr>
            <p:ph type="title"/>
          </p:nvPr>
        </p:nvSpPr>
        <p:spPr>
          <a:xfrm>
            <a:off x="6019800" y="205978"/>
            <a:ext cx="2667000" cy="3737371"/>
          </a:xfrm>
        </p:spPr>
        <p:txBody>
          <a:bodyPr>
            <a:noAutofit/>
          </a:bodyPr>
          <a:lstStyle/>
          <a:p>
            <a:r>
              <a:rPr lang="en-US" sz="1200" dirty="0">
                <a:latin typeface="Bookman Old Style" panose="02050604050505020204" pitchFamily="18" charset="0"/>
              </a:rPr>
              <a:t>We all wondered about the effects on our intellectual communities of new technologies and of more dispersed gatherings away from our beloved reading room and seminar rooms. Now, in recent months, we’ve experienced all that and more. We’ve experienced, too, the resilience, adaptivity, and forward-looking nature of the community of scholars who work at the Folger. We hope you enjoy this glimpse into the discussion then, as we continue to chart new paths towards refreshed goals.</a:t>
            </a:r>
          </a:p>
        </p:txBody>
      </p:sp>
      <p:pic>
        <p:nvPicPr>
          <p:cNvPr id="5" name="Content Placeholder 4" descr="A group of people sitting at a table with microphones&#10;&#10;Description automatically generated with medium confidence">
            <a:extLst>
              <a:ext uri="{FF2B5EF4-FFF2-40B4-BE49-F238E27FC236}">
                <a16:creationId xmlns:a16="http://schemas.microsoft.com/office/drawing/2014/main" id="{25B32F22-8633-43C8-ABB6-801DA8DDD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656" y="449380"/>
            <a:ext cx="5253519" cy="3506724"/>
          </a:xfrm>
        </p:spPr>
      </p:pic>
    </p:spTree>
    <p:extLst>
      <p:ext uri="{BB962C8B-B14F-4D97-AF65-F5344CB8AC3E}">
        <p14:creationId xmlns:p14="http://schemas.microsoft.com/office/powerpoint/2010/main" val="170053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B0CC-D41C-463D-A6D8-C9CAC4C32E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DB4EBA5-3E19-4AE8-883B-CDDF4CFEE7B8}"/>
              </a:ext>
            </a:extLst>
          </p:cNvPr>
          <p:cNvPicPr>
            <a:picLocks noGrp="1" noChangeAspect="1"/>
          </p:cNvPicPr>
          <p:nvPr>
            <p:ph idx="1"/>
          </p:nvPr>
        </p:nvPicPr>
        <p:blipFill rotWithShape="1">
          <a:blip r:embed="rId2"/>
          <a:srcRect t="19047" r="1373" b="11905"/>
          <a:stretch/>
        </p:blipFill>
        <p:spPr>
          <a:xfrm>
            <a:off x="14495" y="361950"/>
            <a:ext cx="9094403" cy="3581400"/>
          </a:xfrm>
        </p:spPr>
      </p:pic>
      <p:sp>
        <p:nvSpPr>
          <p:cNvPr id="3" name="TextBox 2">
            <a:extLst>
              <a:ext uri="{FF2B5EF4-FFF2-40B4-BE49-F238E27FC236}">
                <a16:creationId xmlns:a16="http://schemas.microsoft.com/office/drawing/2014/main" id="{92491530-EE0B-4FFB-82B7-A0244223DBBE}"/>
              </a:ext>
            </a:extLst>
          </p:cNvPr>
          <p:cNvSpPr txBox="1"/>
          <p:nvPr/>
        </p:nvSpPr>
        <p:spPr>
          <a:xfrm>
            <a:off x="3200400" y="3867150"/>
            <a:ext cx="5181600" cy="369332"/>
          </a:xfrm>
          <a:prstGeom prst="rect">
            <a:avLst/>
          </a:prstGeom>
          <a:noFill/>
        </p:spPr>
        <p:txBody>
          <a:bodyPr wrap="square" rtlCol="0">
            <a:spAutoFit/>
          </a:bodyPr>
          <a:lstStyle/>
          <a:p>
            <a:r>
              <a:rPr lang="en-US" dirty="0"/>
              <a:t>https://www.folger.edu/critical-race-conversations</a:t>
            </a:r>
          </a:p>
        </p:txBody>
      </p:sp>
    </p:spTree>
    <p:extLst>
      <p:ext uri="{BB962C8B-B14F-4D97-AF65-F5344CB8AC3E}">
        <p14:creationId xmlns:p14="http://schemas.microsoft.com/office/powerpoint/2010/main" val="287009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31D7-AB9F-4F63-A693-E9590DA901F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0335B7-E2D8-4075-9975-34019F0A403B}"/>
              </a:ext>
            </a:extLst>
          </p:cNvPr>
          <p:cNvPicPr>
            <a:picLocks noGrp="1" noChangeAspect="1"/>
          </p:cNvPicPr>
          <p:nvPr>
            <p:ph idx="1"/>
          </p:nvPr>
        </p:nvPicPr>
        <p:blipFill rotWithShape="1">
          <a:blip r:embed="rId2"/>
          <a:srcRect l="5804" t="33334" r="3125" b="9524"/>
          <a:stretch/>
        </p:blipFill>
        <p:spPr>
          <a:xfrm>
            <a:off x="2133600" y="285750"/>
            <a:ext cx="5181600" cy="1828800"/>
          </a:xfrm>
        </p:spPr>
      </p:pic>
      <p:pic>
        <p:nvPicPr>
          <p:cNvPr id="7" name="Picture 6">
            <a:extLst>
              <a:ext uri="{FF2B5EF4-FFF2-40B4-BE49-F238E27FC236}">
                <a16:creationId xmlns:a16="http://schemas.microsoft.com/office/drawing/2014/main" id="{1772E535-8A2D-4261-A6F6-3D9695EECDC4}"/>
              </a:ext>
            </a:extLst>
          </p:cNvPr>
          <p:cNvPicPr>
            <a:picLocks noChangeAspect="1"/>
          </p:cNvPicPr>
          <p:nvPr/>
        </p:nvPicPr>
        <p:blipFill rotWithShape="1">
          <a:blip r:embed="rId3"/>
          <a:srcRect l="5833" t="50000" r="2500" b="11481"/>
          <a:stretch/>
        </p:blipFill>
        <p:spPr>
          <a:xfrm>
            <a:off x="609600" y="2266950"/>
            <a:ext cx="8382000" cy="1981200"/>
          </a:xfrm>
          <a:prstGeom prst="rect">
            <a:avLst/>
          </a:prstGeom>
        </p:spPr>
      </p:pic>
    </p:spTree>
    <p:extLst>
      <p:ext uri="{BB962C8B-B14F-4D97-AF65-F5344CB8AC3E}">
        <p14:creationId xmlns:p14="http://schemas.microsoft.com/office/powerpoint/2010/main" val="126302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F29-F509-47D2-942C-DB0F696DCC9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977BDF6-CFAE-4D24-8EFB-7344C75A9399}"/>
              </a:ext>
            </a:extLst>
          </p:cNvPr>
          <p:cNvPicPr>
            <a:picLocks noGrp="1" noChangeAspect="1"/>
          </p:cNvPicPr>
          <p:nvPr>
            <p:ph idx="1"/>
          </p:nvPr>
        </p:nvPicPr>
        <p:blipFill rotWithShape="1">
          <a:blip r:embed="rId2"/>
          <a:srcRect l="17586" t="20408" r="1530" b="6122"/>
          <a:stretch/>
        </p:blipFill>
        <p:spPr>
          <a:xfrm>
            <a:off x="457200" y="285750"/>
            <a:ext cx="7987950" cy="4081348"/>
          </a:xfrm>
        </p:spPr>
      </p:pic>
    </p:spTree>
    <p:extLst>
      <p:ext uri="{BB962C8B-B14F-4D97-AF65-F5344CB8AC3E}">
        <p14:creationId xmlns:p14="http://schemas.microsoft.com/office/powerpoint/2010/main" val="377144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96D7-B022-40B5-B8D3-BE8247F3A238}"/>
              </a:ext>
            </a:extLst>
          </p:cNvPr>
          <p:cNvSpPr>
            <a:spLocks noGrp="1"/>
          </p:cNvSpPr>
          <p:nvPr>
            <p:ph type="title"/>
          </p:nvPr>
        </p:nvSpPr>
        <p:spPr/>
        <p:txBody>
          <a:bodyPr>
            <a:normAutofit/>
          </a:bodyPr>
          <a:lstStyle/>
          <a:p>
            <a:r>
              <a:rPr lang="en-US" sz="2400" dirty="0">
                <a:latin typeface="Bookman Old Style" panose="02050604050505020204" pitchFamily="18" charset="0"/>
              </a:rPr>
              <a:t>Who gets to go to the archive?</a:t>
            </a:r>
          </a:p>
        </p:txBody>
      </p:sp>
      <p:pic>
        <p:nvPicPr>
          <p:cNvPr id="5" name="Content Placeholder 4">
            <a:extLst>
              <a:ext uri="{FF2B5EF4-FFF2-40B4-BE49-F238E27FC236}">
                <a16:creationId xmlns:a16="http://schemas.microsoft.com/office/drawing/2014/main" id="{91511C1B-B52C-46DD-A049-5821D63EBC9D}"/>
              </a:ext>
            </a:extLst>
          </p:cNvPr>
          <p:cNvPicPr>
            <a:picLocks noGrp="1" noChangeAspect="1"/>
          </p:cNvPicPr>
          <p:nvPr>
            <p:ph idx="1"/>
          </p:nvPr>
        </p:nvPicPr>
        <p:blipFill rotWithShape="1">
          <a:blip r:embed="rId2"/>
          <a:srcRect l="19196" t="19048" r="1785" b="9524"/>
          <a:stretch/>
        </p:blipFill>
        <p:spPr>
          <a:xfrm>
            <a:off x="2819400" y="1809750"/>
            <a:ext cx="4495800" cy="2286000"/>
          </a:xfrm>
        </p:spPr>
      </p:pic>
    </p:spTree>
    <p:extLst>
      <p:ext uri="{BB962C8B-B14F-4D97-AF65-F5344CB8AC3E}">
        <p14:creationId xmlns:p14="http://schemas.microsoft.com/office/powerpoint/2010/main" val="359991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1E3D-01CE-477B-A7AE-7D0E9E53430A}"/>
              </a:ext>
            </a:extLst>
          </p:cNvPr>
          <p:cNvSpPr>
            <a:spLocks noGrp="1"/>
          </p:cNvSpPr>
          <p:nvPr>
            <p:ph type="title"/>
          </p:nvPr>
        </p:nvSpPr>
        <p:spPr/>
        <p:txBody>
          <a:bodyPr>
            <a:normAutofit/>
          </a:bodyPr>
          <a:lstStyle/>
          <a:p>
            <a:r>
              <a:rPr lang="en-US" sz="2400" dirty="0">
                <a:latin typeface="Bookman Old Style" panose="02050604050505020204" pitchFamily="18" charset="0"/>
              </a:rPr>
              <a:t>How does the physical space of the archive operate?</a:t>
            </a:r>
          </a:p>
        </p:txBody>
      </p:sp>
      <p:pic>
        <p:nvPicPr>
          <p:cNvPr id="5" name="Content Placeholder 4">
            <a:extLst>
              <a:ext uri="{FF2B5EF4-FFF2-40B4-BE49-F238E27FC236}">
                <a16:creationId xmlns:a16="http://schemas.microsoft.com/office/drawing/2014/main" id="{5BAD2827-2281-43BA-BCE0-4615E58FCC88}"/>
              </a:ext>
            </a:extLst>
          </p:cNvPr>
          <p:cNvPicPr>
            <a:picLocks noGrp="1" noChangeAspect="1"/>
          </p:cNvPicPr>
          <p:nvPr>
            <p:ph idx="1"/>
          </p:nvPr>
        </p:nvPicPr>
        <p:blipFill rotWithShape="1">
          <a:blip r:embed="rId2"/>
          <a:srcRect l="20535" t="19048" r="3125" b="9524"/>
          <a:stretch/>
        </p:blipFill>
        <p:spPr>
          <a:xfrm>
            <a:off x="2895600" y="1809750"/>
            <a:ext cx="4343400" cy="2286000"/>
          </a:xfrm>
        </p:spPr>
      </p:pic>
    </p:spTree>
    <p:extLst>
      <p:ext uri="{BB962C8B-B14F-4D97-AF65-F5344CB8AC3E}">
        <p14:creationId xmlns:p14="http://schemas.microsoft.com/office/powerpoint/2010/main" val="134423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9CD2-B40B-414E-A5DD-E3722386A420}"/>
              </a:ext>
            </a:extLst>
          </p:cNvPr>
          <p:cNvSpPr>
            <a:spLocks noGrp="1"/>
          </p:cNvSpPr>
          <p:nvPr>
            <p:ph type="title"/>
          </p:nvPr>
        </p:nvSpPr>
        <p:spPr/>
        <p:txBody>
          <a:bodyPr>
            <a:normAutofit/>
          </a:bodyPr>
          <a:lstStyle/>
          <a:p>
            <a:r>
              <a:rPr lang="en-US" sz="2400" dirty="0">
                <a:latin typeface="Bookman Old Style" panose="02050604050505020204" pitchFamily="18" charset="0"/>
              </a:rPr>
              <a:t>Who has the financial resources to travel to archives?</a:t>
            </a:r>
          </a:p>
        </p:txBody>
      </p:sp>
      <p:pic>
        <p:nvPicPr>
          <p:cNvPr id="5" name="Content Placeholder 4">
            <a:extLst>
              <a:ext uri="{FF2B5EF4-FFF2-40B4-BE49-F238E27FC236}">
                <a16:creationId xmlns:a16="http://schemas.microsoft.com/office/drawing/2014/main" id="{0A6B651C-A1D1-4E6D-8354-D241297E557B}"/>
              </a:ext>
            </a:extLst>
          </p:cNvPr>
          <p:cNvPicPr>
            <a:picLocks noGrp="1" noChangeAspect="1"/>
          </p:cNvPicPr>
          <p:nvPr>
            <p:ph idx="1"/>
          </p:nvPr>
        </p:nvPicPr>
        <p:blipFill rotWithShape="1">
          <a:blip r:embed="rId2"/>
          <a:srcRect l="20535" t="19048" r="3125" b="9524"/>
          <a:stretch/>
        </p:blipFill>
        <p:spPr>
          <a:xfrm>
            <a:off x="2895600" y="1809750"/>
            <a:ext cx="4343400" cy="2286000"/>
          </a:xfrm>
        </p:spPr>
      </p:pic>
    </p:spTree>
    <p:extLst>
      <p:ext uri="{BB962C8B-B14F-4D97-AF65-F5344CB8AC3E}">
        <p14:creationId xmlns:p14="http://schemas.microsoft.com/office/powerpoint/2010/main" val="3424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9DBD-4814-4F12-959F-A1AB02041C73}"/>
              </a:ext>
            </a:extLst>
          </p:cNvPr>
          <p:cNvSpPr>
            <a:spLocks noGrp="1"/>
          </p:cNvSpPr>
          <p:nvPr>
            <p:ph type="title"/>
          </p:nvPr>
        </p:nvSpPr>
        <p:spPr/>
        <p:txBody>
          <a:bodyPr>
            <a:normAutofit/>
          </a:bodyPr>
          <a:lstStyle/>
          <a:p>
            <a:r>
              <a:rPr lang="en-US" sz="2400" dirty="0">
                <a:latin typeface="Bookman Old Style" panose="02050604050505020204" pitchFamily="18" charset="0"/>
              </a:rPr>
              <a:t>What kind of work fits into</a:t>
            </a:r>
            <a:br>
              <a:rPr lang="en-US" sz="2400" dirty="0">
                <a:latin typeface="Bookman Old Style" panose="02050604050505020204" pitchFamily="18" charset="0"/>
              </a:rPr>
            </a:br>
            <a:r>
              <a:rPr lang="en-US" sz="2400" dirty="0">
                <a:latin typeface="Bookman Old Style" panose="02050604050505020204" pitchFamily="18" charset="0"/>
              </a:rPr>
              <a:t>the traditional archival research model?</a:t>
            </a:r>
          </a:p>
        </p:txBody>
      </p:sp>
      <p:pic>
        <p:nvPicPr>
          <p:cNvPr id="5" name="Content Placeholder 4">
            <a:extLst>
              <a:ext uri="{FF2B5EF4-FFF2-40B4-BE49-F238E27FC236}">
                <a16:creationId xmlns:a16="http://schemas.microsoft.com/office/drawing/2014/main" id="{9D483CA6-F516-4917-806A-3D4537C00C14}"/>
              </a:ext>
            </a:extLst>
          </p:cNvPr>
          <p:cNvPicPr>
            <a:picLocks noGrp="1" noChangeAspect="1"/>
          </p:cNvPicPr>
          <p:nvPr>
            <p:ph idx="1"/>
          </p:nvPr>
        </p:nvPicPr>
        <p:blipFill rotWithShape="1">
          <a:blip r:embed="rId2"/>
          <a:srcRect l="21875" t="19048" r="3125" b="9524"/>
          <a:stretch/>
        </p:blipFill>
        <p:spPr>
          <a:xfrm>
            <a:off x="2971800" y="1809750"/>
            <a:ext cx="4267200" cy="2286000"/>
          </a:xfrm>
        </p:spPr>
      </p:pic>
    </p:spTree>
    <p:extLst>
      <p:ext uri="{BB962C8B-B14F-4D97-AF65-F5344CB8AC3E}">
        <p14:creationId xmlns:p14="http://schemas.microsoft.com/office/powerpoint/2010/main" val="14728326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C for CERL" id="{08A26E39-E816-4F5A-A21D-44278355A6C5}" vid="{2E9493B2-E6E2-48F5-8D85-43333E3DBCA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511A604328C478CF14E6FF1C85197" ma:contentTypeVersion="13" ma:contentTypeDescription="Create a new document." ma:contentTypeScope="" ma:versionID="5b757c32159a679b28c30a37bd1139b7">
  <xsd:schema xmlns:xsd="http://www.w3.org/2001/XMLSchema" xmlns:xs="http://www.w3.org/2001/XMLSchema" xmlns:p="http://schemas.microsoft.com/office/2006/metadata/properties" xmlns:ns2="a719f093-0e3a-4520-9f7a-735bb2a4fa32" xmlns:ns3="e3088dc1-ed8d-4a0d-b4be-377da06f915c" targetNamespace="http://schemas.microsoft.com/office/2006/metadata/properties" ma:root="true" ma:fieldsID="518b943c4ce45e36bbf2e6131aff543a" ns2:_="" ns3:_="">
    <xsd:import namespace="a719f093-0e3a-4520-9f7a-735bb2a4fa32"/>
    <xsd:import namespace="e3088dc1-ed8d-4a0d-b4be-377da06f91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9f093-0e3a-4520-9f7a-735bb2a4fa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88dc1-ed8d-4a0d-b4be-377da06f91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010400-D8D3-459F-85D7-AE9BC5C51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9f093-0e3a-4520-9f7a-735bb2a4fa32"/>
    <ds:schemaRef ds:uri="e3088dc1-ed8d-4a0d-b4be-377da06f9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C6A76F-89D5-4FCD-BB8D-26CBFE10AB6C}">
  <ds:schemaRefs>
    <ds:schemaRef ds:uri="http://schemas.microsoft.com/sharepoint/v3/contenttype/forms"/>
  </ds:schemaRefs>
</ds:datastoreItem>
</file>

<file path=customXml/itemProps3.xml><?xml version="1.0" encoding="utf-8"?>
<ds:datastoreItem xmlns:ds="http://schemas.openxmlformats.org/officeDocument/2006/customXml" ds:itemID="{C14BB662-23C2-4987-A436-0068C80C17A4}">
  <ds:schemaRefs>
    <ds:schemaRef ds:uri="a719f093-0e3a-4520-9f7a-735bb2a4fa32"/>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e3088dc1-ed8d-4a0d-b4be-377da06f915c"/>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CRC for CERL</Template>
  <TotalTime>0</TotalTime>
  <Words>210</Words>
  <Application>Microsoft Office PowerPoint</Application>
  <PresentationFormat>Diavoorstelling (16:9)</PresentationFormat>
  <Paragraphs>9</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Bookman Old Style</vt:lpstr>
      <vt:lpstr>Calibri</vt:lpstr>
      <vt:lpstr>Kantoorthema</vt:lpstr>
      <vt:lpstr>What do you do with an anniversary? OR Bringing our audiences in to Critical Race Conversations  Kathleen Lynch, Executive Director, Folger Institute klynch@folger.edu</vt:lpstr>
      <vt:lpstr>We all wondered about the effects on our intellectual communities of new technologies and of more dispersed gatherings away from our beloved reading room and seminar rooms. Now, in recent months, we’ve experienced all that and more. We’ve experienced, too, the resilience, adaptivity, and forward-looking nature of the community of scholars who work at the Folger. We hope you enjoy this glimpse into the discussion then, as we continue to chart new paths towards refreshed goals.</vt:lpstr>
      <vt:lpstr>PowerPoint-presentatie</vt:lpstr>
      <vt:lpstr>PowerPoint-presentatie</vt:lpstr>
      <vt:lpstr>PowerPoint-presentatie</vt:lpstr>
      <vt:lpstr>Who gets to go to the archive?</vt:lpstr>
      <vt:lpstr>How does the physical space of the archive operate?</vt:lpstr>
      <vt:lpstr>Who has the financial resources to travel to archives?</vt:lpstr>
      <vt:lpstr>What kind of work fits into the traditional archival research model?</vt:lpstr>
      <vt:lpstr>Is the archive demanding or rewarding  a particular kind of white affect?</vt:lpstr>
      <vt:lpstr>What do we go to the archive to do,  and what do we do with the discourse of ‘discovery’?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do with an anniversary? OR Bringing our audiences in to Critical Race Conversations  Kathleen Lynch, Executive Director, Folger Institute klynch@folger.edu</dc:title>
  <dc:creator>Marian Lefferts</dc:creator>
  <cp:lastModifiedBy>Marian Lefferts</cp:lastModifiedBy>
  <cp:revision>1</cp:revision>
  <dcterms:created xsi:type="dcterms:W3CDTF">2022-01-28T17:22:04Z</dcterms:created>
  <dcterms:modified xsi:type="dcterms:W3CDTF">2022-01-28T17:22:35Z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0x01010035A511A604328C478CF14E6FF1C85197</vt:lpwstr>
  </property>
</Properties>
</file>