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5" r:id="rId2"/>
    <p:sldMasterId id="2147483736" r:id="rId3"/>
  </p:sldMasterIdLst>
  <p:notesMasterIdLst>
    <p:notesMasterId r:id="rId24"/>
  </p:notesMasterIdLst>
  <p:sldIdLst>
    <p:sldId id="294" r:id="rId4"/>
    <p:sldId id="277" r:id="rId5"/>
    <p:sldId id="298" r:id="rId6"/>
    <p:sldId id="296" r:id="rId7"/>
    <p:sldId id="299" r:id="rId8"/>
    <p:sldId id="295" r:id="rId9"/>
    <p:sldId id="297" r:id="rId10"/>
    <p:sldId id="269" r:id="rId11"/>
    <p:sldId id="278" r:id="rId12"/>
    <p:sldId id="279" r:id="rId13"/>
    <p:sldId id="285" r:id="rId14"/>
    <p:sldId id="271" r:id="rId15"/>
    <p:sldId id="281" r:id="rId16"/>
    <p:sldId id="282" r:id="rId17"/>
    <p:sldId id="283" r:id="rId18"/>
    <p:sldId id="286" r:id="rId19"/>
    <p:sldId id="289" r:id="rId20"/>
    <p:sldId id="288" r:id="rId21"/>
    <p:sldId id="284" r:id="rId22"/>
    <p:sldId id="274"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skin, Alan" initials="DA" lastIdx="1" clrIdx="0">
    <p:extLst>
      <p:ext uri="{19B8F6BF-5375-455C-9EA6-DF929625EA0E}">
        <p15:presenceInfo xmlns:p15="http://schemas.microsoft.com/office/powerpoint/2012/main" userId="S-1-5-21-1085031214-1229272821-839522115-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A48"/>
    <a:srgbClr val="90D4F6"/>
    <a:srgbClr val="F39200"/>
    <a:srgbClr val="FFF59B"/>
    <a:srgbClr val="003611"/>
    <a:srgbClr val="D1E1A4"/>
    <a:srgbClr val="584279"/>
    <a:srgbClr val="BBBDDB"/>
    <a:srgbClr val="740230"/>
    <a:srgbClr val="F6A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741" autoAdjust="0"/>
  </p:normalViewPr>
  <p:slideViewPr>
    <p:cSldViewPr snapToGrid="0" snapToObjects="1" showGuides="1">
      <p:cViewPr varScale="1">
        <p:scale>
          <a:sx n="63" d="100"/>
          <a:sy n="63" d="100"/>
        </p:scale>
        <p:origin x="145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A8D5BC-F46F-4784-A0AD-96C5029A920E}" type="datetimeFigureOut">
              <a:rPr lang="en-GB" smtClean="0"/>
              <a:t>28/01/2022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F69EBB-7FDB-4D54-AB44-BFB65DBD95E4}" type="slidenum">
              <a:rPr lang="en-GB" smtClean="0"/>
              <a:t>‹nr.›</a:t>
            </a:fld>
            <a:endParaRPr lang="en-GB"/>
          </a:p>
        </p:txBody>
      </p:sp>
    </p:spTree>
    <p:extLst>
      <p:ext uri="{BB962C8B-B14F-4D97-AF65-F5344CB8AC3E}">
        <p14:creationId xmlns:p14="http://schemas.microsoft.com/office/powerpoint/2010/main" val="104370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a:t>
            </a:fld>
            <a:endParaRPr lang="en-GB"/>
          </a:p>
        </p:txBody>
      </p:sp>
    </p:spTree>
    <p:extLst>
      <p:ext uri="{BB962C8B-B14F-4D97-AF65-F5344CB8AC3E}">
        <p14:creationId xmlns:p14="http://schemas.microsoft.com/office/powerpoint/2010/main" val="221060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defined metadata</a:t>
            </a:r>
            <a:r>
              <a:rPr lang="en-GB" baseline="0" dirty="0"/>
              <a:t> as broadly  as possible.</a:t>
            </a:r>
          </a:p>
          <a:p>
            <a:endParaRPr lang="en-GB" baseline="0" dirty="0"/>
          </a:p>
          <a:p>
            <a:r>
              <a:rPr lang="en-GB" baseline="0" dirty="0"/>
              <a:t>We set out some ambitious information gathering tasks that we knew were beyond the capacity of the subgroup to conduct, but which could be carried forward as recommendations</a:t>
            </a:r>
          </a:p>
          <a:p>
            <a:endParaRPr lang="en-GB" baseline="0" dirty="0"/>
          </a:p>
          <a:p>
            <a:r>
              <a:rPr lang="en-GB" baseline="0" dirty="0"/>
              <a:t>We consulted with colleagues and managers within the Library and beyond</a:t>
            </a:r>
          </a:p>
          <a:p>
            <a:endParaRPr lang="en-GB" baseline="0" dirty="0"/>
          </a:p>
          <a:p>
            <a:r>
              <a:rPr lang="en-GB" baseline="0" dirty="0"/>
              <a:t>I’ll get to the recommendations in a minute.</a:t>
            </a:r>
          </a:p>
          <a:p>
            <a:endParaRPr lang="en-GB" dirty="0"/>
          </a:p>
        </p:txBody>
      </p:sp>
      <p:sp>
        <p:nvSpPr>
          <p:cNvPr id="4" name="Slide Number Placeholder 3"/>
          <p:cNvSpPr>
            <a:spLocks noGrp="1"/>
          </p:cNvSpPr>
          <p:nvPr>
            <p:ph type="sldNum" sz="quarter" idx="10"/>
          </p:nvPr>
        </p:nvSpPr>
        <p:spPr/>
        <p:txBody>
          <a:bodyPr/>
          <a:lstStyle/>
          <a:p>
            <a:fld id="{0825DED4-D68F-4776-AAD3-547B8DBF51AB}" type="slidenum">
              <a:rPr lang="en-GB" smtClean="0"/>
              <a:t>10</a:t>
            </a:fld>
            <a:endParaRPr lang="en-GB"/>
          </a:p>
        </p:txBody>
      </p:sp>
    </p:spTree>
    <p:extLst>
      <p:ext uri="{BB962C8B-B14F-4D97-AF65-F5344CB8AC3E}">
        <p14:creationId xmlns:p14="http://schemas.microsoft.com/office/powerpoint/2010/main" val="45474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three broad</a:t>
            </a:r>
            <a:r>
              <a:rPr lang="en-GB" baseline="0" dirty="0"/>
              <a:t> objectives to address issues with Metadata, Access &amp; discovery, Policy &amp; principles, which I’ll discuss in turn shortly.  But first:  </a:t>
            </a:r>
          </a:p>
          <a:p>
            <a:endParaRPr lang="en-GB" baseline="0" dirty="0"/>
          </a:p>
          <a:p>
            <a:r>
              <a:rPr lang="en-GB" baseline="0" dirty="0"/>
              <a:t>Importantly, the recommendations also made the case for the resources necessary to effect the change.  The importance of cataloguing &amp; metadata for enabling these messages.  The need to resource the teams who are expected to deliver this change and to sustain the Library’s anti-racist stance over time.</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11</a:t>
            </a:fld>
            <a:endParaRPr lang="en-GB"/>
          </a:p>
        </p:txBody>
      </p:sp>
    </p:spTree>
    <p:extLst>
      <p:ext uri="{BB962C8B-B14F-4D97-AF65-F5344CB8AC3E}">
        <p14:creationId xmlns:p14="http://schemas.microsoft.com/office/powerpoint/2010/main" val="306395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Underpinning much of the work needed to enhance our metadata</a:t>
            </a:r>
            <a:r>
              <a:rPr lang="en-GB" baseline="0" dirty="0"/>
              <a:t> is the creation of a comprehensive glossary of inclusive terminology to inform an audit of the catalogues and collections.</a:t>
            </a:r>
          </a:p>
          <a:p>
            <a:endParaRPr lang="en-GB" baseline="0" dirty="0"/>
          </a:p>
          <a:p>
            <a:r>
              <a:rPr lang="en-GB" baseline="0" dirty="0"/>
              <a:t>The outcome will  be a flexible approach to addressing problematic terminology with sensitivity and respect for the source material.</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12</a:t>
            </a:fld>
            <a:endParaRPr lang="en-GB"/>
          </a:p>
        </p:txBody>
      </p:sp>
    </p:spTree>
    <p:extLst>
      <p:ext uri="{BB962C8B-B14F-4D97-AF65-F5344CB8AC3E}">
        <p14:creationId xmlns:p14="http://schemas.microsoft.com/office/powerpoint/2010/main" val="428689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concerns</a:t>
            </a:r>
            <a:r>
              <a:rPr lang="en-GB" baseline="0" dirty="0"/>
              <a:t> that was raised by many staff, is the inadequacy of some subject  current vocabularies.  We will develop short term and longer terms solutions to address out dated or inappropriate language.  We will aim to surface hidden collections.  Where appropriate we can use protocols such as CARE to mediate access to culturally </a:t>
            </a:r>
            <a:r>
              <a:rPr lang="en-GB" baseline="0" dirty="0" err="1"/>
              <a:t>senstive</a:t>
            </a:r>
            <a:r>
              <a:rPr lang="en-GB" baseline="0" dirty="0"/>
              <a:t> heritage.  New resources will also be developed to improve the discovery experience.</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13</a:t>
            </a:fld>
            <a:endParaRPr lang="en-GB"/>
          </a:p>
        </p:txBody>
      </p:sp>
    </p:spTree>
    <p:extLst>
      <p:ext uri="{BB962C8B-B14F-4D97-AF65-F5344CB8AC3E}">
        <p14:creationId xmlns:p14="http://schemas.microsoft.com/office/powerpoint/2010/main" val="21849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Saving the most</a:t>
            </a:r>
            <a:r>
              <a:rPr lang="en-GB" baseline="0" dirty="0"/>
              <a:t> important until last, we will </a:t>
            </a:r>
            <a:r>
              <a:rPr lang="en-GB" baseline="0" dirty="0" err="1"/>
              <a:t>inculate</a:t>
            </a:r>
            <a:r>
              <a:rPr lang="en-GB" baseline="0" dirty="0"/>
              <a:t> cultural change by embedding ethical principles in cataloguer education and training.  We will also provide support to staff engaged working with sensitive or disturbing content. Ethical training should be regularly updated in line with other types of mandatory training.</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14</a:t>
            </a:fld>
            <a:endParaRPr lang="en-GB"/>
          </a:p>
        </p:txBody>
      </p:sp>
    </p:spTree>
    <p:extLst>
      <p:ext uri="{BB962C8B-B14F-4D97-AF65-F5344CB8AC3E}">
        <p14:creationId xmlns:p14="http://schemas.microsoft.com/office/powerpoint/2010/main" val="73383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take away from</a:t>
            </a:r>
            <a:r>
              <a:rPr lang="en-GB" baseline="0" dirty="0"/>
              <a:t> this is that nearly everything is high priority – which will be an issue for prioritization.  I don’t expect you to read all the small print, but I have picked out a few of the objectives in the remaining slides.</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15</a:t>
            </a:fld>
            <a:endParaRPr lang="en-GB"/>
          </a:p>
        </p:txBody>
      </p:sp>
    </p:spTree>
    <p:extLst>
      <p:ext uri="{BB962C8B-B14F-4D97-AF65-F5344CB8AC3E}">
        <p14:creationId xmlns:p14="http://schemas.microsoft.com/office/powerpoint/2010/main" val="263616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Carissa Chew ‘s </a:t>
            </a:r>
            <a:r>
              <a:rPr lang="en-GB" i="1" dirty="0"/>
              <a:t> Inclusive</a:t>
            </a:r>
            <a:r>
              <a:rPr lang="en-GB" i="1" baseline="0" dirty="0"/>
              <a:t> terminology: guide &amp; glossary for the cultural heritage sector May</a:t>
            </a:r>
            <a:r>
              <a:rPr lang="en-GB" baseline="0" dirty="0"/>
              <a:t>, 2021 provides a starting point for developing an expanded glossary of terms in the library’s metadata and content that may be discriminatory, harmful or offensive</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16</a:t>
            </a:fld>
            <a:endParaRPr lang="en-GB"/>
          </a:p>
        </p:txBody>
      </p:sp>
    </p:spTree>
    <p:extLst>
      <p:ext uri="{BB962C8B-B14F-4D97-AF65-F5344CB8AC3E}">
        <p14:creationId xmlns:p14="http://schemas.microsoft.com/office/powerpoint/2010/main" val="362573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a:t>
            </a:r>
            <a:r>
              <a:rPr lang="en-GB" baseline="0" dirty="0"/>
              <a:t>bjective 4 is to implement a system of advisories by which users are made aware of the existence of terms or images in the Library’s website, content or catalogue  records that may cause offense or distress.</a:t>
            </a:r>
          </a:p>
          <a:p>
            <a:endParaRPr lang="en-GB" baseline="0" dirty="0"/>
          </a:p>
          <a:p>
            <a:r>
              <a:rPr lang="en-GB" baseline="0" dirty="0"/>
              <a:t>The subgroup felt strongly that the library is behind the curve on this. Many peer institutions already provide such information.  The example from the True Echoes project is illustrative of the approach we may take to provide a system of advisories from the general to the specific. It is recommended that advisories be supported by explanations to put them in historical context.  We will respect content, but we will amend our catalogue data. We will encourage users to report issues.  Appropriate levels of oversight for the whole process will have to be established, </a:t>
            </a:r>
          </a:p>
        </p:txBody>
      </p:sp>
      <p:sp>
        <p:nvSpPr>
          <p:cNvPr id="4" name="Slide Number Placeholder 3"/>
          <p:cNvSpPr>
            <a:spLocks noGrp="1"/>
          </p:cNvSpPr>
          <p:nvPr>
            <p:ph type="sldNum" sz="quarter" idx="10"/>
          </p:nvPr>
        </p:nvSpPr>
        <p:spPr/>
        <p:txBody>
          <a:bodyPr/>
          <a:lstStyle/>
          <a:p>
            <a:fld id="{22F69EBB-7FDB-4D54-AB44-BFB65DBD95E4}" type="slidenum">
              <a:rPr lang="en-GB" smtClean="0"/>
              <a:t>17</a:t>
            </a:fld>
            <a:endParaRPr lang="en-GB"/>
          </a:p>
        </p:txBody>
      </p:sp>
    </p:spTree>
    <p:extLst>
      <p:ext uri="{BB962C8B-B14F-4D97-AF65-F5344CB8AC3E}">
        <p14:creationId xmlns:p14="http://schemas.microsoft.com/office/powerpoint/2010/main" val="102358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task group established some parameters for what can be done to embed ethical principles in metadata policies and procedures.  We reviewed external ethical codes and guidelines issued by professional bodies and have used the </a:t>
            </a:r>
            <a:r>
              <a:rPr lang="en-GB" i="1" baseline="0" dirty="0"/>
              <a:t>Cataloguing code of ethics: 2021 </a:t>
            </a:r>
            <a:r>
              <a:rPr lang="en-GB" i="0" baseline="0" dirty="0"/>
              <a:t>and</a:t>
            </a:r>
            <a:r>
              <a:rPr lang="en-GB" i="1" baseline="0" dirty="0"/>
              <a:t> </a:t>
            </a:r>
            <a:r>
              <a:rPr lang="en-GB" i="0" u="none" baseline="0" dirty="0"/>
              <a:t>the</a:t>
            </a:r>
            <a:r>
              <a:rPr lang="en-GB" i="1" baseline="0" dirty="0"/>
              <a:t> </a:t>
            </a:r>
            <a:r>
              <a:rPr lang="en-GB" i="0" baseline="0" dirty="0"/>
              <a:t>Archives</a:t>
            </a:r>
            <a:r>
              <a:rPr lang="en-GB" i="1" baseline="0" dirty="0"/>
              <a:t> </a:t>
            </a:r>
            <a:r>
              <a:rPr lang="en-GB" i="0" baseline="0" dirty="0"/>
              <a:t>and</a:t>
            </a:r>
            <a:r>
              <a:rPr lang="en-GB" i="1" baseline="0" dirty="0"/>
              <a:t> </a:t>
            </a:r>
            <a:r>
              <a:rPr lang="en-GB" i="0" baseline="0" dirty="0"/>
              <a:t>Records</a:t>
            </a:r>
            <a:r>
              <a:rPr lang="en-GB" i="1" baseline="0" dirty="0"/>
              <a:t> </a:t>
            </a:r>
            <a:r>
              <a:rPr lang="en-GB" i="0" baseline="0" dirty="0"/>
              <a:t>Association</a:t>
            </a:r>
            <a:r>
              <a:rPr lang="en-GB" i="1" baseline="0" dirty="0"/>
              <a:t> Code of Ethics 2020 </a:t>
            </a:r>
            <a:r>
              <a:rPr lang="en-GB" i="0" baseline="0" dirty="0"/>
              <a:t>to</a:t>
            </a:r>
            <a:r>
              <a:rPr lang="en-GB" i="1" baseline="0" dirty="0"/>
              <a:t> </a:t>
            </a:r>
            <a:r>
              <a:rPr lang="en-GB" i="0" baseline="0" dirty="0"/>
              <a:t>add practical guidance to the </a:t>
            </a:r>
            <a:r>
              <a:rPr lang="en-GB" b="0" i="0" baseline="0" dirty="0"/>
              <a:t>Library’s</a:t>
            </a:r>
            <a:r>
              <a:rPr lang="en-GB" i="1" baseline="0" dirty="0"/>
              <a:t> Values</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18</a:t>
            </a:fld>
            <a:endParaRPr lang="en-GB"/>
          </a:p>
        </p:txBody>
      </p:sp>
    </p:spTree>
    <p:extLst>
      <p:ext uri="{BB962C8B-B14F-4D97-AF65-F5344CB8AC3E}">
        <p14:creationId xmlns:p14="http://schemas.microsoft.com/office/powerpoint/2010/main" val="69201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19</a:t>
            </a:fld>
            <a:endParaRPr lang="en-GB"/>
          </a:p>
        </p:txBody>
      </p:sp>
    </p:spTree>
    <p:extLst>
      <p:ext uri="{BB962C8B-B14F-4D97-AF65-F5344CB8AC3E}">
        <p14:creationId xmlns:p14="http://schemas.microsoft.com/office/powerpoint/2010/main" val="333197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2</a:t>
            </a:fld>
            <a:endParaRPr lang="en-GB"/>
          </a:p>
        </p:txBody>
      </p:sp>
    </p:spTree>
    <p:extLst>
      <p:ext uri="{BB962C8B-B14F-4D97-AF65-F5344CB8AC3E}">
        <p14:creationId xmlns:p14="http://schemas.microsoft.com/office/powerpoint/2010/main" val="4083404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20</a:t>
            </a:fld>
            <a:endParaRPr lang="en-GB"/>
          </a:p>
        </p:txBody>
      </p:sp>
    </p:spTree>
    <p:extLst>
      <p:ext uri="{BB962C8B-B14F-4D97-AF65-F5344CB8AC3E}">
        <p14:creationId xmlns:p14="http://schemas.microsoft.com/office/powerpoint/2010/main" val="52029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3</a:t>
            </a:fld>
            <a:endParaRPr lang="en-GB"/>
          </a:p>
        </p:txBody>
      </p:sp>
    </p:spTree>
    <p:extLst>
      <p:ext uri="{BB962C8B-B14F-4D97-AF65-F5344CB8AC3E}">
        <p14:creationId xmlns:p14="http://schemas.microsoft.com/office/powerpoint/2010/main" val="189487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4</a:t>
            </a:fld>
            <a:endParaRPr lang="en-GB"/>
          </a:p>
        </p:txBody>
      </p:sp>
    </p:spTree>
    <p:extLst>
      <p:ext uri="{BB962C8B-B14F-4D97-AF65-F5344CB8AC3E}">
        <p14:creationId xmlns:p14="http://schemas.microsoft.com/office/powerpoint/2010/main" val="373660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5</a:t>
            </a:fld>
            <a:endParaRPr lang="en-GB"/>
          </a:p>
        </p:txBody>
      </p:sp>
    </p:spTree>
    <p:extLst>
      <p:ext uri="{BB962C8B-B14F-4D97-AF65-F5344CB8AC3E}">
        <p14:creationId xmlns:p14="http://schemas.microsoft.com/office/powerpoint/2010/main" val="168463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6</a:t>
            </a:fld>
            <a:endParaRPr lang="en-GB"/>
          </a:p>
        </p:txBody>
      </p:sp>
    </p:spTree>
    <p:extLst>
      <p:ext uri="{BB962C8B-B14F-4D97-AF65-F5344CB8AC3E}">
        <p14:creationId xmlns:p14="http://schemas.microsoft.com/office/powerpoint/2010/main" val="222680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7</a:t>
            </a:fld>
            <a:endParaRPr lang="en-GB"/>
          </a:p>
        </p:txBody>
      </p:sp>
    </p:spTree>
    <p:extLst>
      <p:ext uri="{BB962C8B-B14F-4D97-AF65-F5344CB8AC3E}">
        <p14:creationId xmlns:p14="http://schemas.microsoft.com/office/powerpoint/2010/main" val="403318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8</a:t>
            </a:fld>
            <a:endParaRPr lang="en-GB"/>
          </a:p>
        </p:txBody>
      </p:sp>
    </p:spTree>
    <p:extLst>
      <p:ext uri="{BB962C8B-B14F-4D97-AF65-F5344CB8AC3E}">
        <p14:creationId xmlns:p14="http://schemas.microsoft.com/office/powerpoint/2010/main" val="313910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defined</a:t>
            </a:r>
            <a:r>
              <a:rPr lang="en-GB" baseline="0" dirty="0"/>
              <a:t> the purpose of the group as follows:</a:t>
            </a:r>
          </a:p>
          <a:p>
            <a:endParaRPr lang="en-GB" baseline="0" dirty="0"/>
          </a:p>
          <a:p>
            <a:pPr marL="342900" indent="-342900">
              <a:buFont typeface="Arial" panose="020B0604020202020204" pitchFamily="34" charset="0"/>
              <a:buChar char="•"/>
            </a:pPr>
            <a:r>
              <a:rPr lang="en-GB" dirty="0"/>
              <a:t>To understand and expose the extent and impact of discrimination and bias in the Library's cataloguing practices and metadata.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facilitate the development and enhancement of descriptions, interpretations and presentations of collection items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collaborate with colleagues involved in these areas of the Library, and to learn from best practice beyond the Library, to make recommendations to enhance the safety, inclusivity and accessibility of the Library’s collections for all potential users. </a:t>
            </a:r>
            <a:endParaRPr lang="en-GB" sz="1000" dirty="0"/>
          </a:p>
          <a:p>
            <a:endParaRPr lang="en-GB" dirty="0"/>
          </a:p>
        </p:txBody>
      </p:sp>
      <p:sp>
        <p:nvSpPr>
          <p:cNvPr id="4" name="Slide Number Placeholder 3"/>
          <p:cNvSpPr>
            <a:spLocks noGrp="1"/>
          </p:cNvSpPr>
          <p:nvPr>
            <p:ph type="sldNum" sz="quarter" idx="10"/>
          </p:nvPr>
        </p:nvSpPr>
        <p:spPr/>
        <p:txBody>
          <a:bodyPr/>
          <a:lstStyle/>
          <a:p>
            <a:fld id="{0825DED4-D68F-4776-AAD3-547B8DBF51AB}" type="slidenum">
              <a:rPr lang="en-GB" smtClean="0"/>
              <a:t>9</a:t>
            </a:fld>
            <a:endParaRPr lang="en-GB"/>
          </a:p>
        </p:txBody>
      </p:sp>
    </p:spTree>
    <p:extLst>
      <p:ext uri="{BB962C8B-B14F-4D97-AF65-F5344CB8AC3E}">
        <p14:creationId xmlns:p14="http://schemas.microsoft.com/office/powerpoint/2010/main" val="292809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226471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103330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Char char="•"/>
              <a:tabLst/>
              <a:defRPr sz="2200" baseline="0">
                <a:solidFill>
                  <a:schemeClr val="tx1"/>
                </a:solidFill>
              </a:defRPr>
            </a:lvl1pPr>
            <a:lvl2pPr marL="358775" indent="-174625">
              <a:buClr>
                <a:schemeClr val="bg1"/>
              </a:buClr>
              <a:buFont typeface="Arial"/>
              <a:buChar char="•"/>
              <a:defRPr sz="2200"/>
            </a:lvl2pPr>
          </a:lstStyle>
          <a:p>
            <a:pPr lvl="0"/>
            <a:r>
              <a:rPr lang="en-US" noProof="0"/>
              <a:t>Edit Master text styles</a:t>
            </a:r>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a:t>Edit Master text styles</a:t>
            </a:r>
          </a:p>
        </p:txBody>
      </p:sp>
    </p:spTree>
    <p:extLst>
      <p:ext uri="{BB962C8B-B14F-4D97-AF65-F5344CB8AC3E}">
        <p14:creationId xmlns:p14="http://schemas.microsoft.com/office/powerpoint/2010/main" val="428029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a:p>
            <a:r>
              <a:rPr lang="en-GB" dirty="0"/>
              <a:t>Test 2</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148230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418580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vl2pPr marL="182563" indent="-173038">
              <a:tabLst/>
              <a:defRPr sz="2200"/>
            </a:lvl2pPr>
            <a:lvl3pPr marL="365125" indent="-182563">
              <a:tabLst/>
              <a:defRPr>
                <a:latin typeface="Arial" panose="020B0604020202020204" pitchFamily="34" charset="0"/>
                <a:cs typeface="Arial" panose="020B0604020202020204" pitchFamily="34" charset="0"/>
              </a:defRPr>
            </a:lvl3pPr>
            <a:lvl4pPr marL="538163" indent="-173038">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67110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595084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4673241"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312820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0" name="Text Placeholder 8">
            <a:extLst>
              <a:ext uri="{FF2B5EF4-FFF2-40B4-BE49-F238E27FC236}">
                <a16:creationId xmlns:a16="http://schemas.microsoft.com/office/drawing/2014/main" id="{CD9E3D9E-B36B-2A4A-9B59-0C0AFD15432A}"/>
              </a:ext>
            </a:extLst>
          </p:cNvPr>
          <p:cNvSpPr>
            <a:spLocks noGrp="1"/>
          </p:cNvSpPr>
          <p:nvPr>
            <p:ph idx="14"/>
          </p:nvPr>
        </p:nvSpPr>
        <p:spPr bwMode="auto">
          <a:xfrm>
            <a:off x="5805634"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Tree>
    <p:extLst>
      <p:ext uri="{BB962C8B-B14F-4D97-AF65-F5344CB8AC3E}">
        <p14:creationId xmlns:p14="http://schemas.microsoft.com/office/powerpoint/2010/main" val="30439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hasCustomPrompt="1"/>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Section divider</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236553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70283B-4C8E-F448-9120-CD69972DC4AC}"/>
              </a:ext>
            </a:extLst>
          </p:cNvPr>
          <p:cNvPicPr>
            <a:picLocks noChangeAspect="1"/>
          </p:cNvPicPr>
          <p:nvPr userDrawn="1"/>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val="422575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7669F-08ED-454E-BBA0-9C59CF43298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503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362105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103330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Char char="•"/>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Tree>
    <p:extLst>
      <p:ext uri="{BB962C8B-B14F-4D97-AF65-F5344CB8AC3E}">
        <p14:creationId xmlns:p14="http://schemas.microsoft.com/office/powerpoint/2010/main" val="2105208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a:p>
            <a:r>
              <a:rPr lang="en-GB" dirty="0"/>
              <a:t>Test 2</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63060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816655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vl2pPr marL="182563" indent="-173038">
              <a:tabLst/>
              <a:defRPr sz="2200"/>
            </a:lvl2pPr>
            <a:lvl3pPr marL="365125" indent="-182563">
              <a:tabLst/>
              <a:defRPr>
                <a:latin typeface="Arial" panose="020B0604020202020204" pitchFamily="34" charset="0"/>
                <a:cs typeface="Arial" panose="020B0604020202020204" pitchFamily="34" charset="0"/>
              </a:defRPr>
            </a:lvl3pPr>
            <a:lvl4pPr marL="538163" indent="-173038">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256664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630161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4673241"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pic>
        <p:nvPicPr>
          <p:cNvPr id="9" name="Picture 8">
            <a:extLst>
              <a:ext uri="{FF2B5EF4-FFF2-40B4-BE49-F238E27FC236}">
                <a16:creationId xmlns:a16="http://schemas.microsoft.com/office/drawing/2014/main" id="{7B074067-1C74-8444-BE66-9A1A41D9851E}"/>
              </a:ext>
            </a:extLst>
          </p:cNvPr>
          <p:cNvPicPr>
            <a:picLocks noChangeAspect="1"/>
          </p:cNvPicPr>
          <p:nvPr userDrawn="1"/>
        </p:nvPicPr>
        <p:blipFill>
          <a:blip r:embed="rId2"/>
          <a:stretch>
            <a:fillRect/>
          </a:stretch>
        </p:blipFill>
        <p:spPr>
          <a:xfrm>
            <a:off x="11025480" y="274638"/>
            <a:ext cx="903830" cy="2399092"/>
          </a:xfrm>
          <a:prstGeom prst="rect">
            <a:avLst/>
          </a:prstGeom>
        </p:spPr>
      </p:pic>
    </p:spTree>
    <p:extLst>
      <p:ext uri="{BB962C8B-B14F-4D97-AF65-F5344CB8AC3E}">
        <p14:creationId xmlns:p14="http://schemas.microsoft.com/office/powerpoint/2010/main" val="104329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0" name="Text Placeholder 8">
            <a:extLst>
              <a:ext uri="{FF2B5EF4-FFF2-40B4-BE49-F238E27FC236}">
                <a16:creationId xmlns:a16="http://schemas.microsoft.com/office/drawing/2014/main" id="{CD9E3D9E-B36B-2A4A-9B59-0C0AFD15432A}"/>
              </a:ext>
            </a:extLst>
          </p:cNvPr>
          <p:cNvSpPr>
            <a:spLocks noGrp="1"/>
          </p:cNvSpPr>
          <p:nvPr>
            <p:ph idx="14"/>
          </p:nvPr>
        </p:nvSpPr>
        <p:spPr bwMode="auto">
          <a:xfrm>
            <a:off x="5805634"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Tree>
    <p:extLst>
      <p:ext uri="{BB962C8B-B14F-4D97-AF65-F5344CB8AC3E}">
        <p14:creationId xmlns:p14="http://schemas.microsoft.com/office/powerpoint/2010/main" val="206186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hasCustomPrompt="1"/>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Section divider</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3474069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BF726-C37C-EB47-B192-F5FD5AF6EAC0}"/>
              </a:ext>
            </a:extLst>
          </p:cNvPr>
          <p:cNvPicPr>
            <a:picLocks noChangeAspect="1"/>
          </p:cNvPicPr>
          <p:nvPr userDrawn="1"/>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val="425598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923764-B57D-C34F-B27D-5A7524E55F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459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vl2pPr marL="182563" indent="-173038">
              <a:tabLst/>
              <a:defRPr sz="2200"/>
            </a:lvl2pPr>
            <a:lvl3pPr marL="365125" indent="-182563">
              <a:tabLst/>
              <a:defRPr>
                <a:latin typeface="Arial" panose="020B0604020202020204" pitchFamily="34" charset="0"/>
                <a:cs typeface="Arial" panose="020B0604020202020204" pitchFamily="34" charset="0"/>
              </a:defRPr>
            </a:lvl3pPr>
            <a:lvl4pPr marL="538163" indent="-173038">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44231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103330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Char char="•"/>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Tree>
    <p:extLst>
      <p:ext uri="{BB962C8B-B14F-4D97-AF65-F5344CB8AC3E}">
        <p14:creationId xmlns:p14="http://schemas.microsoft.com/office/powerpoint/2010/main" val="423648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6453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4673241"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151756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r>
              <a:rPr lang="en-US" noProof="0"/>
              <a:t>Edit Master text styles</a:t>
            </a:r>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‹nr.›</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0" name="Text Placeholder 8">
            <a:extLst>
              <a:ext uri="{FF2B5EF4-FFF2-40B4-BE49-F238E27FC236}">
                <a16:creationId xmlns:a16="http://schemas.microsoft.com/office/drawing/2014/main" id="{CD9E3D9E-B36B-2A4A-9B59-0C0AFD15432A}"/>
              </a:ext>
            </a:extLst>
          </p:cNvPr>
          <p:cNvSpPr>
            <a:spLocks noGrp="1"/>
          </p:cNvSpPr>
          <p:nvPr>
            <p:ph idx="14"/>
          </p:nvPr>
        </p:nvSpPr>
        <p:spPr bwMode="auto">
          <a:xfrm>
            <a:off x="5805634"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r>
              <a:rPr lang="en-US" noProof="0"/>
              <a:t>Edit Master text styles</a:t>
            </a:r>
          </a:p>
        </p:txBody>
      </p:sp>
    </p:spTree>
    <p:extLst>
      <p:ext uri="{BB962C8B-B14F-4D97-AF65-F5344CB8AC3E}">
        <p14:creationId xmlns:p14="http://schemas.microsoft.com/office/powerpoint/2010/main" val="367098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150555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11E96-5BBF-BD42-BE5A-25F7975D7F68}"/>
              </a:ext>
            </a:extLst>
          </p:cNvPr>
          <p:cNvPicPr>
            <a:picLocks noChangeAspect="1"/>
          </p:cNvPicPr>
          <p:nvPr userDrawn="1"/>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val="257524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5DFB9-6AAE-F643-8282-2CA17168475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3147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93FCECC-85FC-D54F-AC97-D18E11343F18}"/>
              </a:ext>
            </a:extLst>
          </p:cNvPr>
          <p:cNvSpPr>
            <a:spLocks noGrp="1"/>
          </p:cNvSpPr>
          <p:nvPr>
            <p:ph type="title"/>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ctr" anchorCtr="0" compatLnSpc="1">
            <a:prstTxWarp prst="textNoShape">
              <a:avLst/>
            </a:prstTxWarp>
          </a:bodyPr>
          <a:lstStyle/>
          <a:p>
            <a:pPr lvl="0"/>
            <a:r>
              <a:rPr lang="en-US" altLang="en-US" dirty="0"/>
              <a:t>Title 40pt</a:t>
            </a:r>
          </a:p>
        </p:txBody>
      </p:sp>
      <p:sp>
        <p:nvSpPr>
          <p:cNvPr id="8" name="Text Placeholder 8">
            <a:extLst>
              <a:ext uri="{FF2B5EF4-FFF2-40B4-BE49-F238E27FC236}">
                <a16:creationId xmlns:a16="http://schemas.microsoft.com/office/drawing/2014/main" id="{8CC9BEE7-503D-9F41-AF8F-51BD81B609A3}"/>
              </a:ext>
            </a:extLst>
          </p:cNvPr>
          <p:cNvSpPr>
            <a:spLocks noGrp="1"/>
          </p:cNvSpPr>
          <p:nvPr>
            <p:ph type="body" idx="1"/>
          </p:nvPr>
        </p:nvSpPr>
        <p:spPr bwMode="auto">
          <a:xfrm>
            <a:off x="609600" y="1600200"/>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p>
            <a:pPr lvl="0"/>
            <a:r>
              <a:rPr lang="en-GB" altLang="en-US" dirty="0"/>
              <a:t>Body text size 24pt</a:t>
            </a:r>
          </a:p>
          <a:p>
            <a:pPr lvl="0"/>
            <a:endParaRPr lang="en-GB" altLang="en-US" dirty="0"/>
          </a:p>
        </p:txBody>
      </p:sp>
      <p:pic>
        <p:nvPicPr>
          <p:cNvPr id="4" name="Picture 3">
            <a:extLst>
              <a:ext uri="{FF2B5EF4-FFF2-40B4-BE49-F238E27FC236}">
                <a16:creationId xmlns:a16="http://schemas.microsoft.com/office/drawing/2014/main" id="{73742999-6C33-EA47-A3CE-1BB01DF407B7}"/>
              </a:ext>
            </a:extLst>
          </p:cNvPr>
          <p:cNvPicPr>
            <a:picLocks noChangeAspect="1"/>
          </p:cNvPicPr>
          <p:nvPr userDrawn="1"/>
        </p:nvPicPr>
        <p:blipFill>
          <a:blip r:embed="rId12"/>
          <a:stretch>
            <a:fillRect/>
          </a:stretch>
        </p:blipFill>
        <p:spPr>
          <a:xfrm>
            <a:off x="11022306" y="274638"/>
            <a:ext cx="907005" cy="2407521"/>
          </a:xfrm>
          <a:prstGeom prst="rect">
            <a:avLst/>
          </a:prstGeom>
        </p:spPr>
      </p:pic>
    </p:spTree>
    <p:extLst>
      <p:ext uri="{BB962C8B-B14F-4D97-AF65-F5344CB8AC3E}">
        <p14:creationId xmlns:p14="http://schemas.microsoft.com/office/powerpoint/2010/main" val="201614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4" r:id="rId3"/>
    <p:sldLayoutId id="2147483707" r:id="rId4"/>
    <p:sldLayoutId id="2147483723" r:id="rId5"/>
    <p:sldLayoutId id="2147483701" r:id="rId6"/>
    <p:sldLayoutId id="2147483649" r:id="rId7"/>
    <p:sldLayoutId id="2147483702" r:id="rId8"/>
    <p:sldLayoutId id="2147483703" r:id="rId9"/>
    <p:sldLayoutId id="2147483650"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175" indent="0" algn="l" defTabSz="914400" rtl="0" eaLnBrk="1" latinLnBrk="0" hangingPunct="1">
        <a:lnSpc>
          <a:spcPct val="90000"/>
        </a:lnSpc>
        <a:spcBef>
          <a:spcPts val="1000"/>
        </a:spcBef>
        <a:buClr>
          <a:schemeClr val="accent1"/>
        </a:buClr>
        <a:buFont typeface="Arial" panose="020B0604020202020204" pitchFamily="34" charset="0"/>
        <a:buNone/>
        <a:tabLst/>
        <a:defRPr sz="2400" kern="120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93FCECC-85FC-D54F-AC97-D18E11343F18}"/>
              </a:ext>
            </a:extLst>
          </p:cNvPr>
          <p:cNvSpPr>
            <a:spLocks noGrp="1"/>
          </p:cNvSpPr>
          <p:nvPr>
            <p:ph type="title"/>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ctr" anchorCtr="0" compatLnSpc="1">
            <a:prstTxWarp prst="textNoShape">
              <a:avLst/>
            </a:prstTxWarp>
          </a:bodyPr>
          <a:lstStyle/>
          <a:p>
            <a:pPr lvl="0"/>
            <a:r>
              <a:rPr lang="en-US" altLang="en-US" dirty="0"/>
              <a:t>Title 40pt</a:t>
            </a:r>
          </a:p>
        </p:txBody>
      </p:sp>
      <p:sp>
        <p:nvSpPr>
          <p:cNvPr id="8" name="Text Placeholder 8">
            <a:extLst>
              <a:ext uri="{FF2B5EF4-FFF2-40B4-BE49-F238E27FC236}">
                <a16:creationId xmlns:a16="http://schemas.microsoft.com/office/drawing/2014/main" id="{8CC9BEE7-503D-9F41-AF8F-51BD81B609A3}"/>
              </a:ext>
            </a:extLst>
          </p:cNvPr>
          <p:cNvSpPr>
            <a:spLocks noGrp="1"/>
          </p:cNvSpPr>
          <p:nvPr>
            <p:ph type="body" idx="1"/>
          </p:nvPr>
        </p:nvSpPr>
        <p:spPr bwMode="auto">
          <a:xfrm>
            <a:off x="609600" y="1600200"/>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p>
            <a:pPr lvl="0"/>
            <a:r>
              <a:rPr lang="en-GB" altLang="en-US" dirty="0"/>
              <a:t>Body text size 24pt</a:t>
            </a:r>
          </a:p>
          <a:p>
            <a:pPr lvl="0"/>
            <a:endParaRPr lang="en-GB" altLang="en-US" dirty="0"/>
          </a:p>
        </p:txBody>
      </p:sp>
      <p:pic>
        <p:nvPicPr>
          <p:cNvPr id="4" name="Picture 3">
            <a:extLst>
              <a:ext uri="{FF2B5EF4-FFF2-40B4-BE49-F238E27FC236}">
                <a16:creationId xmlns:a16="http://schemas.microsoft.com/office/drawing/2014/main" id="{06BCD3F4-E1B5-A74B-8873-438FB4A3FD70}"/>
              </a:ext>
            </a:extLst>
          </p:cNvPr>
          <p:cNvPicPr>
            <a:picLocks noChangeAspect="1"/>
          </p:cNvPicPr>
          <p:nvPr userDrawn="1"/>
        </p:nvPicPr>
        <p:blipFill>
          <a:blip r:embed="rId12"/>
          <a:stretch>
            <a:fillRect/>
          </a:stretch>
        </p:blipFill>
        <p:spPr>
          <a:xfrm>
            <a:off x="11022305" y="274638"/>
            <a:ext cx="907005" cy="2407521"/>
          </a:xfrm>
          <a:prstGeom prst="rect">
            <a:avLst/>
          </a:prstGeom>
        </p:spPr>
      </p:pic>
    </p:spTree>
    <p:extLst>
      <p:ext uri="{BB962C8B-B14F-4D97-AF65-F5344CB8AC3E}">
        <p14:creationId xmlns:p14="http://schemas.microsoft.com/office/powerpoint/2010/main" val="2385037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175" indent="0" algn="l" defTabSz="914400" rtl="0" eaLnBrk="1" latinLnBrk="0" hangingPunct="1">
        <a:lnSpc>
          <a:spcPct val="90000"/>
        </a:lnSpc>
        <a:spcBef>
          <a:spcPts val="1000"/>
        </a:spcBef>
        <a:buClr>
          <a:schemeClr val="accent1"/>
        </a:buClr>
        <a:buFont typeface="Arial" panose="020B0604020202020204" pitchFamily="34" charset="0"/>
        <a:buNone/>
        <a:tabLst/>
        <a:defRPr sz="2400" kern="120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93FCECC-85FC-D54F-AC97-D18E11343F18}"/>
              </a:ext>
            </a:extLst>
          </p:cNvPr>
          <p:cNvSpPr>
            <a:spLocks noGrp="1"/>
          </p:cNvSpPr>
          <p:nvPr>
            <p:ph type="title"/>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ctr" anchorCtr="0" compatLnSpc="1">
            <a:prstTxWarp prst="textNoShape">
              <a:avLst/>
            </a:prstTxWarp>
          </a:bodyPr>
          <a:lstStyle/>
          <a:p>
            <a:pPr lvl="0"/>
            <a:r>
              <a:rPr lang="en-US" altLang="en-US" dirty="0"/>
              <a:t>Title 40pt</a:t>
            </a:r>
          </a:p>
        </p:txBody>
      </p:sp>
      <p:sp>
        <p:nvSpPr>
          <p:cNvPr id="8" name="Text Placeholder 8">
            <a:extLst>
              <a:ext uri="{FF2B5EF4-FFF2-40B4-BE49-F238E27FC236}">
                <a16:creationId xmlns:a16="http://schemas.microsoft.com/office/drawing/2014/main" id="{8CC9BEE7-503D-9F41-AF8F-51BD81B609A3}"/>
              </a:ext>
            </a:extLst>
          </p:cNvPr>
          <p:cNvSpPr>
            <a:spLocks noGrp="1"/>
          </p:cNvSpPr>
          <p:nvPr>
            <p:ph type="body" idx="1"/>
          </p:nvPr>
        </p:nvSpPr>
        <p:spPr bwMode="auto">
          <a:xfrm>
            <a:off x="609600" y="1600200"/>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p>
            <a:pPr lvl="0"/>
            <a:r>
              <a:rPr lang="en-GB" altLang="en-US" dirty="0"/>
              <a:t>Body text size 24pt</a:t>
            </a:r>
          </a:p>
          <a:p>
            <a:pPr lvl="0"/>
            <a:endParaRPr lang="en-GB" altLang="en-US" dirty="0"/>
          </a:p>
        </p:txBody>
      </p:sp>
      <p:pic>
        <p:nvPicPr>
          <p:cNvPr id="4" name="Picture 3">
            <a:extLst>
              <a:ext uri="{FF2B5EF4-FFF2-40B4-BE49-F238E27FC236}">
                <a16:creationId xmlns:a16="http://schemas.microsoft.com/office/drawing/2014/main" id="{184A0207-5308-E04D-856C-7E2166AD0A3F}"/>
              </a:ext>
            </a:extLst>
          </p:cNvPr>
          <p:cNvPicPr>
            <a:picLocks noChangeAspect="1"/>
          </p:cNvPicPr>
          <p:nvPr userDrawn="1"/>
        </p:nvPicPr>
        <p:blipFill>
          <a:blip r:embed="rId12"/>
          <a:stretch>
            <a:fillRect/>
          </a:stretch>
        </p:blipFill>
        <p:spPr>
          <a:xfrm>
            <a:off x="11025480" y="274638"/>
            <a:ext cx="903830" cy="2399092"/>
          </a:xfrm>
          <a:prstGeom prst="rect">
            <a:avLst/>
          </a:prstGeom>
        </p:spPr>
      </p:pic>
    </p:spTree>
    <p:extLst>
      <p:ext uri="{BB962C8B-B14F-4D97-AF65-F5344CB8AC3E}">
        <p14:creationId xmlns:p14="http://schemas.microsoft.com/office/powerpoint/2010/main" val="287117710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175" indent="0" algn="l" defTabSz="914400" rtl="0" eaLnBrk="1" latinLnBrk="0" hangingPunct="1">
        <a:lnSpc>
          <a:spcPct val="90000"/>
        </a:lnSpc>
        <a:spcBef>
          <a:spcPts val="1000"/>
        </a:spcBef>
        <a:buClr>
          <a:schemeClr val="accent1"/>
        </a:buClr>
        <a:buFont typeface="Arial" panose="020B0604020202020204" pitchFamily="34" charset="0"/>
        <a:buNone/>
        <a:tabLst/>
        <a:defRPr sz="2400" kern="120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Challenging legacies: making the British Library’s collections and metadata more inclusive</a:t>
            </a:r>
          </a:p>
        </p:txBody>
      </p:sp>
      <p:sp>
        <p:nvSpPr>
          <p:cNvPr id="3" name="Subtitle 2"/>
          <p:cNvSpPr>
            <a:spLocks noGrp="1"/>
          </p:cNvSpPr>
          <p:nvPr>
            <p:ph type="subTitle" idx="1"/>
          </p:nvPr>
        </p:nvSpPr>
        <p:spPr>
          <a:xfrm>
            <a:off x="609599" y="3687616"/>
            <a:ext cx="10432211" cy="1106055"/>
          </a:xfrm>
        </p:spPr>
        <p:txBody>
          <a:bodyPr/>
          <a:lstStyle/>
          <a:p>
            <a:r>
              <a:rPr lang="en-GB" dirty="0"/>
              <a:t>Xerxes Mazda (Head of Collections and Curation)</a:t>
            </a:r>
          </a:p>
          <a:p>
            <a:r>
              <a:rPr lang="en-GB" dirty="0"/>
              <a:t>Alan Danskin (Collection Metadata Standards Manager)</a:t>
            </a:r>
          </a:p>
        </p:txBody>
      </p:sp>
      <p:sp>
        <p:nvSpPr>
          <p:cNvPr id="4" name="TextBox 3"/>
          <p:cNvSpPr txBox="1"/>
          <p:nvPr/>
        </p:nvSpPr>
        <p:spPr>
          <a:xfrm>
            <a:off x="609600" y="5503653"/>
            <a:ext cx="5808453" cy="646331"/>
          </a:xfrm>
          <a:prstGeom prst="rect">
            <a:avLst/>
          </a:prstGeom>
          <a:noFill/>
        </p:spPr>
        <p:txBody>
          <a:bodyPr wrap="square" rtlCol="0">
            <a:spAutoFit/>
          </a:bodyPr>
          <a:lstStyle/>
          <a:p>
            <a:r>
              <a:rPr lang="en-GB" dirty="0"/>
              <a:t>CERL Equality, diversity and inclusivity. </a:t>
            </a:r>
          </a:p>
          <a:p>
            <a:r>
              <a:rPr lang="en-GB" dirty="0"/>
              <a:t>27</a:t>
            </a:r>
            <a:r>
              <a:rPr lang="en-GB" baseline="30000" dirty="0"/>
              <a:t>th</a:t>
            </a:r>
            <a:r>
              <a:rPr lang="en-GB" dirty="0"/>
              <a:t> January 2022</a:t>
            </a:r>
          </a:p>
        </p:txBody>
      </p:sp>
    </p:spTree>
    <p:extLst>
      <p:ext uri="{BB962C8B-B14F-4D97-AF65-F5344CB8AC3E}">
        <p14:creationId xmlns:p14="http://schemas.microsoft.com/office/powerpoint/2010/main" val="299016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a:t>Cataloguing &amp; Metadata subgroup: scope</a:t>
            </a:r>
          </a:p>
        </p:txBody>
      </p:sp>
      <p:sp>
        <p:nvSpPr>
          <p:cNvPr id="3" name="Text Placeholder 2"/>
          <p:cNvSpPr>
            <a:spLocks noGrp="1"/>
          </p:cNvSpPr>
          <p:nvPr>
            <p:ph type="body" sz="quarter" idx="15"/>
          </p:nvPr>
        </p:nvSpPr>
        <p:spPr>
          <a:xfrm>
            <a:off x="427512" y="1600592"/>
            <a:ext cx="10491313" cy="4506010"/>
          </a:xfrm>
        </p:spPr>
        <p:txBody>
          <a:bodyPr/>
          <a:lstStyle/>
          <a:p>
            <a:pPr marL="342900" indent="-342900">
              <a:buFont typeface="Arial" panose="020B0604020202020204" pitchFamily="34" charset="0"/>
              <a:buChar char="•"/>
            </a:pPr>
            <a:r>
              <a:rPr lang="en-GB" sz="2400" dirty="0"/>
              <a:t>Definition of metadata : </a:t>
            </a:r>
            <a:r>
              <a:rPr lang="en-GB" sz="2400" b="1" dirty="0"/>
              <a:t>“the information we record to describe, contextualise, manage and preserve our collections”.</a:t>
            </a:r>
          </a:p>
          <a:p>
            <a:pPr marL="342900" indent="-342900">
              <a:buFont typeface="Arial" panose="020B0604020202020204" pitchFamily="34" charset="0"/>
              <a:buChar char="•"/>
            </a:pPr>
            <a:r>
              <a:rPr lang="en-GB" sz="2400" dirty="0"/>
              <a:t>Audit existing cataloguing and metadata content, practices and processes to capture the full extent of racial bias and offence.  </a:t>
            </a:r>
          </a:p>
          <a:p>
            <a:pPr marL="342900" indent="-342900">
              <a:buFont typeface="Arial" panose="020B0604020202020204" pitchFamily="34" charset="0"/>
              <a:buChar char="•"/>
            </a:pPr>
            <a:r>
              <a:rPr lang="en-GB" sz="2400" dirty="0"/>
              <a:t>Audit external spaces that make use of BL metadata (e.g. Flickr) </a:t>
            </a:r>
          </a:p>
          <a:p>
            <a:pPr marL="342900" indent="-342900" fontAlgn="base">
              <a:buFont typeface="Arial" panose="020B0604020202020204" pitchFamily="34" charset="0"/>
              <a:buChar char="•"/>
            </a:pPr>
            <a:r>
              <a:rPr lang="en-GB" sz="2400" dirty="0"/>
              <a:t>Gather expertise and opinions of colleagues across the Library and make full use of international collaborations and policy groups we are already part of to inform our work. </a:t>
            </a:r>
          </a:p>
          <a:p>
            <a:pPr marL="342900" indent="-342900" fontAlgn="base">
              <a:buFont typeface="Arial" panose="020B0604020202020204" pitchFamily="34" charset="0"/>
              <a:buChar char="•"/>
            </a:pPr>
            <a:r>
              <a:rPr lang="en-GB" sz="2400" dirty="0"/>
              <a:t>Develop ambitious recommendations that fulfil the Library’s responsibility as a significant international institution, and that set an example as to how to embed an ethical metadata approach. </a:t>
            </a:r>
          </a:p>
          <a:p>
            <a:endParaRPr lang="en-GB" dirty="0"/>
          </a:p>
        </p:txBody>
      </p:sp>
    </p:spTree>
    <p:extLst>
      <p:ext uri="{BB962C8B-B14F-4D97-AF65-F5344CB8AC3E}">
        <p14:creationId xmlns:p14="http://schemas.microsoft.com/office/powerpoint/2010/main" val="325209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3 Broad objectives covering:</a:t>
            </a:r>
          </a:p>
          <a:p>
            <a:endParaRPr lang="en-GB" dirty="0"/>
          </a:p>
          <a:p>
            <a:pPr marL="342900" indent="-342900">
              <a:lnSpc>
                <a:spcPct val="150000"/>
              </a:lnSpc>
              <a:buFont typeface="Arial" panose="020B0604020202020204" pitchFamily="34" charset="0"/>
              <a:buChar char="•"/>
            </a:pPr>
            <a:r>
              <a:rPr lang="en-GB" dirty="0"/>
              <a:t>Metadata</a:t>
            </a:r>
          </a:p>
          <a:p>
            <a:pPr marL="342900" indent="-342900">
              <a:lnSpc>
                <a:spcPct val="150000"/>
              </a:lnSpc>
              <a:buFont typeface="Arial" panose="020B0604020202020204" pitchFamily="34" charset="0"/>
              <a:buChar char="•"/>
            </a:pPr>
            <a:r>
              <a:rPr lang="en-GB" dirty="0"/>
              <a:t>Access &amp; Discovery</a:t>
            </a:r>
          </a:p>
          <a:p>
            <a:pPr marL="342900" indent="-342900">
              <a:lnSpc>
                <a:spcPct val="150000"/>
              </a:lnSpc>
              <a:buFont typeface="Arial" panose="020B0604020202020204" pitchFamily="34" charset="0"/>
              <a:buChar char="•"/>
            </a:pPr>
            <a:r>
              <a:rPr lang="en-GB" dirty="0"/>
              <a:t>Policy &amp; principles</a:t>
            </a:r>
          </a:p>
          <a:p>
            <a:endParaRPr lang="en-GB" dirty="0"/>
          </a:p>
        </p:txBody>
      </p:sp>
      <p:sp>
        <p:nvSpPr>
          <p:cNvPr id="2" name="Text Placeholder 1"/>
          <p:cNvSpPr>
            <a:spLocks noGrp="1"/>
          </p:cNvSpPr>
          <p:nvPr>
            <p:ph type="body" sz="quarter" idx="13"/>
          </p:nvPr>
        </p:nvSpPr>
        <p:spPr/>
        <p:txBody>
          <a:bodyPr/>
          <a:lstStyle/>
          <a:p>
            <a:r>
              <a:rPr lang="en-GB" dirty="0"/>
              <a:t>Outcomes</a:t>
            </a:r>
          </a:p>
        </p:txBody>
      </p:sp>
      <p:sp>
        <p:nvSpPr>
          <p:cNvPr id="5" name="Content Placeholder 4"/>
          <p:cNvSpPr>
            <a:spLocks noGrp="1"/>
          </p:cNvSpPr>
          <p:nvPr>
            <p:ph idx="14"/>
          </p:nvPr>
        </p:nvSpPr>
        <p:spPr>
          <a:xfrm>
            <a:off x="5805634" y="1600201"/>
            <a:ext cx="4897438" cy="5224389"/>
          </a:xfrm>
        </p:spPr>
        <p:txBody>
          <a:bodyPr/>
          <a:lstStyle/>
          <a:p>
            <a:r>
              <a:rPr lang="en-GB" dirty="0"/>
              <a:t>Making the case for resources:</a:t>
            </a:r>
          </a:p>
          <a:p>
            <a:r>
              <a:rPr lang="en-GB" dirty="0"/>
              <a:t>“Communicate the centrality of cataloguing and metadata to the production of knowledge and to the presentation of cultural heritage for our diverse communities “</a:t>
            </a:r>
          </a:p>
          <a:p>
            <a:endParaRPr lang="en-GB" dirty="0"/>
          </a:p>
          <a:p>
            <a:r>
              <a:rPr lang="en-GB" dirty="0"/>
              <a:t>“Provide greater resource to cataloguing and metadata teams through the creation of new projects and posts and greater resource to Technology to support our infrastructure.”</a:t>
            </a:r>
          </a:p>
          <a:p>
            <a:endParaRPr lang="en-GB" dirty="0"/>
          </a:p>
          <a:p>
            <a:endParaRPr lang="en-GB" dirty="0"/>
          </a:p>
          <a:p>
            <a:endParaRPr lang="en-GB" dirty="0"/>
          </a:p>
          <a:p>
            <a:r>
              <a:rPr lang="en-GB" dirty="0"/>
              <a:t>“</a:t>
            </a:r>
          </a:p>
        </p:txBody>
      </p:sp>
    </p:spTree>
    <p:extLst>
      <p:ext uri="{BB962C8B-B14F-4D97-AF65-F5344CB8AC3E}">
        <p14:creationId xmlns:p14="http://schemas.microsoft.com/office/powerpoint/2010/main" val="23167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2EEE3F-8ADC-FB48-984B-B3A976766A3C}"/>
              </a:ext>
            </a:extLst>
          </p:cNvPr>
          <p:cNvSpPr>
            <a:spLocks noGrp="1"/>
          </p:cNvSpPr>
          <p:nvPr>
            <p:ph type="body" sz="quarter" idx="13"/>
          </p:nvPr>
        </p:nvSpPr>
        <p:spPr/>
        <p:txBody>
          <a:bodyPr/>
          <a:lstStyle/>
          <a:p>
            <a:r>
              <a:rPr lang="en-US" dirty="0"/>
              <a:t>Metadata</a:t>
            </a:r>
          </a:p>
        </p:txBody>
      </p:sp>
      <p:sp>
        <p:nvSpPr>
          <p:cNvPr id="3" name="Text Placeholder 2">
            <a:extLst>
              <a:ext uri="{FF2B5EF4-FFF2-40B4-BE49-F238E27FC236}">
                <a16:creationId xmlns:a16="http://schemas.microsoft.com/office/drawing/2014/main" id="{329E4E33-B402-4345-B807-D698F442706D}"/>
              </a:ext>
            </a:extLst>
          </p:cNvPr>
          <p:cNvSpPr>
            <a:spLocks noGrp="1"/>
          </p:cNvSpPr>
          <p:nvPr>
            <p:ph type="body" sz="quarter" idx="15"/>
          </p:nvPr>
        </p:nvSpPr>
        <p:spPr/>
        <p:txBody>
          <a:bodyPr/>
          <a:lstStyle/>
          <a:p>
            <a:pPr marL="342900" indent="-342900">
              <a:buFont typeface="Arial" panose="020B0604020202020204" pitchFamily="34" charset="0"/>
              <a:buChar char="•"/>
            </a:pPr>
            <a:r>
              <a:rPr lang="en-GB" dirty="0"/>
              <a:t>We will establish a comprehensive glossary of inclusive terminology to support a multifaceted collections audit. </a:t>
            </a:r>
          </a:p>
          <a:p>
            <a:pPr marL="342900" indent="-342900">
              <a:buFont typeface="Arial" panose="020B0604020202020204" pitchFamily="34" charset="0"/>
              <a:buChar char="•"/>
            </a:pPr>
            <a:r>
              <a:rPr lang="en-GB" dirty="0"/>
              <a:t>We will create a flexible approach for treating problematic terminology that ensures descriptions are contextualised and accurate, and that ensures users are able to experience the catalogue and website safely, warning them where necessary of the potential for discriminatory and harmful content</a:t>
            </a:r>
            <a:endParaRPr lang="en-US" dirty="0"/>
          </a:p>
        </p:txBody>
      </p:sp>
    </p:spTree>
    <p:extLst>
      <p:ext uri="{BB962C8B-B14F-4D97-AF65-F5344CB8AC3E}">
        <p14:creationId xmlns:p14="http://schemas.microsoft.com/office/powerpoint/2010/main" val="381329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Access and Discovery</a:t>
            </a:r>
          </a:p>
        </p:txBody>
      </p:sp>
      <p:sp>
        <p:nvSpPr>
          <p:cNvPr id="3" name="Text Placeholder 2"/>
          <p:cNvSpPr>
            <a:spLocks noGrp="1"/>
          </p:cNvSpPr>
          <p:nvPr>
            <p:ph type="body" sz="quarter" idx="15"/>
          </p:nvPr>
        </p:nvSpPr>
        <p:spPr/>
        <p:txBody>
          <a:bodyPr/>
          <a:lstStyle/>
          <a:p>
            <a:r>
              <a:rPr lang="en-GB" dirty="0"/>
              <a:t>We will develop more flexible subject terminologies and discovery approaches</a:t>
            </a:r>
          </a:p>
          <a:p>
            <a:pPr marL="342900" indent="-342900">
              <a:lnSpc>
                <a:spcPct val="150000"/>
              </a:lnSpc>
              <a:buFont typeface="Arial" panose="020B0604020202020204" pitchFamily="34" charset="0"/>
              <a:buChar char="•"/>
            </a:pPr>
            <a:r>
              <a:rPr lang="en-GB" dirty="0"/>
              <a:t>to bypass outdated and inappropriate language; </a:t>
            </a:r>
          </a:p>
          <a:p>
            <a:pPr marL="342900" indent="-342900">
              <a:lnSpc>
                <a:spcPct val="150000"/>
              </a:lnSpc>
              <a:buFont typeface="Arial" panose="020B0604020202020204" pitchFamily="34" charset="0"/>
              <a:buChar char="•"/>
            </a:pPr>
            <a:r>
              <a:rPr lang="en-GB" dirty="0"/>
              <a:t>to surface under-described and undiscoverable collections; </a:t>
            </a:r>
          </a:p>
          <a:p>
            <a:pPr marL="342900" indent="-342900">
              <a:lnSpc>
                <a:spcPct val="150000"/>
              </a:lnSpc>
              <a:buFont typeface="Arial" panose="020B0604020202020204" pitchFamily="34" charset="0"/>
              <a:buChar char="•"/>
            </a:pPr>
            <a:r>
              <a:rPr lang="en-GB" dirty="0"/>
              <a:t>to respect access protocols of culturally sensitive heritage. </a:t>
            </a:r>
          </a:p>
          <a:p>
            <a:pPr marL="342900" indent="-342900">
              <a:lnSpc>
                <a:spcPct val="100000"/>
              </a:lnSpc>
              <a:buFont typeface="Arial" panose="020B0604020202020204" pitchFamily="34" charset="0"/>
              <a:buChar char="•"/>
            </a:pPr>
            <a:r>
              <a:rPr lang="en-GB" dirty="0"/>
              <a:t>We will improve discovery of marginalised experiences in the collection through the creation of guides, finding aids, blogs, social media, as well as increased, targeted, and fuller cataloguing.</a:t>
            </a:r>
          </a:p>
        </p:txBody>
      </p:sp>
    </p:spTree>
    <p:extLst>
      <p:ext uri="{BB962C8B-B14F-4D97-AF65-F5344CB8AC3E}">
        <p14:creationId xmlns:p14="http://schemas.microsoft.com/office/powerpoint/2010/main" val="79470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Policy &amp; Principles</a:t>
            </a:r>
          </a:p>
        </p:txBody>
      </p:sp>
      <p:sp>
        <p:nvSpPr>
          <p:cNvPr id="3" name="Text Placeholder 2"/>
          <p:cNvSpPr>
            <a:spLocks noGrp="1"/>
          </p:cNvSpPr>
          <p:nvPr>
            <p:ph type="body" sz="quarter" idx="15"/>
          </p:nvPr>
        </p:nvSpPr>
        <p:spPr/>
        <p:txBody>
          <a:bodyPr/>
          <a:lstStyle/>
          <a:p>
            <a:r>
              <a:rPr lang="en-GB" dirty="0"/>
              <a:t>We will:</a:t>
            </a:r>
          </a:p>
          <a:p>
            <a:pPr marL="342900" indent="-342900">
              <a:lnSpc>
                <a:spcPct val="150000"/>
              </a:lnSpc>
              <a:buFont typeface="Arial" panose="020B0604020202020204" pitchFamily="34" charset="0"/>
              <a:buChar char="•"/>
            </a:pPr>
            <a:r>
              <a:rPr lang="en-GB" dirty="0"/>
              <a:t>establish ethical principles for cataloguing and metadata </a:t>
            </a:r>
          </a:p>
          <a:p>
            <a:pPr marL="342900" indent="-342900">
              <a:lnSpc>
                <a:spcPct val="150000"/>
              </a:lnSpc>
              <a:buFont typeface="Arial" panose="020B0604020202020204" pitchFamily="34" charset="0"/>
              <a:buChar char="•"/>
            </a:pPr>
            <a:r>
              <a:rPr lang="en-GB" dirty="0"/>
              <a:t>ensure that staff tasked to work on sensitive material receive adequate knowledge, training, and emotional support. </a:t>
            </a:r>
          </a:p>
          <a:p>
            <a:pPr marL="342900" indent="-342900">
              <a:lnSpc>
                <a:spcPct val="150000"/>
              </a:lnSpc>
              <a:buFont typeface="Arial" panose="020B0604020202020204" pitchFamily="34" charset="0"/>
              <a:buChar char="•"/>
            </a:pPr>
            <a:r>
              <a:rPr lang="en-GB" dirty="0"/>
              <a:t>provide regular and mandatory training to all staff on best practice.</a:t>
            </a:r>
          </a:p>
        </p:txBody>
      </p:sp>
    </p:spTree>
    <p:extLst>
      <p:ext uri="{BB962C8B-B14F-4D97-AF65-F5344CB8AC3E}">
        <p14:creationId xmlns:p14="http://schemas.microsoft.com/office/powerpoint/2010/main" val="40119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rot="16200000">
            <a:off x="-469311" y="2090216"/>
            <a:ext cx="2434046" cy="1143000"/>
          </a:xfrm>
        </p:spPr>
        <p:txBody>
          <a:bodyPr/>
          <a:lstStyle/>
          <a:p>
            <a:r>
              <a:rPr lang="en-GB" dirty="0"/>
              <a:t>Priorities</a:t>
            </a:r>
          </a:p>
        </p:txBody>
      </p:sp>
      <p:pic>
        <p:nvPicPr>
          <p:cNvPr id="4" name="Picture 3"/>
          <p:cNvPicPr>
            <a:picLocks noChangeAspect="1"/>
          </p:cNvPicPr>
          <p:nvPr/>
        </p:nvPicPr>
        <p:blipFill>
          <a:blip r:embed="rId3"/>
          <a:stretch>
            <a:fillRect/>
          </a:stretch>
        </p:blipFill>
        <p:spPr>
          <a:xfrm>
            <a:off x="1357311" y="622412"/>
            <a:ext cx="9553575" cy="4810125"/>
          </a:xfrm>
          <a:prstGeom prst="rect">
            <a:avLst/>
          </a:prstGeom>
        </p:spPr>
      </p:pic>
      <p:pic>
        <p:nvPicPr>
          <p:cNvPr id="5" name="Picture 4"/>
          <p:cNvPicPr>
            <a:picLocks noChangeAspect="1"/>
          </p:cNvPicPr>
          <p:nvPr/>
        </p:nvPicPr>
        <p:blipFill>
          <a:blip r:embed="rId4"/>
          <a:stretch>
            <a:fillRect/>
          </a:stretch>
        </p:blipFill>
        <p:spPr>
          <a:xfrm>
            <a:off x="1357311" y="5432537"/>
            <a:ext cx="9477375" cy="800100"/>
          </a:xfrm>
          <a:prstGeom prst="rect">
            <a:avLst/>
          </a:prstGeom>
        </p:spPr>
      </p:pic>
      <p:pic>
        <p:nvPicPr>
          <p:cNvPr id="6" name="Picture 5"/>
          <p:cNvPicPr>
            <a:picLocks noChangeAspect="1"/>
          </p:cNvPicPr>
          <p:nvPr/>
        </p:nvPicPr>
        <p:blipFill>
          <a:blip r:embed="rId5"/>
          <a:stretch>
            <a:fillRect/>
          </a:stretch>
        </p:blipFill>
        <p:spPr>
          <a:xfrm>
            <a:off x="1357311" y="192971"/>
            <a:ext cx="9591675" cy="514350"/>
          </a:xfrm>
          <a:prstGeom prst="rect">
            <a:avLst/>
          </a:prstGeom>
        </p:spPr>
      </p:pic>
    </p:spTree>
    <p:extLst>
      <p:ext uri="{BB962C8B-B14F-4D97-AF65-F5344CB8AC3E}">
        <p14:creationId xmlns:p14="http://schemas.microsoft.com/office/powerpoint/2010/main" val="28915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400" b="1" dirty="0"/>
              <a:t>CM1.1 Establish a comprehensive glossary of problematic and inclusive terminology as a reference for the cataloguing of culturally sensitive material  </a:t>
            </a:r>
          </a:p>
        </p:txBody>
      </p:sp>
      <p:pic>
        <p:nvPicPr>
          <p:cNvPr id="4" name="Picture 3"/>
          <p:cNvPicPr>
            <a:picLocks noChangeAspect="1"/>
          </p:cNvPicPr>
          <p:nvPr/>
        </p:nvPicPr>
        <p:blipFill>
          <a:blip r:embed="rId3"/>
          <a:stretch>
            <a:fillRect/>
          </a:stretch>
        </p:blipFill>
        <p:spPr>
          <a:xfrm>
            <a:off x="836023" y="1914851"/>
            <a:ext cx="9658350" cy="4191000"/>
          </a:xfrm>
          <a:prstGeom prst="rect">
            <a:avLst/>
          </a:prstGeom>
        </p:spPr>
      </p:pic>
      <p:pic>
        <p:nvPicPr>
          <p:cNvPr id="5" name="Picture 4"/>
          <p:cNvPicPr>
            <a:picLocks noChangeAspect="1"/>
          </p:cNvPicPr>
          <p:nvPr/>
        </p:nvPicPr>
        <p:blipFill>
          <a:blip r:embed="rId4"/>
          <a:stretch>
            <a:fillRect/>
          </a:stretch>
        </p:blipFill>
        <p:spPr>
          <a:xfrm>
            <a:off x="845548" y="1401098"/>
            <a:ext cx="9648825" cy="552450"/>
          </a:xfrm>
          <a:prstGeom prst="rect">
            <a:avLst/>
          </a:prstGeom>
        </p:spPr>
      </p:pic>
      <p:sp>
        <p:nvSpPr>
          <p:cNvPr id="6" name="TextBox 5"/>
          <p:cNvSpPr txBox="1"/>
          <p:nvPr/>
        </p:nvSpPr>
        <p:spPr>
          <a:xfrm>
            <a:off x="6156506" y="6205161"/>
            <a:ext cx="4881608" cy="276999"/>
          </a:xfrm>
          <a:prstGeom prst="rect">
            <a:avLst/>
          </a:prstGeom>
          <a:noFill/>
        </p:spPr>
        <p:txBody>
          <a:bodyPr wrap="square" rtlCol="0">
            <a:spAutoFit/>
          </a:bodyPr>
          <a:lstStyle/>
          <a:p>
            <a:r>
              <a:rPr lang="en-GB" sz="1200" dirty="0">
                <a:hlinkClick r:id="rId5"/>
              </a:rPr>
              <a:t>Creative Commons — Attribution 4.0 International — CC BY 4.0</a:t>
            </a:r>
            <a:endParaRPr lang="en-GB" sz="1200" dirty="0"/>
          </a:p>
        </p:txBody>
      </p:sp>
      <p:sp>
        <p:nvSpPr>
          <p:cNvPr id="7" name="TextBox 6"/>
          <p:cNvSpPr txBox="1"/>
          <p:nvPr/>
        </p:nvSpPr>
        <p:spPr>
          <a:xfrm>
            <a:off x="0" y="1094508"/>
            <a:ext cx="1015663" cy="5387651"/>
          </a:xfrm>
          <a:prstGeom prst="rect">
            <a:avLst/>
          </a:prstGeom>
          <a:noFill/>
        </p:spPr>
        <p:txBody>
          <a:bodyPr vert="vert270" wrap="square" rtlCol="0">
            <a:spAutoFit/>
          </a:bodyPr>
          <a:lstStyle/>
          <a:p>
            <a:r>
              <a:rPr lang="en-GB" dirty="0"/>
              <a:t>Carissa Chew – </a:t>
            </a:r>
            <a:r>
              <a:rPr lang="en-GB" i="1" dirty="0"/>
              <a:t> Inclusive terminology</a:t>
            </a:r>
            <a:r>
              <a:rPr lang="en-GB" i="1"/>
              <a:t>: guide </a:t>
            </a:r>
            <a:r>
              <a:rPr lang="en-GB" i="1" dirty="0"/>
              <a:t>&amp; glossary for the cultural </a:t>
            </a:r>
            <a:r>
              <a:rPr lang="en-GB" i="1"/>
              <a:t>heritage sector. </a:t>
            </a:r>
            <a:r>
              <a:rPr lang="en-GB" dirty="0"/>
              <a:t>May, 2021</a:t>
            </a:r>
          </a:p>
          <a:p>
            <a:endParaRPr lang="en-GB" dirty="0"/>
          </a:p>
        </p:txBody>
      </p:sp>
    </p:spTree>
    <p:extLst>
      <p:ext uri="{BB962C8B-B14F-4D97-AF65-F5344CB8AC3E}">
        <p14:creationId xmlns:p14="http://schemas.microsoft.com/office/powerpoint/2010/main" val="60474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400" b="1" dirty="0"/>
              <a:t>CM.4 Implement a system of advisories by which users are made aware of the existence of terms or images in the Library’s website, content and catalogue records that may cause offence or distress</a:t>
            </a:r>
          </a:p>
        </p:txBody>
      </p:sp>
      <p:sp>
        <p:nvSpPr>
          <p:cNvPr id="5" name="Text Placeholder 4"/>
          <p:cNvSpPr>
            <a:spLocks noGrp="1"/>
          </p:cNvSpPr>
          <p:nvPr>
            <p:ph type="body" sz="quarter" idx="15"/>
          </p:nvPr>
        </p:nvSpPr>
        <p:spPr>
          <a:xfrm>
            <a:off x="1449237" y="2191108"/>
            <a:ext cx="9469587" cy="3915493"/>
          </a:xfrm>
        </p:spPr>
        <p:txBody>
          <a:bodyPr/>
          <a:lstStyle/>
          <a:p>
            <a:endParaRPr lang="en-GB" dirty="0"/>
          </a:p>
        </p:txBody>
      </p:sp>
      <p:pic>
        <p:nvPicPr>
          <p:cNvPr id="6" name="Picture 5"/>
          <p:cNvPicPr>
            <a:picLocks noChangeAspect="1"/>
          </p:cNvPicPr>
          <p:nvPr/>
        </p:nvPicPr>
        <p:blipFill>
          <a:blip r:embed="rId3"/>
          <a:stretch>
            <a:fillRect/>
          </a:stretch>
        </p:blipFill>
        <p:spPr>
          <a:xfrm>
            <a:off x="413886" y="1764474"/>
            <a:ext cx="10517600" cy="2823460"/>
          </a:xfrm>
          <a:prstGeom prst="rect">
            <a:avLst/>
          </a:prstGeom>
        </p:spPr>
      </p:pic>
      <p:pic>
        <p:nvPicPr>
          <p:cNvPr id="7" name="Picture 6"/>
          <p:cNvPicPr>
            <a:picLocks noChangeAspect="1"/>
          </p:cNvPicPr>
          <p:nvPr/>
        </p:nvPicPr>
        <p:blipFill>
          <a:blip r:embed="rId4"/>
          <a:stretch>
            <a:fillRect/>
          </a:stretch>
        </p:blipFill>
        <p:spPr>
          <a:xfrm>
            <a:off x="413886" y="4211059"/>
            <a:ext cx="10517600" cy="2355363"/>
          </a:xfrm>
          <a:prstGeom prst="rect">
            <a:avLst/>
          </a:prstGeom>
        </p:spPr>
      </p:pic>
      <p:pic>
        <p:nvPicPr>
          <p:cNvPr id="4" name="Picture 3"/>
          <p:cNvPicPr>
            <a:picLocks noChangeAspect="1"/>
          </p:cNvPicPr>
          <p:nvPr/>
        </p:nvPicPr>
        <p:blipFill>
          <a:blip r:embed="rId5"/>
          <a:stretch>
            <a:fillRect/>
          </a:stretch>
        </p:blipFill>
        <p:spPr>
          <a:xfrm>
            <a:off x="1052423" y="2591303"/>
            <a:ext cx="8971471" cy="3579786"/>
          </a:xfrm>
          <a:prstGeom prst="rect">
            <a:avLst/>
          </a:prstGeom>
        </p:spPr>
      </p:pic>
      <p:sp>
        <p:nvSpPr>
          <p:cNvPr id="8" name="TextBox 7"/>
          <p:cNvSpPr txBox="1"/>
          <p:nvPr/>
        </p:nvSpPr>
        <p:spPr>
          <a:xfrm>
            <a:off x="413886" y="2588427"/>
            <a:ext cx="2070523" cy="3600986"/>
          </a:xfrm>
          <a:prstGeom prst="rect">
            <a:avLst/>
          </a:prstGeom>
          <a:solidFill>
            <a:schemeClr val="tx1"/>
          </a:solidFill>
        </p:spPr>
        <p:txBody>
          <a:bodyPr wrap="square" rtlCol="0">
            <a:spAutoFit/>
          </a:bodyPr>
          <a:lstStyle/>
          <a:p>
            <a:endParaRPr lang="en-GB" sz="2400" dirty="0">
              <a:solidFill>
                <a:schemeClr val="bg1"/>
              </a:solidFill>
            </a:endParaRPr>
          </a:p>
          <a:p>
            <a:r>
              <a:rPr lang="en-GB" sz="2400" dirty="0">
                <a:solidFill>
                  <a:schemeClr val="bg1"/>
                </a:solidFill>
              </a:rPr>
              <a:t>General</a:t>
            </a:r>
          </a:p>
          <a:p>
            <a:endParaRPr lang="en-GB" sz="2400" dirty="0">
              <a:solidFill>
                <a:schemeClr val="bg1"/>
              </a:solidFill>
            </a:endParaRPr>
          </a:p>
          <a:p>
            <a:endParaRPr lang="en-GB" sz="2400" dirty="0">
              <a:solidFill>
                <a:schemeClr val="bg1"/>
              </a:solidFill>
            </a:endParaRPr>
          </a:p>
          <a:p>
            <a:r>
              <a:rPr lang="en-GB" sz="2400" dirty="0">
                <a:solidFill>
                  <a:schemeClr val="bg1"/>
                </a:solidFill>
              </a:rPr>
              <a:t>Specific</a:t>
            </a:r>
          </a:p>
          <a:p>
            <a:endParaRPr lang="en-GB" sz="2400" dirty="0">
              <a:solidFill>
                <a:schemeClr val="bg1"/>
              </a:solidFill>
            </a:endParaRPr>
          </a:p>
          <a:p>
            <a:endParaRPr lang="en-GB" sz="2400" dirty="0">
              <a:solidFill>
                <a:schemeClr val="bg1"/>
              </a:solidFill>
            </a:endParaRPr>
          </a:p>
          <a:p>
            <a:r>
              <a:rPr lang="en-GB" sz="2400" dirty="0">
                <a:solidFill>
                  <a:schemeClr val="bg1"/>
                </a:solidFill>
              </a:rPr>
              <a:t>Contextual</a:t>
            </a:r>
          </a:p>
          <a:p>
            <a:endParaRPr lang="en-GB" dirty="0">
              <a:solidFill>
                <a:schemeClr val="bg1"/>
              </a:solidFill>
            </a:endParaRPr>
          </a:p>
          <a:p>
            <a:endParaRPr lang="en-GB" dirty="0">
              <a:solidFill>
                <a:schemeClr val="bg1"/>
              </a:solidFill>
            </a:endParaRPr>
          </a:p>
        </p:txBody>
      </p:sp>
      <p:sp>
        <p:nvSpPr>
          <p:cNvPr id="9" name="TextBox 8"/>
          <p:cNvSpPr txBox="1"/>
          <p:nvPr/>
        </p:nvSpPr>
        <p:spPr>
          <a:xfrm>
            <a:off x="8779486" y="2570103"/>
            <a:ext cx="2467337" cy="3600986"/>
          </a:xfrm>
          <a:prstGeom prst="rect">
            <a:avLst/>
          </a:prstGeom>
          <a:solidFill>
            <a:schemeClr val="tx1"/>
          </a:solidFill>
        </p:spPr>
        <p:txBody>
          <a:bodyPr wrap="square" rtlCol="0">
            <a:spAutoFit/>
          </a:bodyPr>
          <a:lstStyle/>
          <a:p>
            <a:endParaRPr lang="en-GB" sz="2400" dirty="0">
              <a:solidFill>
                <a:schemeClr val="bg1"/>
              </a:solidFill>
            </a:endParaRPr>
          </a:p>
          <a:p>
            <a:r>
              <a:rPr lang="en-GB" sz="2400" dirty="0">
                <a:solidFill>
                  <a:schemeClr val="bg1"/>
                </a:solidFill>
              </a:rPr>
              <a:t>Representative</a:t>
            </a:r>
          </a:p>
          <a:p>
            <a:endParaRPr lang="en-GB" sz="2400" dirty="0">
              <a:solidFill>
                <a:schemeClr val="bg1"/>
              </a:solidFill>
            </a:endParaRPr>
          </a:p>
          <a:p>
            <a:endParaRPr lang="en-GB" sz="2400" dirty="0">
              <a:solidFill>
                <a:schemeClr val="bg1"/>
              </a:solidFill>
            </a:endParaRPr>
          </a:p>
          <a:p>
            <a:r>
              <a:rPr lang="en-GB" sz="2400" dirty="0">
                <a:solidFill>
                  <a:schemeClr val="bg1"/>
                </a:solidFill>
              </a:rPr>
              <a:t>Responsive</a:t>
            </a:r>
          </a:p>
          <a:p>
            <a:endParaRPr lang="en-GB" sz="2400" dirty="0">
              <a:solidFill>
                <a:schemeClr val="bg1"/>
              </a:solidFill>
            </a:endParaRPr>
          </a:p>
          <a:p>
            <a:endParaRPr lang="en-GB" sz="2400" dirty="0">
              <a:solidFill>
                <a:schemeClr val="bg1"/>
              </a:solidFill>
            </a:endParaRPr>
          </a:p>
          <a:p>
            <a:r>
              <a:rPr lang="en-GB" sz="2400" dirty="0">
                <a:solidFill>
                  <a:schemeClr val="bg1"/>
                </a:solidFill>
              </a:rPr>
              <a:t>Oversight</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02239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400" dirty="0"/>
              <a:t>CM.8 Establish ethical principles for cataloguing and metadata from which to update and maintain policies and processes</a:t>
            </a:r>
          </a:p>
        </p:txBody>
      </p:sp>
      <p:sp>
        <p:nvSpPr>
          <p:cNvPr id="3" name="Text Placeholder 2"/>
          <p:cNvSpPr>
            <a:spLocks noGrp="1"/>
          </p:cNvSpPr>
          <p:nvPr>
            <p:ph type="body" sz="quarter" idx="15"/>
          </p:nvPr>
        </p:nvSpPr>
        <p:spPr>
          <a:xfrm>
            <a:off x="5486399" y="1580202"/>
            <a:ext cx="5626389" cy="4506010"/>
          </a:xfrm>
        </p:spPr>
        <p:txBody>
          <a:bodyPr/>
          <a:lstStyle/>
          <a:p>
            <a:endParaRPr lang="en-GB" i="1" dirty="0"/>
          </a:p>
          <a:p>
            <a:pPr fontAlgn="base"/>
            <a:r>
              <a:rPr lang="en-GB" b="1" dirty="0"/>
              <a:t>1. Put users at the heart of everything we do </a:t>
            </a:r>
          </a:p>
          <a:p>
            <a:pPr marL="342900" indent="-342900" fontAlgn="base">
              <a:buFont typeface="Arial" panose="020B0604020202020204" pitchFamily="34" charset="0"/>
              <a:buChar char="•"/>
            </a:pPr>
            <a:r>
              <a:rPr lang="en-GB" dirty="0"/>
              <a:t>We catalogue resources in our collections with the end-user in mind to facilitate access and promote discovery. </a:t>
            </a:r>
          </a:p>
          <a:p>
            <a:pPr marL="342900" indent="-342900" fontAlgn="base">
              <a:buFont typeface="Arial" panose="020B0604020202020204" pitchFamily="34" charset="0"/>
              <a:buChar char="•"/>
            </a:pPr>
            <a:r>
              <a:rPr lang="en-GB" dirty="0"/>
              <a:t>We recognise that interoperability and consistent application of standards help our users find and access materials. However, all standards contain biases; we will approach them critically and advocate to make cataloguing more inclusive. </a:t>
            </a:r>
          </a:p>
          <a:p>
            <a:pPr fontAlgn="base"/>
            <a:r>
              <a:rPr lang="en-GB" dirty="0"/>
              <a:t> </a:t>
            </a:r>
            <a:br>
              <a:rPr lang="en-GB" dirty="0"/>
            </a:br>
            <a:endParaRPr lang="en-GB" dirty="0"/>
          </a:p>
          <a:p>
            <a:endParaRPr lang="en-GB" i="1" dirty="0"/>
          </a:p>
          <a:p>
            <a:endParaRPr lang="en-GB" dirty="0"/>
          </a:p>
          <a:p>
            <a:endParaRPr lang="en-GB" dirty="0"/>
          </a:p>
        </p:txBody>
      </p:sp>
      <p:sp>
        <p:nvSpPr>
          <p:cNvPr id="4" name="Text Placeholder 2"/>
          <p:cNvSpPr txBox="1">
            <a:spLocks/>
          </p:cNvSpPr>
          <p:nvPr/>
        </p:nvSpPr>
        <p:spPr bwMode="auto">
          <a:xfrm>
            <a:off x="236393" y="1580202"/>
            <a:ext cx="5626389" cy="450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kern="1200" baseline="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dirty="0"/>
          </a:p>
          <a:p>
            <a:pPr fontAlgn="base"/>
            <a:r>
              <a:rPr lang="en-GB" b="1" dirty="0"/>
              <a:t>Align British Library Values with international codes of ethics</a:t>
            </a:r>
            <a:r>
              <a:rPr lang="en-GB" dirty="0"/>
              <a:t> </a:t>
            </a:r>
          </a:p>
          <a:p>
            <a:pPr marL="342900" indent="-342900" fontAlgn="base">
              <a:buFont typeface="Arial" panose="020B0604020202020204" pitchFamily="34" charset="0"/>
              <a:buChar char="•"/>
            </a:pPr>
            <a:r>
              <a:rPr lang="en-GB" i="1" u="sng" dirty="0"/>
              <a:t>IFLA Code of Ethics for Librarians and other Information Workers. </a:t>
            </a:r>
            <a:r>
              <a:rPr lang="en-GB" u="sng" dirty="0"/>
              <a:t>2012</a:t>
            </a:r>
          </a:p>
          <a:p>
            <a:pPr marL="342900" indent="-342900" fontAlgn="base">
              <a:buFont typeface="Arial" panose="020B0604020202020204" pitchFamily="34" charset="0"/>
              <a:buChar char="•"/>
            </a:pPr>
            <a:r>
              <a:rPr lang="en-GB" i="1" u="sng" dirty="0"/>
              <a:t>Cataloguing code of ethics.</a:t>
            </a:r>
            <a:r>
              <a:rPr lang="en-GB" u="sng" dirty="0"/>
              <a:t> Cataloguing Ethics Steering Committee. Jan. 2021</a:t>
            </a:r>
            <a:endParaRPr lang="en-GB" dirty="0"/>
          </a:p>
          <a:p>
            <a:pPr marL="342900" indent="-342900" fontAlgn="base">
              <a:buFont typeface="Arial" panose="020B0604020202020204" pitchFamily="34" charset="0"/>
              <a:buChar char="•"/>
            </a:pPr>
            <a:r>
              <a:rPr lang="en-GB" i="1" dirty="0"/>
              <a:t>Archives &amp; Records Association Code of Ethics. </a:t>
            </a:r>
            <a:r>
              <a:rPr lang="en-GB" dirty="0"/>
              <a:t>2020</a:t>
            </a:r>
          </a:p>
          <a:p>
            <a:pPr marL="342900" indent="-342900" fontAlgn="base">
              <a:buFont typeface="Arial" panose="020B0604020202020204" pitchFamily="34" charset="0"/>
              <a:buChar char="•"/>
            </a:pPr>
            <a:endParaRPr lang="en-GB" dirty="0"/>
          </a:p>
          <a:p>
            <a:pPr fontAlgn="base"/>
            <a:r>
              <a:rPr lang="en-GB" dirty="0"/>
              <a:t> </a:t>
            </a:r>
            <a:br>
              <a:rPr lang="en-GB" dirty="0"/>
            </a:br>
            <a:endParaRPr lang="en-GB" dirty="0"/>
          </a:p>
          <a:p>
            <a:endParaRPr lang="en-GB" i="1" dirty="0"/>
          </a:p>
          <a:p>
            <a:endParaRPr lang="en-GB" dirty="0"/>
          </a:p>
          <a:p>
            <a:endParaRPr lang="en-GB" dirty="0"/>
          </a:p>
        </p:txBody>
      </p:sp>
    </p:spTree>
    <p:extLst>
      <p:ext uri="{BB962C8B-B14F-4D97-AF65-F5344CB8AC3E}">
        <p14:creationId xmlns:p14="http://schemas.microsoft.com/office/powerpoint/2010/main" val="310132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Next steps</a:t>
            </a:r>
          </a:p>
        </p:txBody>
      </p:sp>
      <p:sp>
        <p:nvSpPr>
          <p:cNvPr id="3" name="Text Placeholder 2"/>
          <p:cNvSpPr>
            <a:spLocks noGrp="1"/>
          </p:cNvSpPr>
          <p:nvPr>
            <p:ph type="body" sz="quarter" idx="15"/>
          </p:nvPr>
        </p:nvSpPr>
        <p:spPr/>
        <p:txBody>
          <a:bodyPr/>
          <a:lstStyle/>
          <a:p>
            <a:r>
              <a:rPr lang="en-GB" dirty="0"/>
              <a:t>British Library Board reviewed the recommendations in November</a:t>
            </a:r>
          </a:p>
          <a:p>
            <a:pPr marL="342900" indent="-342900">
              <a:buFont typeface="Arial" panose="020B0604020202020204" pitchFamily="34" charset="0"/>
              <a:buChar char="•"/>
            </a:pPr>
            <a:r>
              <a:rPr lang="en-GB" dirty="0"/>
              <a:t>Senior Managers will draw up plans on how to implement proposed recommendations with potential timescale and associated cost resources</a:t>
            </a:r>
          </a:p>
          <a:p>
            <a:pPr marL="342900" indent="-342900">
              <a:buFont typeface="Arial" panose="020B0604020202020204" pitchFamily="34" charset="0"/>
              <a:buChar char="•"/>
            </a:pPr>
            <a:r>
              <a:rPr lang="en-GB" dirty="0"/>
              <a:t>Actions to be incorporated into:</a:t>
            </a:r>
          </a:p>
          <a:p>
            <a:pPr marL="342900" indent="-342900">
              <a:buFont typeface="Arial" panose="020B0604020202020204" pitchFamily="34" charset="0"/>
              <a:buChar char="•"/>
            </a:pPr>
            <a:r>
              <a:rPr lang="en-GB" dirty="0"/>
              <a:t>British Library Race Equality Action Plan</a:t>
            </a:r>
          </a:p>
          <a:p>
            <a:pPr marL="342900" indent="-342900">
              <a:buFont typeface="Arial" panose="020B0604020202020204" pitchFamily="34" charset="0"/>
              <a:buChar char="•"/>
            </a:pPr>
            <a:r>
              <a:rPr lang="en-GB" dirty="0"/>
              <a:t>Collection Metadata Implementation Plan 2022-3</a:t>
            </a:r>
          </a:p>
          <a:p>
            <a:pPr marL="342900" indent="-342900">
              <a:buFont typeface="Arial" panose="020B0604020202020204" pitchFamily="34" charset="0"/>
              <a:buChar char="•"/>
            </a:pPr>
            <a:r>
              <a:rPr lang="en-GB" dirty="0"/>
              <a:t>Collection Metadata Strategy 2023-2027</a:t>
            </a:r>
          </a:p>
          <a:p>
            <a:endParaRPr lang="en-GB" dirty="0"/>
          </a:p>
        </p:txBody>
      </p:sp>
    </p:spTree>
    <p:extLst>
      <p:ext uri="{BB962C8B-B14F-4D97-AF65-F5344CB8AC3E}">
        <p14:creationId xmlns:p14="http://schemas.microsoft.com/office/powerpoint/2010/main" val="339256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a:t>Anti-Racism Project (ARP)</a:t>
            </a:r>
          </a:p>
        </p:txBody>
      </p:sp>
      <p:sp>
        <p:nvSpPr>
          <p:cNvPr id="3" name="Text Placeholder 2"/>
          <p:cNvSpPr>
            <a:spLocks noGrp="1"/>
          </p:cNvSpPr>
          <p:nvPr>
            <p:ph type="body" sz="quarter" idx="15"/>
          </p:nvPr>
        </p:nvSpPr>
        <p:spPr>
          <a:xfrm>
            <a:off x="6609804" y="1822661"/>
            <a:ext cx="4727031" cy="4506010"/>
          </a:xfrm>
        </p:spPr>
        <p:txBody>
          <a:bodyPr/>
          <a:lstStyle/>
          <a:p>
            <a:r>
              <a:rPr lang="en-GB" sz="2000" b="1" dirty="0">
                <a:solidFill>
                  <a:srgbClr val="333333"/>
                </a:solidFill>
              </a:rPr>
              <a:t>Designed as bottom-up, staff led, project</a:t>
            </a:r>
            <a:endParaRPr lang="en-GB" sz="2000" b="1" dirty="0"/>
          </a:p>
          <a:p>
            <a:r>
              <a:rPr lang="en-GB" dirty="0"/>
              <a:t>Subgroups</a:t>
            </a:r>
          </a:p>
          <a:p>
            <a:pPr marL="342900" indent="-342900">
              <a:buFont typeface="Arial" panose="020B0604020202020204" pitchFamily="34" charset="0"/>
              <a:buChar char="•"/>
            </a:pPr>
            <a:r>
              <a:rPr lang="en-GB" dirty="0"/>
              <a:t>Audiences</a:t>
            </a:r>
          </a:p>
          <a:p>
            <a:pPr marL="342900" indent="-342900">
              <a:buFont typeface="Arial" panose="020B0604020202020204" pitchFamily="34" charset="0"/>
              <a:buChar char="•"/>
            </a:pPr>
            <a:r>
              <a:rPr lang="en-GB" dirty="0"/>
              <a:t>Behaviour values &amp; Experiences</a:t>
            </a:r>
          </a:p>
          <a:p>
            <a:pPr marL="342900" indent="-342900">
              <a:buFont typeface="Arial" panose="020B0604020202020204" pitchFamily="34" charset="0"/>
              <a:buChar char="•"/>
            </a:pPr>
            <a:r>
              <a:rPr lang="en-GB" dirty="0"/>
              <a:t>Cataloguing &amp; Metadata (CAM)</a:t>
            </a:r>
          </a:p>
          <a:p>
            <a:pPr marL="342900" indent="-342900">
              <a:buFont typeface="Arial" panose="020B0604020202020204" pitchFamily="34" charset="0"/>
              <a:buChar char="•"/>
            </a:pPr>
            <a:r>
              <a:rPr lang="en-GB" dirty="0"/>
              <a:t>Collections &amp; Content</a:t>
            </a:r>
          </a:p>
          <a:p>
            <a:pPr marL="342900" indent="-342900">
              <a:buFont typeface="Arial" panose="020B0604020202020204" pitchFamily="34" charset="0"/>
              <a:buChar char="•"/>
            </a:pPr>
            <a:r>
              <a:rPr lang="en-GB" dirty="0"/>
              <a:t>Data Research and Insights</a:t>
            </a:r>
          </a:p>
          <a:p>
            <a:pPr marL="342900" indent="-342900">
              <a:buFont typeface="Arial" panose="020B0604020202020204" pitchFamily="34" charset="0"/>
              <a:buChar char="•"/>
            </a:pPr>
            <a:r>
              <a:rPr lang="en-GB" dirty="0"/>
              <a:t>People &amp; HR Policy</a:t>
            </a:r>
          </a:p>
          <a:p>
            <a:pPr marL="342900" indent="-342900">
              <a:buFont typeface="Arial" panose="020B0604020202020204" pitchFamily="34" charset="0"/>
              <a:buChar char="•"/>
            </a:pPr>
            <a:r>
              <a:rPr lang="en-GB" dirty="0"/>
              <a:t>Leaders and Coordinators</a:t>
            </a:r>
          </a:p>
        </p:txBody>
      </p:sp>
      <p:sp>
        <p:nvSpPr>
          <p:cNvPr id="4" name="Rectangle 3"/>
          <p:cNvSpPr/>
          <p:nvPr/>
        </p:nvSpPr>
        <p:spPr>
          <a:xfrm>
            <a:off x="252549" y="1579046"/>
            <a:ext cx="6096000" cy="3785652"/>
          </a:xfrm>
          <a:prstGeom prst="rect">
            <a:avLst/>
          </a:prstGeom>
        </p:spPr>
        <p:txBody>
          <a:bodyPr>
            <a:spAutoFit/>
          </a:bodyPr>
          <a:lstStyle/>
          <a:p>
            <a:r>
              <a:rPr lang="en-GB" sz="2400" dirty="0">
                <a:latin typeface="Arial" panose="020B0604020202020204" pitchFamily="34" charset="0"/>
              </a:rPr>
              <a:t>In July 2020, following the brutal murder of George Floyd and the global protests against racism that resulted, the Anti-Racism Project (ARP), a pan-Library working group was set up.</a:t>
            </a:r>
          </a:p>
          <a:p>
            <a:endParaRPr lang="en-GB" sz="2400" dirty="0">
              <a:solidFill>
                <a:schemeClr val="accent6">
                  <a:lumMod val="75000"/>
                </a:schemeClr>
              </a:solidFill>
              <a:latin typeface="Arial" panose="020B0604020202020204" pitchFamily="34" charset="0"/>
            </a:endParaRPr>
          </a:p>
          <a:p>
            <a:r>
              <a:rPr lang="en-GB" sz="2400" b="1" dirty="0">
                <a:solidFill>
                  <a:srgbClr val="333333"/>
                </a:solidFill>
                <a:latin typeface="Arial" panose="020B0604020202020204" pitchFamily="34" charset="0"/>
              </a:rPr>
              <a:t>The ARP’s work is to develop an action plan to transform the British Library into an actively anti-racist organisation.</a:t>
            </a:r>
          </a:p>
          <a:p>
            <a:endParaRPr lang="en-GB" sz="2400" b="1" dirty="0">
              <a:solidFill>
                <a:srgbClr val="333333"/>
              </a:solidFill>
              <a:latin typeface="Arial" panose="020B0604020202020204" pitchFamily="34" charset="0"/>
            </a:endParaRPr>
          </a:p>
        </p:txBody>
      </p:sp>
    </p:spTree>
    <p:extLst>
      <p:ext uri="{BB962C8B-B14F-4D97-AF65-F5344CB8AC3E}">
        <p14:creationId xmlns:p14="http://schemas.microsoft.com/office/powerpoint/2010/main" val="78370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0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Audiences</a:t>
            </a:r>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a:t>Commission research into non-users</a:t>
            </a:r>
          </a:p>
          <a:p>
            <a:pPr marL="342900" indent="-342900">
              <a:buFont typeface="Arial" panose="020B0604020202020204" pitchFamily="34" charset="0"/>
              <a:buChar char="•"/>
            </a:pPr>
            <a:r>
              <a:rPr lang="en-GB" dirty="0"/>
              <a:t>Increase community-led programming</a:t>
            </a:r>
          </a:p>
          <a:p>
            <a:pPr marL="342900" indent="-342900">
              <a:buFont typeface="Arial" panose="020B0604020202020204" pitchFamily="34" charset="0"/>
              <a:buChar char="•"/>
            </a:pPr>
            <a:r>
              <a:rPr lang="en-GB" dirty="0"/>
              <a:t>Ensure diverse voices are present in the planning and delivery of exhibition projects. </a:t>
            </a:r>
          </a:p>
          <a:p>
            <a:pPr marL="342900" indent="-342900">
              <a:buFont typeface="Arial" panose="020B0604020202020204" pitchFamily="34" charset="0"/>
              <a:buChar char="•"/>
            </a:pPr>
            <a:r>
              <a:rPr lang="en-GB" dirty="0"/>
              <a:t>Include diverse voices in our exhibitions and displays</a:t>
            </a:r>
          </a:p>
          <a:p>
            <a:pPr marL="342900" indent="-342900">
              <a:buFont typeface="Arial" panose="020B0604020202020204" pitchFamily="34" charset="0"/>
              <a:buChar char="•"/>
            </a:pPr>
            <a:r>
              <a:rPr lang="en-GB" dirty="0"/>
              <a:t>Content statements and additional interpretation onsite and online.</a:t>
            </a:r>
          </a:p>
        </p:txBody>
      </p:sp>
    </p:spTree>
    <p:extLst>
      <p:ext uri="{BB962C8B-B14F-4D97-AF65-F5344CB8AC3E}">
        <p14:creationId xmlns:p14="http://schemas.microsoft.com/office/powerpoint/2010/main" val="151246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People and HR Policies</a:t>
            </a:r>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a:t>Sign up to Race at Work Charter and implement the Charter’s principles.</a:t>
            </a:r>
          </a:p>
          <a:p>
            <a:pPr marL="342900" indent="-342900">
              <a:buFont typeface="Arial" panose="020B0604020202020204" pitchFamily="34" charset="0"/>
              <a:buChar char="•"/>
            </a:pPr>
            <a:r>
              <a:rPr lang="en-GB" dirty="0"/>
              <a:t>Review all policies and processes to remove unfairness and bias</a:t>
            </a:r>
          </a:p>
          <a:p>
            <a:pPr marL="342900" indent="-342900">
              <a:buFont typeface="Arial" panose="020B0604020202020204" pitchFamily="34" charset="0"/>
              <a:buChar char="•"/>
            </a:pPr>
            <a:r>
              <a:rPr lang="en-GB" dirty="0"/>
              <a:t>Develop a strategy to recruit, develop and promote more diverse staff into senior leadership positions</a:t>
            </a:r>
          </a:p>
          <a:p>
            <a:pPr marL="342900" indent="-342900">
              <a:buFont typeface="Arial" panose="020B0604020202020204" pitchFamily="34" charset="0"/>
              <a:buChar char="•"/>
            </a:pPr>
            <a:r>
              <a:rPr lang="en-GB" dirty="0"/>
              <a:t>Set targets to improve BAME representation in key areas</a:t>
            </a:r>
          </a:p>
          <a:p>
            <a:endParaRPr lang="en-GB" dirty="0"/>
          </a:p>
          <a:p>
            <a:endParaRPr lang="en-GB" dirty="0"/>
          </a:p>
        </p:txBody>
      </p:sp>
    </p:spTree>
    <p:extLst>
      <p:ext uri="{BB962C8B-B14F-4D97-AF65-F5344CB8AC3E}">
        <p14:creationId xmlns:p14="http://schemas.microsoft.com/office/powerpoint/2010/main" val="264637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Research and insight</a:t>
            </a:r>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a:t>Develop relevant Key Performance Indicators following data gathering and research analysis</a:t>
            </a:r>
          </a:p>
          <a:p>
            <a:pPr marL="342900" indent="-342900">
              <a:buFont typeface="Arial" panose="020B0604020202020204" pitchFamily="34" charset="0"/>
              <a:buChar char="•"/>
            </a:pPr>
            <a:r>
              <a:rPr lang="en-GB" dirty="0"/>
              <a:t>Identify data requirements to monitor progress and propose areas of improvement</a:t>
            </a:r>
          </a:p>
          <a:p>
            <a:pPr marL="342900" indent="-342900">
              <a:buFont typeface="Arial" panose="020B0604020202020204" pitchFamily="34" charset="0"/>
              <a:buChar char="•"/>
            </a:pPr>
            <a:r>
              <a:rPr lang="en-GB" dirty="0"/>
              <a:t>Publish an annual report of progress</a:t>
            </a:r>
          </a:p>
        </p:txBody>
      </p:sp>
    </p:spTree>
    <p:extLst>
      <p:ext uri="{BB962C8B-B14F-4D97-AF65-F5344CB8AC3E}">
        <p14:creationId xmlns:p14="http://schemas.microsoft.com/office/powerpoint/2010/main" val="335626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Collections and Curation</a:t>
            </a:r>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a:t>Undertake provenance research</a:t>
            </a:r>
          </a:p>
          <a:p>
            <a:pPr marL="342900" indent="-342900">
              <a:buFont typeface="Arial" panose="020B0604020202020204" pitchFamily="34" charset="0"/>
              <a:buChar char="•"/>
            </a:pPr>
            <a:r>
              <a:rPr lang="en-GB" dirty="0"/>
              <a:t>Build collections working closer with communities</a:t>
            </a:r>
          </a:p>
          <a:p>
            <a:pPr marL="342900" indent="-342900">
              <a:buFont typeface="Arial" panose="020B0604020202020204" pitchFamily="34" charset="0"/>
              <a:buChar char="•"/>
            </a:pPr>
            <a:r>
              <a:rPr lang="en-GB" dirty="0"/>
              <a:t>Include community engagement in curatorial roles</a:t>
            </a:r>
          </a:p>
          <a:p>
            <a:pPr marL="342900" indent="-342900">
              <a:buFont typeface="Arial" panose="020B0604020202020204" pitchFamily="34" charset="0"/>
              <a:buChar char="•"/>
            </a:pPr>
            <a:r>
              <a:rPr lang="en-GB" dirty="0"/>
              <a:t>Deliver Black Studies action plan</a:t>
            </a:r>
          </a:p>
          <a:p>
            <a:pPr marL="342900" indent="-342900">
              <a:buFont typeface="Arial" panose="020B0604020202020204" pitchFamily="34" charset="0"/>
              <a:buChar char="•"/>
            </a:pPr>
            <a:r>
              <a:rPr lang="en-GB" dirty="0"/>
              <a:t>Publicise Race Equality work we are doing this area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63591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Behaviour, Values and Experiences</a:t>
            </a:r>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a:t>Run staff survey on experiences and attitudes with recommendations for improvement</a:t>
            </a:r>
          </a:p>
          <a:p>
            <a:pPr marL="342900" indent="-342900">
              <a:buFont typeface="Arial" panose="020B0604020202020204" pitchFamily="34" charset="0"/>
              <a:buChar char="•"/>
            </a:pPr>
            <a:r>
              <a:rPr lang="en-GB" dirty="0"/>
              <a:t>Develop networks to provide continuous improvement and learning opportunities</a:t>
            </a:r>
          </a:p>
          <a:p>
            <a:pPr marL="342900" indent="-342900">
              <a:buFont typeface="Arial" panose="020B0604020202020204" pitchFamily="34" charset="0"/>
              <a:buChar char="•"/>
            </a:pPr>
            <a:r>
              <a:rPr lang="en-GB" dirty="0"/>
              <a:t>Use staff performance review to reinforce values</a:t>
            </a:r>
          </a:p>
          <a:p>
            <a:pPr marL="342900" indent="-342900">
              <a:buFont typeface="Arial" panose="020B0604020202020204" pitchFamily="34" charset="0"/>
              <a:buChar char="•"/>
            </a:pPr>
            <a:r>
              <a:rPr lang="en-GB" dirty="0"/>
              <a:t>Consider other values and wellbeing models</a:t>
            </a:r>
          </a:p>
          <a:p>
            <a:pPr marL="342900" indent="-342900">
              <a:buFont typeface="Arial" panose="020B0604020202020204" pitchFamily="34" charset="0"/>
              <a:buChar char="•"/>
            </a:pPr>
            <a:r>
              <a:rPr lang="en-GB" dirty="0"/>
              <a:t>Establish clear procedures for dealing with racism onsite and online</a:t>
            </a:r>
          </a:p>
        </p:txBody>
      </p:sp>
    </p:spTree>
    <p:extLst>
      <p:ext uri="{BB962C8B-B14F-4D97-AF65-F5344CB8AC3E}">
        <p14:creationId xmlns:p14="http://schemas.microsoft.com/office/powerpoint/2010/main" val="349144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D1F8-7CBE-5043-9DF2-AA9975AED9B8}"/>
              </a:ext>
            </a:extLst>
          </p:cNvPr>
          <p:cNvSpPr>
            <a:spLocks noGrp="1"/>
          </p:cNvSpPr>
          <p:nvPr>
            <p:ph type="ctrTitle"/>
          </p:nvPr>
        </p:nvSpPr>
        <p:spPr>
          <a:xfrm>
            <a:off x="609599" y="1665478"/>
            <a:ext cx="9670869" cy="1837994"/>
          </a:xfrm>
        </p:spPr>
        <p:txBody>
          <a:bodyPr/>
          <a:lstStyle/>
          <a:p>
            <a:r>
              <a:rPr lang="en-US" dirty="0"/>
              <a:t>Cataloguing &amp; Metadata</a:t>
            </a:r>
            <a:br>
              <a:rPr lang="en-US" dirty="0"/>
            </a:br>
            <a:br>
              <a:rPr lang="en-US" dirty="0"/>
            </a:br>
            <a:endParaRPr lang="en-US" sz="2400" dirty="0"/>
          </a:p>
        </p:txBody>
      </p:sp>
      <p:sp>
        <p:nvSpPr>
          <p:cNvPr id="3" name="Subtitle 2">
            <a:extLst>
              <a:ext uri="{FF2B5EF4-FFF2-40B4-BE49-F238E27FC236}">
                <a16:creationId xmlns:a16="http://schemas.microsoft.com/office/drawing/2014/main" id="{7A0A16AE-1209-2844-A808-ED9EA6F40148}"/>
              </a:ext>
            </a:extLst>
          </p:cNvPr>
          <p:cNvSpPr>
            <a:spLocks noGrp="1"/>
          </p:cNvSpPr>
          <p:nvPr>
            <p:ph type="subTitle" idx="1"/>
          </p:nvPr>
        </p:nvSpPr>
        <p:spPr>
          <a:xfrm>
            <a:off x="609600" y="3134588"/>
            <a:ext cx="7772400" cy="1106055"/>
          </a:xfrm>
        </p:spPr>
        <p:txBody>
          <a:bodyPr/>
          <a:lstStyle/>
          <a:p>
            <a:r>
              <a:rPr lang="en-US" dirty="0"/>
              <a:t>Recommendations from the British Library’s Anti-Racism Project’s subgroup on Cataloguing &amp; Metadata</a:t>
            </a:r>
            <a:br>
              <a:rPr lang="en-US" dirty="0"/>
            </a:br>
            <a:endParaRPr lang="en-US" dirty="0"/>
          </a:p>
        </p:txBody>
      </p:sp>
      <p:sp>
        <p:nvSpPr>
          <p:cNvPr id="4" name="Rectangle 3"/>
          <p:cNvSpPr/>
          <p:nvPr/>
        </p:nvSpPr>
        <p:spPr>
          <a:xfrm>
            <a:off x="751182" y="4990637"/>
            <a:ext cx="2879314" cy="461665"/>
          </a:xfrm>
          <a:prstGeom prst="rect">
            <a:avLst/>
          </a:prstGeom>
        </p:spPr>
        <p:txBody>
          <a:bodyPr wrap="none">
            <a:spAutoFit/>
          </a:bodyPr>
          <a:lstStyle/>
          <a:p>
            <a:r>
              <a:rPr lang="en-US" sz="2400" dirty="0">
                <a:solidFill>
                  <a:srgbClr val="FFFF00"/>
                </a:solidFill>
              </a:rPr>
              <a:t>alan.danskin@bl.uk</a:t>
            </a:r>
            <a:endParaRPr lang="en-GB" sz="2400" dirty="0">
              <a:solidFill>
                <a:srgbClr val="FFFF00"/>
              </a:solidFill>
            </a:endParaRPr>
          </a:p>
        </p:txBody>
      </p:sp>
    </p:spTree>
    <p:extLst>
      <p:ext uri="{BB962C8B-B14F-4D97-AF65-F5344CB8AC3E}">
        <p14:creationId xmlns:p14="http://schemas.microsoft.com/office/powerpoint/2010/main" val="98973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200" dirty="0"/>
              <a:t>Cataloguing &amp; Metadata Subgroup: Purpose</a:t>
            </a:r>
          </a:p>
        </p:txBody>
      </p:sp>
      <p:sp>
        <p:nvSpPr>
          <p:cNvPr id="3" name="Text Placeholder 2"/>
          <p:cNvSpPr>
            <a:spLocks noGrp="1"/>
          </p:cNvSpPr>
          <p:nvPr>
            <p:ph type="body" sz="quarter" idx="15"/>
          </p:nvPr>
        </p:nvSpPr>
        <p:spPr>
          <a:xfrm>
            <a:off x="606424" y="1600592"/>
            <a:ext cx="9057837" cy="4506010"/>
          </a:xfrm>
        </p:spPr>
        <p:txBody>
          <a:bodyPr/>
          <a:lstStyle/>
          <a:p>
            <a:pPr marL="342900" indent="-342900">
              <a:buFont typeface="Arial" panose="020B0604020202020204" pitchFamily="34" charset="0"/>
              <a:buChar char="•"/>
            </a:pPr>
            <a:r>
              <a:rPr lang="en-GB" dirty="0"/>
              <a:t>To understand and expose the extent and impact of discrimination and bias in the Library's cataloguing practices and metadata.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facilitate the development and enhancement of descriptions, interpretations and presentations of collection items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collaborate with colleagues involved in these areas of the Library, and to learn from best practice beyond the Library, to make recommendations to enhance the safety, inclusivity and accessibility of the Library’s collections for all potential users. </a:t>
            </a:r>
            <a:endParaRPr lang="en-GB" sz="1600" dirty="0"/>
          </a:p>
        </p:txBody>
      </p:sp>
    </p:spTree>
    <p:extLst>
      <p:ext uri="{BB962C8B-B14F-4D97-AF65-F5344CB8AC3E}">
        <p14:creationId xmlns:p14="http://schemas.microsoft.com/office/powerpoint/2010/main" val="2689174283"/>
      </p:ext>
    </p:extLst>
  </p:cSld>
  <p:clrMapOvr>
    <a:masterClrMapping/>
  </p:clrMapOvr>
</p:sld>
</file>

<file path=ppt/theme/theme1.xml><?xml version="1.0" encoding="utf-8"?>
<a:theme xmlns:a="http://schemas.openxmlformats.org/drawingml/2006/main" name="1_Office Theme">
  <a:themeElements>
    <a:clrScheme name="Britih Library">
      <a:dk1>
        <a:srgbClr val="000000"/>
      </a:dk1>
      <a:lt1>
        <a:srgbClr val="FFFFFF"/>
      </a:lt1>
      <a:dk2>
        <a:srgbClr val="44546A"/>
      </a:dk2>
      <a:lt2>
        <a:srgbClr val="E7E6E6"/>
      </a:lt2>
      <a:accent1>
        <a:srgbClr val="00A28A"/>
      </a:accent1>
      <a:accent2>
        <a:srgbClr val="E34954"/>
      </a:accent2>
      <a:accent3>
        <a:srgbClr val="8C5EA3"/>
      </a:accent3>
      <a:accent4>
        <a:srgbClr val="3FA534"/>
      </a:accent4>
      <a:accent5>
        <a:srgbClr val="FFD700"/>
      </a:accent5>
      <a:accent6>
        <a:srgbClr val="0069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_PPT Master_MERGED" id="{4E58D9B3-9928-2847-8954-3F049C0B8D43}" vid="{5CD48E34-0329-6D47-BEF1-963A44BEA5FD}"/>
    </a:ext>
  </a:extLst>
</a:theme>
</file>

<file path=ppt/theme/theme2.xml><?xml version="1.0" encoding="utf-8"?>
<a:theme xmlns:a="http://schemas.openxmlformats.org/drawingml/2006/main" name="2_Office Theme">
  <a:themeElements>
    <a:clrScheme name="Britih Library">
      <a:dk1>
        <a:srgbClr val="000000"/>
      </a:dk1>
      <a:lt1>
        <a:srgbClr val="FFFFFF"/>
      </a:lt1>
      <a:dk2>
        <a:srgbClr val="44546A"/>
      </a:dk2>
      <a:lt2>
        <a:srgbClr val="E7E6E6"/>
      </a:lt2>
      <a:accent1>
        <a:srgbClr val="00A28A"/>
      </a:accent1>
      <a:accent2>
        <a:srgbClr val="E34954"/>
      </a:accent2>
      <a:accent3>
        <a:srgbClr val="8C5EA3"/>
      </a:accent3>
      <a:accent4>
        <a:srgbClr val="3FA534"/>
      </a:accent4>
      <a:accent5>
        <a:srgbClr val="FFD700"/>
      </a:accent5>
      <a:accent6>
        <a:srgbClr val="0069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_PPT Master_MERGED" id="{4E58D9B3-9928-2847-8954-3F049C0B8D43}" vid="{D9057E72-3E73-DA47-9F7B-94C76316F89D}"/>
    </a:ext>
  </a:extLst>
</a:theme>
</file>

<file path=ppt/theme/theme3.xml><?xml version="1.0" encoding="utf-8"?>
<a:theme xmlns:a="http://schemas.openxmlformats.org/drawingml/2006/main" name="3_Office Theme">
  <a:themeElements>
    <a:clrScheme name="Britih Library">
      <a:dk1>
        <a:srgbClr val="000000"/>
      </a:dk1>
      <a:lt1>
        <a:srgbClr val="FFFFFF"/>
      </a:lt1>
      <a:dk2>
        <a:srgbClr val="44546A"/>
      </a:dk2>
      <a:lt2>
        <a:srgbClr val="E7E6E6"/>
      </a:lt2>
      <a:accent1>
        <a:srgbClr val="00A28A"/>
      </a:accent1>
      <a:accent2>
        <a:srgbClr val="E34954"/>
      </a:accent2>
      <a:accent3>
        <a:srgbClr val="8C5EA3"/>
      </a:accent3>
      <a:accent4>
        <a:srgbClr val="3FA534"/>
      </a:accent4>
      <a:accent5>
        <a:srgbClr val="FFD700"/>
      </a:accent5>
      <a:accent6>
        <a:srgbClr val="0069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_PPT Master_MERGED" id="{4E58D9B3-9928-2847-8954-3F049C0B8D43}" vid="{6F2BD3C2-0089-6544-A748-D36E8098F7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1627</TotalTime>
  <Words>1796</Words>
  <Application>Microsoft Office PowerPoint</Application>
  <PresentationFormat>Breedbeeld</PresentationFormat>
  <Paragraphs>179</Paragraphs>
  <Slides>20</Slides>
  <Notes>20</Notes>
  <HiddenSlides>0</HiddenSlides>
  <MMClips>0</MMClips>
  <ScaleCrop>false</ScaleCrop>
  <HeadingPairs>
    <vt:vector size="6" baseType="variant">
      <vt:variant>
        <vt:lpstr>Gebruikte lettertypen</vt:lpstr>
      </vt:variant>
      <vt:variant>
        <vt:i4>2</vt:i4>
      </vt:variant>
      <vt:variant>
        <vt:lpstr>Thema</vt:lpstr>
      </vt:variant>
      <vt:variant>
        <vt:i4>3</vt:i4>
      </vt:variant>
      <vt:variant>
        <vt:lpstr>Diatitels</vt:lpstr>
      </vt:variant>
      <vt:variant>
        <vt:i4>20</vt:i4>
      </vt:variant>
    </vt:vector>
  </HeadingPairs>
  <TitlesOfParts>
    <vt:vector size="25" baseType="lpstr">
      <vt:lpstr>Arial</vt:lpstr>
      <vt:lpstr>Calibri</vt:lpstr>
      <vt:lpstr>1_Office Theme</vt:lpstr>
      <vt:lpstr>2_Office Theme</vt:lpstr>
      <vt:lpstr>3_Office Theme</vt:lpstr>
      <vt:lpstr>Challenging legacies: making the British Library’s collections and metadata more inclusive</vt:lpstr>
      <vt:lpstr>PowerPoint-presentatie</vt:lpstr>
      <vt:lpstr>PowerPoint-presentatie</vt:lpstr>
      <vt:lpstr>PowerPoint-presentatie</vt:lpstr>
      <vt:lpstr>PowerPoint-presentatie</vt:lpstr>
      <vt:lpstr>PowerPoint-presentatie</vt:lpstr>
      <vt:lpstr>PowerPoint-presentatie</vt:lpstr>
      <vt:lpstr>Cataloguing &amp; Metadata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The British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Diversity, Equality &amp; Inclusion  Alan Danskin  (Collection Metadata &amp; Standards Manager)</dc:title>
  <dc:creator>Danskin, Alan</dc:creator>
  <cp:lastModifiedBy>Marian Lefferts</cp:lastModifiedBy>
  <cp:revision>56</cp:revision>
  <cp:lastPrinted>2022-01-26T09:13:43Z</cp:lastPrinted>
  <dcterms:created xsi:type="dcterms:W3CDTF">2021-12-03T15:23:09Z</dcterms:created>
  <dcterms:modified xsi:type="dcterms:W3CDTF">2022-01-28T10:37:07Z</dcterms:modified>
</cp:coreProperties>
</file>