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82" r:id="rId6"/>
    <p:sldId id="286" r:id="rId7"/>
    <p:sldId id="288" r:id="rId8"/>
    <p:sldId id="264" r:id="rId9"/>
    <p:sldId id="285" r:id="rId10"/>
    <p:sldId id="273" r:id="rId11"/>
    <p:sldId id="269" r:id="rId12"/>
    <p:sldId id="272" r:id="rId13"/>
    <p:sldId id="283" r:id="rId14"/>
    <p:sldId id="284" r:id="rId15"/>
    <p:sldId id="262" r:id="rId16"/>
    <p:sldId id="289" r:id="rId17"/>
    <p:sldId id="290"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6DF"/>
    <a:srgbClr val="E0D9D2"/>
    <a:srgbClr val="FFFFFF"/>
    <a:srgbClr val="BF8634"/>
    <a:srgbClr val="A7B1B9"/>
    <a:srgbClr val="328089"/>
    <a:srgbClr val="9A515E"/>
    <a:srgbClr val="0057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A979B-8C3D-4F2E-A096-805C4F75F0B7}" v="7" dt="2024-07-02T11:48:01.830"/>
  </p1510:revLst>
</p1510:revInfo>
</file>

<file path=ppt/tableStyles.xml><?xml version="1.0" encoding="utf-8"?>
<a:tblStyleLst xmlns:a="http://schemas.openxmlformats.org/drawingml/2006/main" def="{7E9639D4-E3E2-4D34-9284-5A2195B3D0D7}">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Mørk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Mørk stil 1 – uthevin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ys stil 2 – uthevin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ys stil 2 – uthev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ys stil 2 – uthevin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ys stil 2 – uthev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743"/>
  </p:normalViewPr>
  <p:slideViewPr>
    <p:cSldViewPr snapToGrid="0">
      <p:cViewPr varScale="1">
        <p:scale>
          <a:sx n="52" d="100"/>
          <a:sy n="52" d="100"/>
        </p:scale>
        <p:origin x="931"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83028-E317-1A48-8312-52AD7E8AF5E1}" type="datetimeFigureOut">
              <a:rPr lang="en-GB" smtClean="0"/>
              <a:t>06/02/2026</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AA680-BF9E-7A43-8457-682380D3B628}" type="slidenum">
              <a:rPr lang="en-GB" smtClean="0"/>
              <a:t>‹nr.›</a:t>
            </a:fld>
            <a:endParaRPr lang="en-GB"/>
          </a:p>
        </p:txBody>
      </p:sp>
    </p:spTree>
    <p:extLst>
      <p:ext uri="{BB962C8B-B14F-4D97-AF65-F5344CB8AC3E}">
        <p14:creationId xmlns:p14="http://schemas.microsoft.com/office/powerpoint/2010/main" val="92479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FC0D8C81-80CE-FAF1-91C1-EF521A4CB3B6}"/>
              </a:ext>
            </a:extLst>
          </p:cNvPr>
          <p:cNvSpPr>
            <a:spLocks noGrp="1"/>
          </p:cNvSpPr>
          <p:nvPr>
            <p:ph type="pic" sz="quarter" idx="13" hasCustomPrompt="1"/>
          </p:nvPr>
        </p:nvSpPr>
        <p:spPr>
          <a:xfrm>
            <a:off x="0" y="0"/>
            <a:ext cx="12192000" cy="6858000"/>
          </a:xfrm>
        </p:spPr>
        <p:txBody>
          <a:bodyPr anchor="ctr"/>
          <a:lstStyle>
            <a:lvl1pPr marL="0" indent="0" algn="ctr">
              <a:buFontTx/>
              <a:buNone/>
              <a:defRPr/>
            </a:lvl1pPr>
          </a:lstStyle>
          <a:p>
            <a:r>
              <a:rPr lang="en-GB" dirty="0"/>
              <a:t>Bilde</a:t>
            </a:r>
          </a:p>
        </p:txBody>
      </p:sp>
      <p:sp>
        <p:nvSpPr>
          <p:cNvPr id="2" name="Tittel 1">
            <a:extLst>
              <a:ext uri="{FF2B5EF4-FFF2-40B4-BE49-F238E27FC236}">
                <a16:creationId xmlns:a16="http://schemas.microsoft.com/office/drawing/2014/main" id="{1FB6A540-3B83-DC9E-92FA-4626F2B299C4}"/>
              </a:ext>
            </a:extLst>
          </p:cNvPr>
          <p:cNvSpPr>
            <a:spLocks noGrp="1"/>
          </p:cNvSpPr>
          <p:nvPr>
            <p:ph type="ctrTitle" hasCustomPrompt="1"/>
          </p:nvPr>
        </p:nvSpPr>
        <p:spPr>
          <a:xfrm>
            <a:off x="590564" y="3660775"/>
            <a:ext cx="8900396" cy="2387600"/>
          </a:xfrm>
        </p:spPr>
        <p:txBody>
          <a:bodyPr anchor="b"/>
          <a:lstStyle>
            <a:lvl1pPr algn="l">
              <a:defRPr sz="6000">
                <a:solidFill>
                  <a:schemeClr val="tx1"/>
                </a:solidFill>
              </a:defRPr>
            </a:lvl1pPr>
          </a:lstStyle>
          <a:p>
            <a:r>
              <a:rPr lang="nb-NO" dirty="0"/>
              <a:t>Presentasjonstittel</a:t>
            </a:r>
            <a:endParaRPr lang="en-GB" dirty="0"/>
          </a:p>
        </p:txBody>
      </p:sp>
      <p:sp>
        <p:nvSpPr>
          <p:cNvPr id="3" name="Undertittel 2">
            <a:extLst>
              <a:ext uri="{FF2B5EF4-FFF2-40B4-BE49-F238E27FC236}">
                <a16:creationId xmlns:a16="http://schemas.microsoft.com/office/drawing/2014/main" id="{2C689D48-4D21-DE4A-AD8A-D2DD7A8360EC}"/>
              </a:ext>
            </a:extLst>
          </p:cNvPr>
          <p:cNvSpPr>
            <a:spLocks noGrp="1"/>
          </p:cNvSpPr>
          <p:nvPr>
            <p:ph type="subTitle" idx="1" hasCustomPrompt="1"/>
          </p:nvPr>
        </p:nvSpPr>
        <p:spPr>
          <a:xfrm>
            <a:off x="590564" y="6094413"/>
            <a:ext cx="8900396"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9" name="Plassholder for tekst 8">
            <a:extLst>
              <a:ext uri="{FF2B5EF4-FFF2-40B4-BE49-F238E27FC236}">
                <a16:creationId xmlns:a16="http://schemas.microsoft.com/office/drawing/2014/main" id="{2D7298F0-BE5A-892B-62F5-B6D4093F27A4}"/>
              </a:ext>
            </a:extLst>
          </p:cNvPr>
          <p:cNvSpPr>
            <a:spLocks noGrp="1"/>
          </p:cNvSpPr>
          <p:nvPr>
            <p:ph type="body" sz="quarter" idx="11" hasCustomPrompt="1"/>
          </p:nvPr>
        </p:nvSpPr>
        <p:spPr>
          <a:xfrm>
            <a:off x="565332" y="593481"/>
            <a:ext cx="4458989" cy="258152"/>
          </a:xfrm>
        </p:spPr>
        <p:txBody>
          <a:bodyPr lIns="0" anchor="ctr">
            <a:noAutofit/>
          </a:bodyPr>
          <a:lstStyle>
            <a:lvl1pPr marL="0" indent="0">
              <a:buFontTx/>
              <a:buNone/>
              <a:defRPr sz="1800" b="1"/>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nb-NO" dirty="0"/>
              <a:t>Forfatter</a:t>
            </a:r>
            <a:endParaRPr lang="en-GB" dirty="0"/>
          </a:p>
        </p:txBody>
      </p:sp>
      <p:sp>
        <p:nvSpPr>
          <p:cNvPr id="25" name="Plassholder for dato 24">
            <a:extLst>
              <a:ext uri="{FF2B5EF4-FFF2-40B4-BE49-F238E27FC236}">
                <a16:creationId xmlns:a16="http://schemas.microsoft.com/office/drawing/2014/main" id="{057215A8-73A3-CFE5-E2F8-D69066618A07}"/>
              </a:ext>
            </a:extLst>
          </p:cNvPr>
          <p:cNvSpPr>
            <a:spLocks noGrp="1"/>
          </p:cNvSpPr>
          <p:nvPr>
            <p:ph type="dt" sz="half" idx="16"/>
          </p:nvPr>
        </p:nvSpPr>
        <p:spPr>
          <a:xfrm>
            <a:off x="555496" y="851633"/>
            <a:ext cx="2727704" cy="258153"/>
          </a:xfrm>
        </p:spPr>
        <p:txBody>
          <a:bodyPr lIns="0"/>
          <a:lstStyle>
            <a:lvl1pPr>
              <a:defRPr sz="1500" b="1"/>
            </a:lvl1pPr>
          </a:lstStyle>
          <a:p>
            <a:fld id="{D0DD8816-CE2A-0246-86A9-26D42A0AC77C}" type="datetime1">
              <a:rPr lang="nb-NO" smtClean="0"/>
              <a:pPr/>
              <a:t>06.02.2026</a:t>
            </a:fld>
            <a:endParaRPr lang="en-GB" dirty="0"/>
          </a:p>
        </p:txBody>
      </p:sp>
      <p:sp>
        <p:nvSpPr>
          <p:cNvPr id="27" name="Plassholder for bilde 19">
            <a:extLst>
              <a:ext uri="{FF2B5EF4-FFF2-40B4-BE49-F238E27FC236}">
                <a16:creationId xmlns:a16="http://schemas.microsoft.com/office/drawing/2014/main" id="{0D7C898B-EFF7-96D6-575D-47AD5DF32DD7}"/>
              </a:ext>
            </a:extLst>
          </p:cNvPr>
          <p:cNvSpPr>
            <a:spLocks noGrp="1"/>
          </p:cNvSpPr>
          <p:nvPr>
            <p:ph type="pic" sz="quarter" idx="15" hasCustomPrompt="1"/>
          </p:nvPr>
        </p:nvSpPr>
        <p:spPr>
          <a:xfrm>
            <a:off x="9891436" y="6048000"/>
            <a:ext cx="1710000" cy="411163"/>
          </a:xfrm>
        </p:spPr>
        <p:txBody>
          <a:bodyPr anchor="ctr">
            <a:normAutofit/>
          </a:bodyPr>
          <a:lstStyle>
            <a:lvl1pPr marL="0" indent="0" algn="ctr">
              <a:buNone/>
              <a:defRPr sz="1400"/>
            </a:lvl1pPr>
          </a:lstStyle>
          <a:p>
            <a:r>
              <a:rPr lang="en-GB" dirty="0"/>
              <a:t>Logo</a:t>
            </a:r>
          </a:p>
        </p:txBody>
      </p:sp>
    </p:spTree>
    <p:extLst>
      <p:ext uri="{BB962C8B-B14F-4D97-AF65-F5344CB8AC3E}">
        <p14:creationId xmlns:p14="http://schemas.microsoft.com/office/powerpoint/2010/main" val="2322276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6A72A0-6329-DA43-BAA9-80EC7557D0BC}"/>
              </a:ext>
            </a:extLst>
          </p:cNvPr>
          <p:cNvSpPr>
            <a:spLocks noGrp="1"/>
          </p:cNvSpPr>
          <p:nvPr>
            <p:ph type="title" hasCustomPrompt="1"/>
          </p:nvPr>
        </p:nvSpPr>
        <p:spPr/>
        <p:txBody>
          <a:bodyPr/>
          <a:lstStyle/>
          <a:p>
            <a:r>
              <a:rPr lang="nb-NO" dirty="0"/>
              <a:t>Tittel</a:t>
            </a:r>
            <a:endParaRPr lang="en-GB" dirty="0"/>
          </a:p>
        </p:txBody>
      </p:sp>
      <p:pic>
        <p:nvPicPr>
          <p:cNvPr id="3" name="Bilde 2">
            <a:extLst>
              <a:ext uri="{FF2B5EF4-FFF2-40B4-BE49-F238E27FC236}">
                <a16:creationId xmlns:a16="http://schemas.microsoft.com/office/drawing/2014/main" id="{FFD1D048-F4BC-B1BA-0C01-1431B335E810}"/>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52598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delingstittel">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C9F798C-732A-AE3F-FA20-A0C51C090662}"/>
              </a:ext>
            </a:extLst>
          </p:cNvPr>
          <p:cNvSpPr>
            <a:spLocks noGrp="1"/>
          </p:cNvSpPr>
          <p:nvPr>
            <p:ph type="body" idx="1" hasCustomPrompt="1"/>
          </p:nvPr>
        </p:nvSpPr>
        <p:spPr>
          <a:xfrm>
            <a:off x="590564" y="2549652"/>
            <a:ext cx="11044800" cy="1758697"/>
          </a:xfrm>
        </p:spPr>
        <p:txBody>
          <a:bodyPr anchor="ctr">
            <a:noAutofit/>
          </a:bodyPr>
          <a:lstStyle>
            <a:lvl1pPr marL="0" indent="0">
              <a:buNone/>
              <a:defRPr sz="4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Inndelingstittel</a:t>
            </a:r>
          </a:p>
        </p:txBody>
      </p:sp>
      <p:pic>
        <p:nvPicPr>
          <p:cNvPr id="2" name="Bilde 1">
            <a:extLst>
              <a:ext uri="{FF2B5EF4-FFF2-40B4-BE49-F238E27FC236}">
                <a16:creationId xmlns:a16="http://schemas.microsoft.com/office/drawing/2014/main" id="{88A48D00-CD7D-FE2C-E0D3-F47ABFC43C96}"/>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166429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C9F798C-732A-AE3F-FA20-A0C51C090662}"/>
              </a:ext>
            </a:extLst>
          </p:cNvPr>
          <p:cNvSpPr>
            <a:spLocks noGrp="1"/>
          </p:cNvSpPr>
          <p:nvPr>
            <p:ph type="body" idx="1" hasCustomPrompt="1"/>
          </p:nvPr>
        </p:nvSpPr>
        <p:spPr>
          <a:xfrm>
            <a:off x="590564" y="2549652"/>
            <a:ext cx="11044800" cy="1758697"/>
          </a:xfrm>
        </p:spPr>
        <p:txBody>
          <a:bodyPr anchor="ctr">
            <a:noAutofit/>
          </a:bodyPr>
          <a:lstStyle>
            <a:lvl1pPr marL="0" indent="0">
              <a:buNone/>
              <a:defRPr sz="4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«Kjent sitat»</a:t>
            </a:r>
          </a:p>
        </p:txBody>
      </p:sp>
      <p:sp>
        <p:nvSpPr>
          <p:cNvPr id="2" name="Undertittel 2">
            <a:extLst>
              <a:ext uri="{FF2B5EF4-FFF2-40B4-BE49-F238E27FC236}">
                <a16:creationId xmlns:a16="http://schemas.microsoft.com/office/drawing/2014/main" id="{C8BA4FD5-3006-9539-503B-933C11888EA6}"/>
              </a:ext>
            </a:extLst>
          </p:cNvPr>
          <p:cNvSpPr>
            <a:spLocks noGrp="1"/>
          </p:cNvSpPr>
          <p:nvPr>
            <p:ph type="subTitle" idx="10" hasCustomPrompt="1"/>
          </p:nvPr>
        </p:nvSpPr>
        <p:spPr>
          <a:xfrm>
            <a:off x="1002081" y="4985033"/>
            <a:ext cx="10611661" cy="365125"/>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Kilder</a:t>
            </a:r>
            <a:endParaRPr lang="en-GB" dirty="0"/>
          </a:p>
        </p:txBody>
      </p:sp>
      <p:pic>
        <p:nvPicPr>
          <p:cNvPr id="4" name="Bilde 3">
            <a:extLst>
              <a:ext uri="{FF2B5EF4-FFF2-40B4-BE49-F238E27FC236}">
                <a16:creationId xmlns:a16="http://schemas.microsoft.com/office/drawing/2014/main" id="{05A5B29E-E290-78A7-0FA7-AD27C5EF14D1}"/>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22693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kta">
    <p:spTree>
      <p:nvGrpSpPr>
        <p:cNvPr id="1" name=""/>
        <p:cNvGrpSpPr/>
        <p:nvPr/>
      </p:nvGrpSpPr>
      <p:grpSpPr>
        <a:xfrm>
          <a:off x="0" y="0"/>
          <a:ext cx="0" cy="0"/>
          <a:chOff x="0" y="0"/>
          <a:chExt cx="0" cy="0"/>
        </a:xfrm>
      </p:grpSpPr>
      <p:sp>
        <p:nvSpPr>
          <p:cNvPr id="2" name="Undertittel 2">
            <a:extLst>
              <a:ext uri="{FF2B5EF4-FFF2-40B4-BE49-F238E27FC236}">
                <a16:creationId xmlns:a16="http://schemas.microsoft.com/office/drawing/2014/main" id="{C8BA4FD5-3006-9539-503B-933C11888EA6}"/>
              </a:ext>
            </a:extLst>
          </p:cNvPr>
          <p:cNvSpPr>
            <a:spLocks noGrp="1"/>
          </p:cNvSpPr>
          <p:nvPr>
            <p:ph type="subTitle" idx="10" hasCustomPrompt="1"/>
          </p:nvPr>
        </p:nvSpPr>
        <p:spPr>
          <a:xfrm>
            <a:off x="573600" y="4985033"/>
            <a:ext cx="11044800" cy="443767"/>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Fakta</a:t>
            </a:r>
            <a:endParaRPr lang="en-GB" dirty="0"/>
          </a:p>
        </p:txBody>
      </p:sp>
      <p:sp>
        <p:nvSpPr>
          <p:cNvPr id="5" name="Plassholder for tekst 5">
            <a:extLst>
              <a:ext uri="{FF2B5EF4-FFF2-40B4-BE49-F238E27FC236}">
                <a16:creationId xmlns:a16="http://schemas.microsoft.com/office/drawing/2014/main" id="{754C2C08-993D-27E4-3E06-F2FF6CDC66B3}"/>
              </a:ext>
            </a:extLst>
          </p:cNvPr>
          <p:cNvSpPr>
            <a:spLocks noGrp="1"/>
          </p:cNvSpPr>
          <p:nvPr>
            <p:ph type="body" sz="quarter" idx="12" hasCustomPrompt="1"/>
          </p:nvPr>
        </p:nvSpPr>
        <p:spPr>
          <a:xfrm>
            <a:off x="573600" y="365126"/>
            <a:ext cx="11044800" cy="4619907"/>
          </a:xfrm>
        </p:spPr>
        <p:txBody>
          <a:bodyPr anchor="ctr">
            <a:normAutofit/>
          </a:bodyPr>
          <a:lstStyle>
            <a:lvl1pPr marL="0" indent="0" algn="ctr">
              <a:buFontTx/>
              <a:buNone/>
              <a:defRPr sz="4800"/>
            </a:lvl1pPr>
          </a:lstStyle>
          <a:p>
            <a:pPr lvl="0"/>
            <a:r>
              <a:rPr lang="nb-NO" dirty="0"/>
              <a:t>Tittel</a:t>
            </a:r>
          </a:p>
        </p:txBody>
      </p:sp>
      <p:pic>
        <p:nvPicPr>
          <p:cNvPr id="3" name="Bilde 2">
            <a:extLst>
              <a:ext uri="{FF2B5EF4-FFF2-40B4-BE49-F238E27FC236}">
                <a16:creationId xmlns:a16="http://schemas.microsoft.com/office/drawing/2014/main" id="{7BD8C9EA-1464-705B-6259-04988A42EBFA}"/>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200700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lding">
    <p:spTree>
      <p:nvGrpSpPr>
        <p:cNvPr id="1" name=""/>
        <p:cNvGrpSpPr/>
        <p:nvPr/>
      </p:nvGrpSpPr>
      <p:grpSpPr>
        <a:xfrm>
          <a:off x="0" y="0"/>
          <a:ext cx="0" cy="0"/>
          <a:chOff x="0" y="0"/>
          <a:chExt cx="0" cy="0"/>
        </a:xfrm>
      </p:grpSpPr>
      <p:sp>
        <p:nvSpPr>
          <p:cNvPr id="5" name="Plassholder for tekst 5">
            <a:extLst>
              <a:ext uri="{FF2B5EF4-FFF2-40B4-BE49-F238E27FC236}">
                <a16:creationId xmlns:a16="http://schemas.microsoft.com/office/drawing/2014/main" id="{FF130BC7-7201-C135-094E-92462A4D1108}"/>
              </a:ext>
            </a:extLst>
          </p:cNvPr>
          <p:cNvSpPr>
            <a:spLocks noGrp="1"/>
          </p:cNvSpPr>
          <p:nvPr>
            <p:ph type="body" sz="quarter" idx="12"/>
          </p:nvPr>
        </p:nvSpPr>
        <p:spPr>
          <a:xfrm>
            <a:off x="568942" y="2496853"/>
            <a:ext cx="11044800" cy="2931946"/>
          </a:xfrm>
        </p:spPr>
        <p:txBody>
          <a:bodyPr/>
          <a:lstStyle>
            <a:lvl1pPr marL="0" indent="0" algn="ctr">
              <a:buFontTx/>
              <a:buNone/>
              <a:defRPr/>
            </a:lvl1pPr>
          </a:lstStyle>
          <a:p>
            <a:pPr lvl="0"/>
            <a:r>
              <a:rPr lang="nb-NO"/>
              <a:t>Klikk for å redigere tekststiler i malen</a:t>
            </a:r>
          </a:p>
        </p:txBody>
      </p:sp>
      <p:sp>
        <p:nvSpPr>
          <p:cNvPr id="12" name="Text Placeholder 10">
            <a:extLst>
              <a:ext uri="{FF2B5EF4-FFF2-40B4-BE49-F238E27FC236}">
                <a16:creationId xmlns:a16="http://schemas.microsoft.com/office/drawing/2014/main" id="{3DED2AFA-3D63-49F4-85AA-146F0BAC9DAF}"/>
              </a:ext>
            </a:extLst>
          </p:cNvPr>
          <p:cNvSpPr>
            <a:spLocks noGrp="1"/>
          </p:cNvSpPr>
          <p:nvPr>
            <p:ph type="body" sz="quarter" idx="13" hasCustomPrompt="1"/>
          </p:nvPr>
        </p:nvSpPr>
        <p:spPr>
          <a:xfrm>
            <a:off x="568325" y="941388"/>
            <a:ext cx="11045825" cy="1339850"/>
          </a:xfrm>
        </p:spPr>
        <p:txBody>
          <a:bodyPr anchor="b">
            <a:normAutofit/>
          </a:bodyPr>
          <a:lstStyle>
            <a:lvl1pPr marL="0" indent="0" algn="ctr">
              <a:buFontTx/>
              <a:buNone/>
              <a:defRPr sz="4800">
                <a:latin typeface="+mj-lt"/>
              </a:defRPr>
            </a:lvl1pPr>
          </a:lstStyle>
          <a:p>
            <a:pPr lvl="0"/>
            <a:r>
              <a:rPr lang="nb-NO" dirty="0"/>
              <a:t>Melding</a:t>
            </a:r>
          </a:p>
        </p:txBody>
      </p:sp>
      <p:pic>
        <p:nvPicPr>
          <p:cNvPr id="2" name="Bilde 1">
            <a:extLst>
              <a:ext uri="{FF2B5EF4-FFF2-40B4-BE49-F238E27FC236}">
                <a16:creationId xmlns:a16="http://schemas.microsoft.com/office/drawing/2014/main" id="{5405C8E1-B269-4176-847D-834D3AF243FA}"/>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1152837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FC0D8C81-80CE-FAF1-91C1-EF521A4CB3B6}"/>
              </a:ext>
            </a:extLst>
          </p:cNvPr>
          <p:cNvSpPr>
            <a:spLocks noGrp="1"/>
          </p:cNvSpPr>
          <p:nvPr>
            <p:ph type="pic" sz="quarter" idx="13" hasCustomPrompt="1"/>
          </p:nvPr>
        </p:nvSpPr>
        <p:spPr>
          <a:xfrm>
            <a:off x="0" y="0"/>
            <a:ext cx="12192000" cy="6858000"/>
          </a:xfrm>
        </p:spPr>
        <p:txBody>
          <a:bodyPr anchor="ctr"/>
          <a:lstStyle>
            <a:lvl1pPr marL="0" indent="0" algn="ctr">
              <a:buFontTx/>
              <a:buNone/>
              <a:defRPr/>
            </a:lvl1pPr>
          </a:lstStyle>
          <a:p>
            <a:r>
              <a:rPr lang="en-GB" dirty="0"/>
              <a:t>Bilde</a:t>
            </a:r>
          </a:p>
        </p:txBody>
      </p:sp>
      <p:sp>
        <p:nvSpPr>
          <p:cNvPr id="27" name="Plassholder for bilde 19">
            <a:extLst>
              <a:ext uri="{FF2B5EF4-FFF2-40B4-BE49-F238E27FC236}">
                <a16:creationId xmlns:a16="http://schemas.microsoft.com/office/drawing/2014/main" id="{0D7C898B-EFF7-96D6-575D-47AD5DF32DD7}"/>
              </a:ext>
            </a:extLst>
          </p:cNvPr>
          <p:cNvSpPr>
            <a:spLocks noGrp="1"/>
          </p:cNvSpPr>
          <p:nvPr>
            <p:ph type="pic" sz="quarter" idx="15" hasCustomPrompt="1"/>
          </p:nvPr>
        </p:nvSpPr>
        <p:spPr>
          <a:xfrm>
            <a:off x="9891436" y="6048000"/>
            <a:ext cx="1710000" cy="411163"/>
          </a:xfrm>
        </p:spPr>
        <p:txBody>
          <a:bodyPr anchor="ctr">
            <a:normAutofit/>
          </a:bodyPr>
          <a:lstStyle>
            <a:lvl1pPr marL="0" indent="0" algn="ctr">
              <a:buNone/>
              <a:defRPr sz="1400"/>
            </a:lvl1pPr>
          </a:lstStyle>
          <a:p>
            <a:r>
              <a:rPr lang="en-GB" dirty="0"/>
              <a:t>Logo</a:t>
            </a:r>
          </a:p>
        </p:txBody>
      </p:sp>
    </p:spTree>
    <p:extLst>
      <p:ext uri="{BB962C8B-B14F-4D97-AF65-F5344CB8AC3E}">
        <p14:creationId xmlns:p14="http://schemas.microsoft.com/office/powerpoint/2010/main" val="78466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EB2DEFD-BC44-C5B9-B4ED-1BB7E9822BEE}"/>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44131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B6A540-3B83-DC9E-92FA-4626F2B299C4}"/>
              </a:ext>
            </a:extLst>
          </p:cNvPr>
          <p:cNvSpPr>
            <a:spLocks noGrp="1"/>
          </p:cNvSpPr>
          <p:nvPr>
            <p:ph type="ctrTitle" hasCustomPrompt="1"/>
          </p:nvPr>
        </p:nvSpPr>
        <p:spPr>
          <a:xfrm>
            <a:off x="633506" y="1237738"/>
            <a:ext cx="11044800" cy="2387600"/>
          </a:xfrm>
        </p:spPr>
        <p:txBody>
          <a:bodyPr anchor="b"/>
          <a:lstStyle>
            <a:lvl1pPr algn="l">
              <a:defRPr sz="6000">
                <a:solidFill>
                  <a:schemeClr val="tx1"/>
                </a:solidFill>
              </a:defRPr>
            </a:lvl1pPr>
          </a:lstStyle>
          <a:p>
            <a:r>
              <a:rPr lang="nb-NO" dirty="0"/>
              <a:t>Presentasjonstittel</a:t>
            </a:r>
            <a:endParaRPr lang="en-GB" dirty="0"/>
          </a:p>
        </p:txBody>
      </p:sp>
      <p:sp>
        <p:nvSpPr>
          <p:cNvPr id="3" name="Undertittel 2">
            <a:extLst>
              <a:ext uri="{FF2B5EF4-FFF2-40B4-BE49-F238E27FC236}">
                <a16:creationId xmlns:a16="http://schemas.microsoft.com/office/drawing/2014/main" id="{2C689D48-4D21-DE4A-AD8A-D2DD7A8360EC}"/>
              </a:ext>
            </a:extLst>
          </p:cNvPr>
          <p:cNvSpPr>
            <a:spLocks noGrp="1"/>
          </p:cNvSpPr>
          <p:nvPr>
            <p:ph type="subTitle" idx="1" hasCustomPrompt="1"/>
          </p:nvPr>
        </p:nvSpPr>
        <p:spPr>
          <a:xfrm>
            <a:off x="633506" y="3671376"/>
            <a:ext cx="11044800"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9" name="Plassholder for tekst 8">
            <a:extLst>
              <a:ext uri="{FF2B5EF4-FFF2-40B4-BE49-F238E27FC236}">
                <a16:creationId xmlns:a16="http://schemas.microsoft.com/office/drawing/2014/main" id="{2D7298F0-BE5A-892B-62F5-B6D4093F27A4}"/>
              </a:ext>
            </a:extLst>
          </p:cNvPr>
          <p:cNvSpPr>
            <a:spLocks noGrp="1"/>
          </p:cNvSpPr>
          <p:nvPr>
            <p:ph type="body" sz="quarter" idx="11" hasCustomPrompt="1"/>
          </p:nvPr>
        </p:nvSpPr>
        <p:spPr>
          <a:xfrm>
            <a:off x="591792" y="5943233"/>
            <a:ext cx="4441804" cy="258152"/>
          </a:xfrm>
          <a:ln>
            <a:noFill/>
          </a:ln>
        </p:spPr>
        <p:txBody>
          <a:bodyPr lIns="0" anchor="ctr">
            <a:noAutofit/>
          </a:bodyPr>
          <a:lstStyle>
            <a:lvl1pPr marL="0" indent="0">
              <a:buFontTx/>
              <a:buNone/>
              <a:defRPr sz="1800" b="1"/>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nb-NO" dirty="0"/>
              <a:t>Forfatter</a:t>
            </a:r>
            <a:endParaRPr lang="en-GB" dirty="0"/>
          </a:p>
        </p:txBody>
      </p:sp>
      <p:sp>
        <p:nvSpPr>
          <p:cNvPr id="25" name="Plassholder for dato 24">
            <a:extLst>
              <a:ext uri="{FF2B5EF4-FFF2-40B4-BE49-F238E27FC236}">
                <a16:creationId xmlns:a16="http://schemas.microsoft.com/office/drawing/2014/main" id="{057215A8-73A3-CFE5-E2F8-D69066618A07}"/>
              </a:ext>
            </a:extLst>
          </p:cNvPr>
          <p:cNvSpPr>
            <a:spLocks noGrp="1"/>
          </p:cNvSpPr>
          <p:nvPr>
            <p:ph type="dt" sz="half" idx="16"/>
          </p:nvPr>
        </p:nvSpPr>
        <p:spPr>
          <a:xfrm>
            <a:off x="590564" y="6201385"/>
            <a:ext cx="2717191" cy="258153"/>
          </a:xfrm>
          <a:ln>
            <a:noFill/>
          </a:ln>
        </p:spPr>
        <p:txBody>
          <a:bodyPr lIns="0"/>
          <a:lstStyle>
            <a:lvl1pPr>
              <a:defRPr sz="1500" b="1"/>
            </a:lvl1pPr>
          </a:lstStyle>
          <a:p>
            <a:fld id="{D0DD8816-CE2A-0246-86A9-26D42A0AC77C}" type="datetime1">
              <a:rPr lang="nb-NO" smtClean="0"/>
              <a:pPr/>
              <a:t>06.02.2026</a:t>
            </a:fld>
            <a:endParaRPr lang="en-GB" dirty="0"/>
          </a:p>
        </p:txBody>
      </p:sp>
      <p:pic>
        <p:nvPicPr>
          <p:cNvPr id="10" name="Bilde 9">
            <a:extLst>
              <a:ext uri="{FF2B5EF4-FFF2-40B4-BE49-F238E27FC236}">
                <a16:creationId xmlns:a16="http://schemas.microsoft.com/office/drawing/2014/main" id="{D9503146-0D7A-6582-1B71-805972251EBF}"/>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84434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bilde og logo">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FC0D8C81-80CE-FAF1-91C1-EF521A4CB3B6}"/>
              </a:ext>
            </a:extLst>
          </p:cNvPr>
          <p:cNvSpPr>
            <a:spLocks noGrp="1"/>
          </p:cNvSpPr>
          <p:nvPr>
            <p:ph type="pic" sz="quarter" idx="13" hasCustomPrompt="1"/>
          </p:nvPr>
        </p:nvSpPr>
        <p:spPr>
          <a:xfrm>
            <a:off x="5582871" y="0"/>
            <a:ext cx="6275754" cy="6858000"/>
          </a:xfrm>
        </p:spPr>
        <p:txBody>
          <a:bodyPr anchor="ctr"/>
          <a:lstStyle>
            <a:lvl1pPr marL="0" indent="0" algn="ctr">
              <a:buFontTx/>
              <a:buNone/>
              <a:defRPr/>
            </a:lvl1pPr>
          </a:lstStyle>
          <a:p>
            <a:r>
              <a:rPr lang="en-GB" dirty="0"/>
              <a:t>Bilde</a:t>
            </a:r>
          </a:p>
        </p:txBody>
      </p:sp>
      <p:sp>
        <p:nvSpPr>
          <p:cNvPr id="2" name="Tittel 1">
            <a:extLst>
              <a:ext uri="{FF2B5EF4-FFF2-40B4-BE49-F238E27FC236}">
                <a16:creationId xmlns:a16="http://schemas.microsoft.com/office/drawing/2014/main" id="{1FB6A540-3B83-DC9E-92FA-4626F2B299C4}"/>
              </a:ext>
            </a:extLst>
          </p:cNvPr>
          <p:cNvSpPr>
            <a:spLocks noGrp="1"/>
          </p:cNvSpPr>
          <p:nvPr>
            <p:ph type="ctrTitle" hasCustomPrompt="1"/>
          </p:nvPr>
        </p:nvSpPr>
        <p:spPr>
          <a:xfrm>
            <a:off x="590564" y="1178833"/>
            <a:ext cx="4797865" cy="2387600"/>
          </a:xfrm>
        </p:spPr>
        <p:txBody>
          <a:bodyPr anchor="b"/>
          <a:lstStyle>
            <a:lvl1pPr algn="l">
              <a:defRPr sz="6000">
                <a:solidFill>
                  <a:schemeClr val="tx1"/>
                </a:solidFill>
              </a:defRPr>
            </a:lvl1pPr>
          </a:lstStyle>
          <a:p>
            <a:r>
              <a:rPr lang="nb-NO" dirty="0"/>
              <a:t>Tittel</a:t>
            </a:r>
            <a:endParaRPr lang="en-GB" dirty="0"/>
          </a:p>
        </p:txBody>
      </p:sp>
      <p:sp>
        <p:nvSpPr>
          <p:cNvPr id="3" name="Undertittel 2">
            <a:extLst>
              <a:ext uri="{FF2B5EF4-FFF2-40B4-BE49-F238E27FC236}">
                <a16:creationId xmlns:a16="http://schemas.microsoft.com/office/drawing/2014/main" id="{2C689D48-4D21-DE4A-AD8A-D2DD7A8360EC}"/>
              </a:ext>
            </a:extLst>
          </p:cNvPr>
          <p:cNvSpPr>
            <a:spLocks noGrp="1"/>
          </p:cNvSpPr>
          <p:nvPr>
            <p:ph type="subTitle" idx="1" hasCustomPrompt="1"/>
          </p:nvPr>
        </p:nvSpPr>
        <p:spPr>
          <a:xfrm>
            <a:off x="590564" y="3612471"/>
            <a:ext cx="4797865"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7" name="Plassholder for bilde 19">
            <a:extLst>
              <a:ext uri="{FF2B5EF4-FFF2-40B4-BE49-F238E27FC236}">
                <a16:creationId xmlns:a16="http://schemas.microsoft.com/office/drawing/2014/main" id="{0D7C898B-EFF7-96D6-575D-47AD5DF32DD7}"/>
              </a:ext>
            </a:extLst>
          </p:cNvPr>
          <p:cNvSpPr>
            <a:spLocks noGrp="1"/>
          </p:cNvSpPr>
          <p:nvPr>
            <p:ph type="pic" sz="quarter" idx="15" hasCustomPrompt="1"/>
          </p:nvPr>
        </p:nvSpPr>
        <p:spPr>
          <a:xfrm>
            <a:off x="9891436" y="6048375"/>
            <a:ext cx="1710000" cy="411163"/>
          </a:xfrm>
        </p:spPr>
        <p:txBody>
          <a:bodyPr anchor="ctr">
            <a:normAutofit/>
          </a:bodyPr>
          <a:lstStyle>
            <a:lvl1pPr marL="0" indent="0" algn="ctr">
              <a:buNone/>
              <a:defRPr sz="1400"/>
            </a:lvl1pPr>
          </a:lstStyle>
          <a:p>
            <a:r>
              <a:rPr lang="en-GB" dirty="0"/>
              <a:t>Logo</a:t>
            </a:r>
          </a:p>
        </p:txBody>
      </p:sp>
    </p:spTree>
    <p:extLst>
      <p:ext uri="{BB962C8B-B14F-4D97-AF65-F5344CB8AC3E}">
        <p14:creationId xmlns:p14="http://schemas.microsoft.com/office/powerpoint/2010/main" val="1824284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B6A540-3B83-DC9E-92FA-4626F2B299C4}"/>
              </a:ext>
            </a:extLst>
          </p:cNvPr>
          <p:cNvSpPr>
            <a:spLocks noGrp="1"/>
          </p:cNvSpPr>
          <p:nvPr>
            <p:ph type="ctrTitle" hasCustomPrompt="1"/>
          </p:nvPr>
        </p:nvSpPr>
        <p:spPr>
          <a:xfrm>
            <a:off x="590564" y="1178833"/>
            <a:ext cx="4797865" cy="2387600"/>
          </a:xfrm>
        </p:spPr>
        <p:txBody>
          <a:bodyPr anchor="b"/>
          <a:lstStyle>
            <a:lvl1pPr algn="l">
              <a:defRPr sz="6000">
                <a:solidFill>
                  <a:schemeClr val="tx1"/>
                </a:solidFill>
              </a:defRPr>
            </a:lvl1pPr>
          </a:lstStyle>
          <a:p>
            <a:r>
              <a:rPr lang="nb-NO" dirty="0"/>
              <a:t>Tittel</a:t>
            </a:r>
            <a:endParaRPr lang="en-GB" dirty="0"/>
          </a:p>
        </p:txBody>
      </p:sp>
      <p:sp>
        <p:nvSpPr>
          <p:cNvPr id="3" name="Undertittel 2">
            <a:extLst>
              <a:ext uri="{FF2B5EF4-FFF2-40B4-BE49-F238E27FC236}">
                <a16:creationId xmlns:a16="http://schemas.microsoft.com/office/drawing/2014/main" id="{2C689D48-4D21-DE4A-AD8A-D2DD7A8360EC}"/>
              </a:ext>
            </a:extLst>
          </p:cNvPr>
          <p:cNvSpPr>
            <a:spLocks noGrp="1"/>
          </p:cNvSpPr>
          <p:nvPr>
            <p:ph type="subTitle" idx="1" hasCustomPrompt="1"/>
          </p:nvPr>
        </p:nvSpPr>
        <p:spPr>
          <a:xfrm>
            <a:off x="590564" y="3612471"/>
            <a:ext cx="4797865"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5" name="Plassholder for innhold 4">
            <a:extLst>
              <a:ext uri="{FF2B5EF4-FFF2-40B4-BE49-F238E27FC236}">
                <a16:creationId xmlns:a16="http://schemas.microsoft.com/office/drawing/2014/main" id="{7C52A88C-61A7-6D35-569E-62098FE22C9F}"/>
              </a:ext>
            </a:extLst>
          </p:cNvPr>
          <p:cNvSpPr>
            <a:spLocks noGrp="1"/>
          </p:cNvSpPr>
          <p:nvPr>
            <p:ph sz="quarter" idx="16"/>
          </p:nvPr>
        </p:nvSpPr>
        <p:spPr>
          <a:xfrm>
            <a:off x="5583238" y="1179513"/>
            <a:ext cx="6030505" cy="4750232"/>
          </a:xfrm>
        </p:spPr>
        <p:txBody>
          <a:bodyPr/>
          <a:lstStyle>
            <a:lvl1pPr marL="0" indent="0">
              <a:buFontTx/>
              <a:buNone/>
              <a:defRPr/>
            </a:lvl1pPr>
          </a:lstStyle>
          <a:p>
            <a:pPr lvl="0"/>
            <a:r>
              <a:rPr lang="nb-NO"/>
              <a:t>Klikk for å redigere tekststiler i malen</a:t>
            </a:r>
          </a:p>
        </p:txBody>
      </p:sp>
      <p:pic>
        <p:nvPicPr>
          <p:cNvPr id="4" name="Bilde 3">
            <a:extLst>
              <a:ext uri="{FF2B5EF4-FFF2-40B4-BE49-F238E27FC236}">
                <a16:creationId xmlns:a16="http://schemas.microsoft.com/office/drawing/2014/main" id="{5B6C1EBA-9B0D-7896-58E2-89178C493FCD}"/>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347283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nholdsdeler 2">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C689D48-4D21-DE4A-AD8A-D2DD7A8360EC}"/>
              </a:ext>
            </a:extLst>
          </p:cNvPr>
          <p:cNvSpPr>
            <a:spLocks noGrp="1"/>
          </p:cNvSpPr>
          <p:nvPr>
            <p:ph type="subTitle" idx="1" hasCustomPrompt="1"/>
          </p:nvPr>
        </p:nvSpPr>
        <p:spPr>
          <a:xfrm>
            <a:off x="6317674" y="5564620"/>
            <a:ext cx="5296070"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dirty="0"/>
              <a:t>Klikk for å redigere tekst</a:t>
            </a:r>
          </a:p>
          <a:p>
            <a:endParaRPr lang="en-GB" dirty="0"/>
          </a:p>
        </p:txBody>
      </p:sp>
      <p:sp>
        <p:nvSpPr>
          <p:cNvPr id="5" name="Plassholder for innhold 4">
            <a:extLst>
              <a:ext uri="{FF2B5EF4-FFF2-40B4-BE49-F238E27FC236}">
                <a16:creationId xmlns:a16="http://schemas.microsoft.com/office/drawing/2014/main" id="{7C52A88C-61A7-6D35-569E-62098FE22C9F}"/>
              </a:ext>
            </a:extLst>
          </p:cNvPr>
          <p:cNvSpPr>
            <a:spLocks noGrp="1"/>
          </p:cNvSpPr>
          <p:nvPr>
            <p:ph sz="quarter" idx="16"/>
          </p:nvPr>
        </p:nvSpPr>
        <p:spPr>
          <a:xfrm>
            <a:off x="6317673" y="1179513"/>
            <a:ext cx="5296070" cy="4266852"/>
          </a:xfrm>
        </p:spPr>
        <p:txBody>
          <a:bodyPr/>
          <a:lstStyle>
            <a:lvl1pPr marL="0" indent="0">
              <a:buFontTx/>
              <a:buNone/>
              <a:defRPr/>
            </a:lvl1pPr>
          </a:lstStyle>
          <a:p>
            <a:pPr lvl="0"/>
            <a:r>
              <a:rPr lang="nb-NO"/>
              <a:t>Klikk for å redigere tekststiler i malen</a:t>
            </a:r>
          </a:p>
        </p:txBody>
      </p:sp>
      <p:sp>
        <p:nvSpPr>
          <p:cNvPr id="8" name="Plassholder for innhold 4">
            <a:extLst>
              <a:ext uri="{FF2B5EF4-FFF2-40B4-BE49-F238E27FC236}">
                <a16:creationId xmlns:a16="http://schemas.microsoft.com/office/drawing/2014/main" id="{3C9318E7-E8D5-CB1D-4DEC-D1A10FEF05FC}"/>
              </a:ext>
            </a:extLst>
          </p:cNvPr>
          <p:cNvSpPr>
            <a:spLocks noGrp="1"/>
          </p:cNvSpPr>
          <p:nvPr>
            <p:ph sz="quarter" idx="17"/>
          </p:nvPr>
        </p:nvSpPr>
        <p:spPr>
          <a:xfrm>
            <a:off x="578256" y="1179513"/>
            <a:ext cx="5296070" cy="4266852"/>
          </a:xfrm>
        </p:spPr>
        <p:txBody>
          <a:bodyPr/>
          <a:lstStyle>
            <a:lvl1pPr marL="0" indent="0">
              <a:buFontTx/>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Andre nivå</a:t>
            </a:r>
          </a:p>
        </p:txBody>
      </p:sp>
      <p:sp>
        <p:nvSpPr>
          <p:cNvPr id="15" name="Plassholder for tekst 14">
            <a:extLst>
              <a:ext uri="{FF2B5EF4-FFF2-40B4-BE49-F238E27FC236}">
                <a16:creationId xmlns:a16="http://schemas.microsoft.com/office/drawing/2014/main" id="{6A15BA8A-4A46-2992-F41B-95FE1DDBF648}"/>
              </a:ext>
            </a:extLst>
          </p:cNvPr>
          <p:cNvSpPr>
            <a:spLocks noGrp="1"/>
          </p:cNvSpPr>
          <p:nvPr>
            <p:ph type="body" sz="quarter" idx="18"/>
          </p:nvPr>
        </p:nvSpPr>
        <p:spPr>
          <a:xfrm>
            <a:off x="577850" y="5564188"/>
            <a:ext cx="5296071" cy="36512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nb-NO"/>
              <a:t>Klikk for å redigere tekststiler i malen</a:t>
            </a:r>
          </a:p>
        </p:txBody>
      </p:sp>
      <p:pic>
        <p:nvPicPr>
          <p:cNvPr id="2" name="Bilde 1">
            <a:extLst>
              <a:ext uri="{FF2B5EF4-FFF2-40B4-BE49-F238E27FC236}">
                <a16:creationId xmlns:a16="http://schemas.microsoft.com/office/drawing/2014/main" id="{02D59660-A466-64F6-B220-CE7A4AE49640}"/>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4737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gsorden">
    <p:spTree>
      <p:nvGrpSpPr>
        <p:cNvPr id="1" name=""/>
        <p:cNvGrpSpPr/>
        <p:nvPr/>
      </p:nvGrpSpPr>
      <p:grpSpPr>
        <a:xfrm>
          <a:off x="0" y="0"/>
          <a:ext cx="0" cy="0"/>
          <a:chOff x="0" y="0"/>
          <a:chExt cx="0" cy="0"/>
        </a:xfrm>
      </p:grpSpPr>
      <p:sp>
        <p:nvSpPr>
          <p:cNvPr id="8" name="Plassholder for tekst 5">
            <a:extLst>
              <a:ext uri="{FF2B5EF4-FFF2-40B4-BE49-F238E27FC236}">
                <a16:creationId xmlns:a16="http://schemas.microsoft.com/office/drawing/2014/main" id="{17A54D71-6A10-6596-B728-BA84E36535C4}"/>
              </a:ext>
            </a:extLst>
          </p:cNvPr>
          <p:cNvSpPr>
            <a:spLocks noGrp="1"/>
          </p:cNvSpPr>
          <p:nvPr>
            <p:ph type="body" sz="quarter" idx="12" hasCustomPrompt="1"/>
          </p:nvPr>
        </p:nvSpPr>
        <p:spPr>
          <a:xfrm>
            <a:off x="590316" y="2496853"/>
            <a:ext cx="11023426" cy="2931946"/>
          </a:xfrm>
        </p:spPr>
        <p:txBody>
          <a:bodyPr/>
          <a:lstStyle>
            <a:lvl1pPr marL="0" indent="0">
              <a:buFontTx/>
              <a:buNone/>
              <a:defRPr/>
            </a:lvl1pPr>
          </a:lstStyle>
          <a:p>
            <a:r>
              <a:rPr lang="nb-NO" dirty="0"/>
              <a:t>Dagens emner</a:t>
            </a:r>
          </a:p>
        </p:txBody>
      </p:sp>
      <p:sp>
        <p:nvSpPr>
          <p:cNvPr id="10" name="Undertittel 2">
            <a:extLst>
              <a:ext uri="{FF2B5EF4-FFF2-40B4-BE49-F238E27FC236}">
                <a16:creationId xmlns:a16="http://schemas.microsoft.com/office/drawing/2014/main" id="{2AEB891B-8E41-B17A-D0D4-BB44863DCF44}"/>
              </a:ext>
            </a:extLst>
          </p:cNvPr>
          <p:cNvSpPr>
            <a:spLocks noGrp="1"/>
          </p:cNvSpPr>
          <p:nvPr>
            <p:ph type="subTitle" idx="1" hasCustomPrompt="1"/>
          </p:nvPr>
        </p:nvSpPr>
        <p:spPr>
          <a:xfrm>
            <a:off x="590316" y="1690688"/>
            <a:ext cx="11023426"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Dagsordenundertittel</a:t>
            </a:r>
            <a:endParaRPr lang="en-GB" dirty="0"/>
          </a:p>
        </p:txBody>
      </p:sp>
      <p:sp>
        <p:nvSpPr>
          <p:cNvPr id="2" name="Tittel 1">
            <a:extLst>
              <a:ext uri="{FF2B5EF4-FFF2-40B4-BE49-F238E27FC236}">
                <a16:creationId xmlns:a16="http://schemas.microsoft.com/office/drawing/2014/main" id="{5FCE30F3-E5C9-2DE3-9EA1-71DA3008DC9B}"/>
              </a:ext>
            </a:extLst>
          </p:cNvPr>
          <p:cNvSpPr>
            <a:spLocks noGrp="1"/>
          </p:cNvSpPr>
          <p:nvPr>
            <p:ph type="title" hasCustomPrompt="1"/>
          </p:nvPr>
        </p:nvSpPr>
        <p:spPr>
          <a:xfrm>
            <a:off x="590563" y="365125"/>
            <a:ext cx="11023035" cy="1324800"/>
          </a:xfrm>
        </p:spPr>
        <p:txBody>
          <a:bodyPr/>
          <a:lstStyle/>
          <a:p>
            <a:r>
              <a:rPr lang="nb-NO" dirty="0"/>
              <a:t>Dagsordentittel</a:t>
            </a:r>
            <a:endParaRPr lang="en-GB" dirty="0"/>
          </a:p>
        </p:txBody>
      </p:sp>
      <p:pic>
        <p:nvPicPr>
          <p:cNvPr id="3" name="Bilde 2">
            <a:extLst>
              <a:ext uri="{FF2B5EF4-FFF2-40B4-BE49-F238E27FC236}">
                <a16:creationId xmlns:a16="http://schemas.microsoft.com/office/drawing/2014/main" id="{FDA0EF94-C80F-94E3-83F1-08D2F1D68724}"/>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158179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ullet tekst">
    <p:spTree>
      <p:nvGrpSpPr>
        <p:cNvPr id="1" name=""/>
        <p:cNvGrpSpPr/>
        <p:nvPr/>
      </p:nvGrpSpPr>
      <p:grpSpPr>
        <a:xfrm>
          <a:off x="0" y="0"/>
          <a:ext cx="0" cy="0"/>
          <a:chOff x="0" y="0"/>
          <a:chExt cx="0" cy="0"/>
        </a:xfrm>
      </p:grpSpPr>
      <p:sp>
        <p:nvSpPr>
          <p:cNvPr id="8" name="Plassholder for tekst 5">
            <a:extLst>
              <a:ext uri="{FF2B5EF4-FFF2-40B4-BE49-F238E27FC236}">
                <a16:creationId xmlns:a16="http://schemas.microsoft.com/office/drawing/2014/main" id="{17A54D71-6A10-6596-B728-BA84E36535C4}"/>
              </a:ext>
            </a:extLst>
          </p:cNvPr>
          <p:cNvSpPr>
            <a:spLocks noGrp="1"/>
          </p:cNvSpPr>
          <p:nvPr>
            <p:ph type="body" sz="quarter" idx="12"/>
          </p:nvPr>
        </p:nvSpPr>
        <p:spPr>
          <a:xfrm>
            <a:off x="590316" y="2496853"/>
            <a:ext cx="11023426" cy="2931946"/>
          </a:xfrm>
        </p:spPr>
        <p:txBody>
          <a:bodyPr/>
          <a:lstStyle>
            <a:lvl1pPr marL="457200" indent="-457200">
              <a:buFont typeface="Arial" panose="020B0604020202020204" pitchFamily="34" charset="0"/>
              <a:buChar char="•"/>
              <a:defRPr/>
            </a:lvl1pPr>
          </a:lstStyle>
          <a:p>
            <a:pPr lvl="0"/>
            <a:r>
              <a:rPr lang="nb-NO"/>
              <a:t>Klikk for å redigere tekststiler i malen</a:t>
            </a:r>
          </a:p>
        </p:txBody>
      </p:sp>
      <p:sp>
        <p:nvSpPr>
          <p:cNvPr id="10" name="Undertittel 2">
            <a:extLst>
              <a:ext uri="{FF2B5EF4-FFF2-40B4-BE49-F238E27FC236}">
                <a16:creationId xmlns:a16="http://schemas.microsoft.com/office/drawing/2014/main" id="{2AEB891B-8E41-B17A-D0D4-BB44863DCF44}"/>
              </a:ext>
            </a:extLst>
          </p:cNvPr>
          <p:cNvSpPr>
            <a:spLocks noGrp="1"/>
          </p:cNvSpPr>
          <p:nvPr>
            <p:ph type="subTitle" idx="1" hasCustomPrompt="1"/>
          </p:nvPr>
        </p:nvSpPr>
        <p:spPr>
          <a:xfrm>
            <a:off x="590316" y="1690688"/>
            <a:ext cx="11023426"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 name="Tittel 1">
            <a:extLst>
              <a:ext uri="{FF2B5EF4-FFF2-40B4-BE49-F238E27FC236}">
                <a16:creationId xmlns:a16="http://schemas.microsoft.com/office/drawing/2014/main" id="{5FCE30F3-E5C9-2DE3-9EA1-71DA3008DC9B}"/>
              </a:ext>
            </a:extLst>
          </p:cNvPr>
          <p:cNvSpPr>
            <a:spLocks noGrp="1"/>
          </p:cNvSpPr>
          <p:nvPr>
            <p:ph type="title" hasCustomPrompt="1"/>
          </p:nvPr>
        </p:nvSpPr>
        <p:spPr>
          <a:xfrm>
            <a:off x="590563" y="365125"/>
            <a:ext cx="11023035" cy="1324800"/>
          </a:xfrm>
        </p:spPr>
        <p:txBody>
          <a:bodyPr/>
          <a:lstStyle/>
          <a:p>
            <a:r>
              <a:rPr lang="nb-NO" dirty="0"/>
              <a:t>Tittel</a:t>
            </a:r>
            <a:endParaRPr lang="en-GB" dirty="0"/>
          </a:p>
        </p:txBody>
      </p:sp>
      <p:pic>
        <p:nvPicPr>
          <p:cNvPr id="3" name="Bilde 2">
            <a:extLst>
              <a:ext uri="{FF2B5EF4-FFF2-40B4-BE49-F238E27FC236}">
                <a16:creationId xmlns:a16="http://schemas.microsoft.com/office/drawing/2014/main" id="{8CEC3E64-6AA5-57C9-A915-A6FB976317D8}"/>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228912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nummerert tekst">
    <p:spTree>
      <p:nvGrpSpPr>
        <p:cNvPr id="1" name=""/>
        <p:cNvGrpSpPr/>
        <p:nvPr/>
      </p:nvGrpSpPr>
      <p:grpSpPr>
        <a:xfrm>
          <a:off x="0" y="0"/>
          <a:ext cx="0" cy="0"/>
          <a:chOff x="0" y="0"/>
          <a:chExt cx="0" cy="0"/>
        </a:xfrm>
      </p:grpSpPr>
      <p:sp>
        <p:nvSpPr>
          <p:cNvPr id="8" name="Plassholder for tekst 5">
            <a:extLst>
              <a:ext uri="{FF2B5EF4-FFF2-40B4-BE49-F238E27FC236}">
                <a16:creationId xmlns:a16="http://schemas.microsoft.com/office/drawing/2014/main" id="{17A54D71-6A10-6596-B728-BA84E36535C4}"/>
              </a:ext>
            </a:extLst>
          </p:cNvPr>
          <p:cNvSpPr>
            <a:spLocks noGrp="1"/>
          </p:cNvSpPr>
          <p:nvPr>
            <p:ph type="body" sz="quarter" idx="12"/>
          </p:nvPr>
        </p:nvSpPr>
        <p:spPr>
          <a:xfrm>
            <a:off x="590316" y="2496853"/>
            <a:ext cx="11023426" cy="2931946"/>
          </a:xfrm>
        </p:spPr>
        <p:txBody>
          <a:bodyPr/>
          <a:lstStyle>
            <a:lvl1pPr marL="514350" indent="-514350">
              <a:buFont typeface="+mj-lt"/>
              <a:buAutoNum type="arabicPeriod"/>
              <a:defRPr/>
            </a:lvl1pPr>
          </a:lstStyle>
          <a:p>
            <a:pPr lvl="0"/>
            <a:r>
              <a:rPr lang="nb-NO"/>
              <a:t>Klikk for å redigere tekststiler i malen</a:t>
            </a:r>
          </a:p>
        </p:txBody>
      </p:sp>
      <p:sp>
        <p:nvSpPr>
          <p:cNvPr id="10" name="Undertittel 2">
            <a:extLst>
              <a:ext uri="{FF2B5EF4-FFF2-40B4-BE49-F238E27FC236}">
                <a16:creationId xmlns:a16="http://schemas.microsoft.com/office/drawing/2014/main" id="{2AEB891B-8E41-B17A-D0D4-BB44863DCF44}"/>
              </a:ext>
            </a:extLst>
          </p:cNvPr>
          <p:cNvSpPr>
            <a:spLocks noGrp="1"/>
          </p:cNvSpPr>
          <p:nvPr>
            <p:ph type="subTitle" idx="1" hasCustomPrompt="1"/>
          </p:nvPr>
        </p:nvSpPr>
        <p:spPr>
          <a:xfrm>
            <a:off x="590316" y="1690688"/>
            <a:ext cx="11023426"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 name="Tittel 1">
            <a:extLst>
              <a:ext uri="{FF2B5EF4-FFF2-40B4-BE49-F238E27FC236}">
                <a16:creationId xmlns:a16="http://schemas.microsoft.com/office/drawing/2014/main" id="{5FCE30F3-E5C9-2DE3-9EA1-71DA3008DC9B}"/>
              </a:ext>
            </a:extLst>
          </p:cNvPr>
          <p:cNvSpPr>
            <a:spLocks noGrp="1"/>
          </p:cNvSpPr>
          <p:nvPr>
            <p:ph type="title" hasCustomPrompt="1"/>
          </p:nvPr>
        </p:nvSpPr>
        <p:spPr>
          <a:xfrm>
            <a:off x="590563" y="365125"/>
            <a:ext cx="11023035" cy="1324800"/>
          </a:xfrm>
        </p:spPr>
        <p:txBody>
          <a:bodyPr/>
          <a:lstStyle/>
          <a:p>
            <a:r>
              <a:rPr lang="nb-NO" dirty="0"/>
              <a:t>Tittel</a:t>
            </a:r>
            <a:endParaRPr lang="en-GB" dirty="0"/>
          </a:p>
        </p:txBody>
      </p:sp>
      <p:pic>
        <p:nvPicPr>
          <p:cNvPr id="3" name="Bilde 2">
            <a:extLst>
              <a:ext uri="{FF2B5EF4-FFF2-40B4-BE49-F238E27FC236}">
                <a16:creationId xmlns:a16="http://schemas.microsoft.com/office/drawing/2014/main" id="{DDC5E116-C691-76CE-1BDC-43AE5D12A073}"/>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77844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undertittel">
    <p:spTree>
      <p:nvGrpSpPr>
        <p:cNvPr id="1" name=""/>
        <p:cNvGrpSpPr/>
        <p:nvPr/>
      </p:nvGrpSpPr>
      <p:grpSpPr>
        <a:xfrm>
          <a:off x="0" y="0"/>
          <a:ext cx="0" cy="0"/>
          <a:chOff x="0" y="0"/>
          <a:chExt cx="0" cy="0"/>
        </a:xfrm>
      </p:grpSpPr>
      <p:sp>
        <p:nvSpPr>
          <p:cNvPr id="10" name="Undertittel 2">
            <a:extLst>
              <a:ext uri="{FF2B5EF4-FFF2-40B4-BE49-F238E27FC236}">
                <a16:creationId xmlns:a16="http://schemas.microsoft.com/office/drawing/2014/main" id="{2AEB891B-8E41-B17A-D0D4-BB44863DCF44}"/>
              </a:ext>
            </a:extLst>
          </p:cNvPr>
          <p:cNvSpPr>
            <a:spLocks noGrp="1"/>
          </p:cNvSpPr>
          <p:nvPr>
            <p:ph type="subTitle" idx="1" hasCustomPrompt="1"/>
          </p:nvPr>
        </p:nvSpPr>
        <p:spPr>
          <a:xfrm>
            <a:off x="590564" y="1690688"/>
            <a:ext cx="11044800" cy="36512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a:t>
            </a:r>
            <a:endParaRPr lang="en-GB" dirty="0"/>
          </a:p>
        </p:txBody>
      </p:sp>
      <p:sp>
        <p:nvSpPr>
          <p:cNvPr id="2" name="Tittel 1">
            <a:extLst>
              <a:ext uri="{FF2B5EF4-FFF2-40B4-BE49-F238E27FC236}">
                <a16:creationId xmlns:a16="http://schemas.microsoft.com/office/drawing/2014/main" id="{5FCE30F3-E5C9-2DE3-9EA1-71DA3008DC9B}"/>
              </a:ext>
            </a:extLst>
          </p:cNvPr>
          <p:cNvSpPr>
            <a:spLocks noGrp="1"/>
          </p:cNvSpPr>
          <p:nvPr>
            <p:ph type="title" hasCustomPrompt="1"/>
          </p:nvPr>
        </p:nvSpPr>
        <p:spPr>
          <a:xfrm>
            <a:off x="590564" y="365125"/>
            <a:ext cx="11044800" cy="1324800"/>
          </a:xfrm>
        </p:spPr>
        <p:txBody>
          <a:bodyPr/>
          <a:lstStyle/>
          <a:p>
            <a:r>
              <a:rPr lang="nb-NO" dirty="0"/>
              <a:t>Tittel</a:t>
            </a:r>
            <a:endParaRPr lang="en-GB" dirty="0"/>
          </a:p>
        </p:txBody>
      </p:sp>
      <p:pic>
        <p:nvPicPr>
          <p:cNvPr id="3" name="Bilde 2">
            <a:extLst>
              <a:ext uri="{FF2B5EF4-FFF2-40B4-BE49-F238E27FC236}">
                <a16:creationId xmlns:a16="http://schemas.microsoft.com/office/drawing/2014/main" id="{A6AAFB75-64B6-89FB-D60E-FE836796CF33}"/>
              </a:ext>
            </a:extLst>
          </p:cNvPr>
          <p:cNvPicPr>
            <a:picLocks noChangeAspect="1"/>
          </p:cNvPicPr>
          <p:nvPr userDrawn="1"/>
        </p:nvPicPr>
        <p:blipFill>
          <a:blip r:embed="rId2"/>
          <a:srcRect/>
          <a:stretch/>
        </p:blipFill>
        <p:spPr>
          <a:xfrm>
            <a:off x="9892288" y="6048375"/>
            <a:ext cx="1709148" cy="411162"/>
          </a:xfrm>
          <a:prstGeom prst="rect">
            <a:avLst/>
          </a:prstGeom>
        </p:spPr>
      </p:pic>
    </p:spTree>
    <p:extLst>
      <p:ext uri="{BB962C8B-B14F-4D97-AF65-F5344CB8AC3E}">
        <p14:creationId xmlns:p14="http://schemas.microsoft.com/office/powerpoint/2010/main" val="2322698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0A40CDD-854C-AAC3-EE16-D82ED185FBDE}"/>
              </a:ext>
            </a:extLst>
          </p:cNvPr>
          <p:cNvSpPr>
            <a:spLocks noGrp="1"/>
          </p:cNvSpPr>
          <p:nvPr>
            <p:ph type="title"/>
          </p:nvPr>
        </p:nvSpPr>
        <p:spPr>
          <a:xfrm>
            <a:off x="590400" y="365125"/>
            <a:ext cx="11044800" cy="1324800"/>
          </a:xfrm>
          <a:prstGeom prst="rect">
            <a:avLst/>
          </a:prstGeom>
        </p:spPr>
        <p:txBody>
          <a:bodyPr vert="horz" lIns="0" tIns="45720" rIns="91440" bIns="45720" rtlCol="0" anchor="b">
            <a:normAutofit/>
          </a:bodyPr>
          <a:lstStyle/>
          <a:p>
            <a:r>
              <a:rPr lang="nb-NO" dirty="0"/>
              <a:t>Tittel</a:t>
            </a:r>
            <a:endParaRPr lang="en-GB" dirty="0"/>
          </a:p>
        </p:txBody>
      </p:sp>
      <p:sp>
        <p:nvSpPr>
          <p:cNvPr id="3" name="Plassholder for tekst 2">
            <a:extLst>
              <a:ext uri="{FF2B5EF4-FFF2-40B4-BE49-F238E27FC236}">
                <a16:creationId xmlns:a16="http://schemas.microsoft.com/office/drawing/2014/main" id="{AE41EA94-D838-27DB-A631-C512F1C2A34F}"/>
              </a:ext>
            </a:extLst>
          </p:cNvPr>
          <p:cNvSpPr>
            <a:spLocks noGrp="1"/>
          </p:cNvSpPr>
          <p:nvPr>
            <p:ph type="body" idx="1"/>
          </p:nvPr>
        </p:nvSpPr>
        <p:spPr>
          <a:xfrm>
            <a:off x="590400" y="1825625"/>
            <a:ext cx="11044800" cy="4617825"/>
          </a:xfrm>
          <a:prstGeom prst="rect">
            <a:avLst/>
          </a:prstGeom>
        </p:spPr>
        <p:txBody>
          <a:bodyPr vert="horz" lIns="0" tIns="45720" rIns="91440" bIns="45720" rtlCol="0">
            <a:normAutofit/>
          </a:bodyPr>
          <a:lstStyle/>
          <a:p>
            <a:pPr lvl="0"/>
            <a:r>
              <a:rPr lang="nb-NO" dirty="0"/>
              <a:t>Klikk for å redigere tekststiler i malen</a:t>
            </a:r>
          </a:p>
        </p:txBody>
      </p:sp>
      <p:sp>
        <p:nvSpPr>
          <p:cNvPr id="4" name="Plassholder for dato 3">
            <a:extLst>
              <a:ext uri="{FF2B5EF4-FFF2-40B4-BE49-F238E27FC236}">
                <a16:creationId xmlns:a16="http://schemas.microsoft.com/office/drawing/2014/main" id="{FFFD3A4C-3C83-7920-4E2B-82B2BE1AACB3}"/>
              </a:ext>
            </a:extLst>
          </p:cNvPr>
          <p:cNvSpPr>
            <a:spLocks noGrp="1"/>
          </p:cNvSpPr>
          <p:nvPr>
            <p:ph type="dt" sz="half" idx="2"/>
          </p:nvPr>
        </p:nvSpPr>
        <p:spPr>
          <a:xfrm>
            <a:off x="590400" y="6356350"/>
            <a:ext cx="29779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D0DD8816-CE2A-0246-86A9-26D42A0AC77C}" type="datetime1">
              <a:rPr lang="nb-NO" smtClean="0"/>
              <a:t>06.02.2026</a:t>
            </a:fld>
            <a:endParaRPr lang="en-GB"/>
          </a:p>
        </p:txBody>
      </p:sp>
      <p:sp>
        <p:nvSpPr>
          <p:cNvPr id="5" name="Plassholder for bunntekst 4">
            <a:extLst>
              <a:ext uri="{FF2B5EF4-FFF2-40B4-BE49-F238E27FC236}">
                <a16:creationId xmlns:a16="http://schemas.microsoft.com/office/drawing/2014/main" id="{41117725-3CF2-21B2-FC4E-1B63B767685A}"/>
              </a:ext>
            </a:extLst>
          </p:cNvPr>
          <p:cNvSpPr>
            <a:spLocks noGrp="1"/>
          </p:cNvSpPr>
          <p:nvPr>
            <p:ph type="ftr" sz="quarter" idx="3"/>
          </p:nvPr>
        </p:nvSpPr>
        <p:spPr>
          <a:xfrm>
            <a:off x="4038600" y="6356350"/>
            <a:ext cx="44668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43766705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71" r:id="rId5"/>
    <p:sldLayoutId id="2147483669" r:id="rId6"/>
    <p:sldLayoutId id="2147483672" r:id="rId7"/>
    <p:sldLayoutId id="2147483673" r:id="rId8"/>
    <p:sldLayoutId id="2147483666" r:id="rId9"/>
    <p:sldLayoutId id="2147483654" r:id="rId10"/>
    <p:sldLayoutId id="2147483651" r:id="rId11"/>
    <p:sldLayoutId id="2147483667" r:id="rId12"/>
    <p:sldLayoutId id="2147483668" r:id="rId13"/>
    <p:sldLayoutId id="2147483665" r:id="rId14"/>
    <p:sldLayoutId id="2147483670" r:id="rId15"/>
    <p:sldLayoutId id="2147483656" r:id="rId16"/>
  </p:sldLayoutIdLst>
  <p:hf sldNum="0" hdr="0" ftr="0"/>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tekst, stoff&#10;&#10;Automatisk generert beskrivelse">
            <a:extLst>
              <a:ext uri="{FF2B5EF4-FFF2-40B4-BE49-F238E27FC236}">
                <a16:creationId xmlns:a16="http://schemas.microsoft.com/office/drawing/2014/main" id="{C717B6AB-6804-4D40-47C9-7D687E90C4AF}"/>
              </a:ext>
            </a:extLst>
          </p:cNvPr>
          <p:cNvPicPr>
            <a:picLocks noGrp="1" noChangeAspect="1"/>
          </p:cNvPicPr>
          <p:nvPr>
            <p:ph type="pic" sz="quarter" idx="13"/>
          </p:nvPr>
        </p:nvPicPr>
        <p:blipFill>
          <a:blip r:embed="rId2"/>
          <a:srcRect t="7873" b="7873"/>
          <a:stretch>
            <a:fillRect/>
          </a:stretch>
        </p:blipFill>
        <p:spPr>
          <a:xfrm>
            <a:off x="-8021" y="0"/>
            <a:ext cx="12192000" cy="6858000"/>
          </a:xfrm>
        </p:spPr>
      </p:pic>
      <p:sp>
        <p:nvSpPr>
          <p:cNvPr id="3" name="Tittel 2">
            <a:extLst>
              <a:ext uri="{FF2B5EF4-FFF2-40B4-BE49-F238E27FC236}">
                <a16:creationId xmlns:a16="http://schemas.microsoft.com/office/drawing/2014/main" id="{7E60230C-BF78-6D2E-181B-3EFB3710648D}"/>
              </a:ext>
            </a:extLst>
          </p:cNvPr>
          <p:cNvSpPr>
            <a:spLocks noGrp="1"/>
          </p:cNvSpPr>
          <p:nvPr>
            <p:ph type="ctrTitle"/>
          </p:nvPr>
        </p:nvSpPr>
        <p:spPr/>
        <p:txBody>
          <a:bodyPr>
            <a:normAutofit fontScale="90000"/>
          </a:bodyPr>
          <a:lstStyle/>
          <a:p>
            <a:r>
              <a:rPr lang="en-GB" dirty="0"/>
              <a:t>Trust and due diligence– a case study</a:t>
            </a:r>
          </a:p>
        </p:txBody>
      </p:sp>
      <p:sp>
        <p:nvSpPr>
          <p:cNvPr id="4" name="Undertittel 3">
            <a:extLst>
              <a:ext uri="{FF2B5EF4-FFF2-40B4-BE49-F238E27FC236}">
                <a16:creationId xmlns:a16="http://schemas.microsoft.com/office/drawing/2014/main" id="{CE0A86B0-EEDE-2AB7-0DB1-7BDBFCE0C685}"/>
              </a:ext>
            </a:extLst>
          </p:cNvPr>
          <p:cNvSpPr>
            <a:spLocks noGrp="1"/>
          </p:cNvSpPr>
          <p:nvPr>
            <p:ph type="subTitle" idx="1"/>
          </p:nvPr>
        </p:nvSpPr>
        <p:spPr/>
        <p:txBody>
          <a:bodyPr>
            <a:normAutofit/>
          </a:bodyPr>
          <a:lstStyle/>
          <a:p>
            <a:r>
              <a:rPr lang="en-US" sz="1400" b="0" i="0" dirty="0">
                <a:solidFill>
                  <a:srgbClr val="000000"/>
                </a:solidFill>
                <a:effectLst/>
                <a:latin typeface="Arial" panose="020B0604020202020204" pitchFamily="34" charset="0"/>
              </a:rPr>
              <a:t>Acquiring material from private dealers and collectors.</a:t>
            </a:r>
            <a:endParaRPr lang="en-GB" sz="1400" dirty="0"/>
          </a:p>
        </p:txBody>
      </p:sp>
      <p:sp>
        <p:nvSpPr>
          <p:cNvPr id="5" name="Plassholder for tekst 4">
            <a:extLst>
              <a:ext uri="{FF2B5EF4-FFF2-40B4-BE49-F238E27FC236}">
                <a16:creationId xmlns:a16="http://schemas.microsoft.com/office/drawing/2014/main" id="{0D96E026-D344-0EED-0573-CF98A33A620E}"/>
              </a:ext>
            </a:extLst>
          </p:cNvPr>
          <p:cNvSpPr>
            <a:spLocks noGrp="1"/>
          </p:cNvSpPr>
          <p:nvPr>
            <p:ph type="body" sz="quarter" idx="11"/>
          </p:nvPr>
        </p:nvSpPr>
        <p:spPr>
          <a:xfrm>
            <a:off x="565332" y="398462"/>
            <a:ext cx="4458989" cy="453171"/>
          </a:xfrm>
        </p:spPr>
        <p:txBody>
          <a:bodyPr/>
          <a:lstStyle/>
          <a:p>
            <a:r>
              <a:rPr lang="en-GB" dirty="0"/>
              <a:t>Bente Granrud, Head of Rare Books and Manuscripts</a:t>
            </a:r>
          </a:p>
        </p:txBody>
      </p:sp>
      <p:sp>
        <p:nvSpPr>
          <p:cNvPr id="6" name="Plassholder for dato 5">
            <a:extLst>
              <a:ext uri="{FF2B5EF4-FFF2-40B4-BE49-F238E27FC236}">
                <a16:creationId xmlns:a16="http://schemas.microsoft.com/office/drawing/2014/main" id="{90ED3AC1-DE4D-3EC8-5B47-97CC185D75EE}"/>
              </a:ext>
            </a:extLst>
          </p:cNvPr>
          <p:cNvSpPr>
            <a:spLocks noGrp="1"/>
          </p:cNvSpPr>
          <p:nvPr>
            <p:ph type="dt" sz="half" idx="16"/>
          </p:nvPr>
        </p:nvSpPr>
        <p:spPr/>
        <p:txBody>
          <a:bodyPr/>
          <a:lstStyle/>
          <a:p>
            <a:r>
              <a:rPr lang="nb-NO" dirty="0"/>
              <a:t>12.09.2024</a:t>
            </a:r>
            <a:endParaRPr lang="en-GB" dirty="0"/>
          </a:p>
        </p:txBody>
      </p:sp>
      <p:pic>
        <p:nvPicPr>
          <p:cNvPr id="9" name="Plassholder for bilde 8">
            <a:extLst>
              <a:ext uri="{FF2B5EF4-FFF2-40B4-BE49-F238E27FC236}">
                <a16:creationId xmlns:a16="http://schemas.microsoft.com/office/drawing/2014/main" id="{EB284B4C-2A59-7994-29FD-0236A8675435}"/>
              </a:ext>
            </a:extLst>
          </p:cNvPr>
          <p:cNvPicPr>
            <a:picLocks noGrp="1" noChangeAspect="1"/>
          </p:cNvPicPr>
          <p:nvPr>
            <p:ph type="pic" sz="quarter" idx="15"/>
          </p:nvPr>
        </p:nvPicPr>
        <p:blipFill>
          <a:blip r:embed="rId3"/>
          <a:srcRect t="40" b="40"/>
          <a:stretch>
            <a:fillRect/>
          </a:stretch>
        </p:blipFill>
        <p:spPr/>
      </p:pic>
    </p:spTree>
    <p:extLst>
      <p:ext uri="{BB962C8B-B14F-4D97-AF65-F5344CB8AC3E}">
        <p14:creationId xmlns:p14="http://schemas.microsoft.com/office/powerpoint/2010/main" val="2630259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302F320A-59AA-F8D2-1782-70B88A8084A2}"/>
              </a:ext>
            </a:extLst>
          </p:cNvPr>
          <p:cNvSpPr>
            <a:spLocks noGrp="1"/>
          </p:cNvSpPr>
          <p:nvPr>
            <p:ph type="body" sz="quarter" idx="12"/>
          </p:nvPr>
        </p:nvSpPr>
        <p:spPr>
          <a:xfrm>
            <a:off x="6096001" y="2302042"/>
            <a:ext cx="4170946" cy="3990693"/>
          </a:xfrm>
        </p:spPr>
        <p:txBody>
          <a:bodyPr>
            <a:noAutofit/>
          </a:bodyPr>
          <a:lstStyle/>
          <a:p>
            <a:pPr marL="0" indent="0">
              <a:buNone/>
            </a:pPr>
            <a:r>
              <a:rPr lang="nb-NO" sz="1400" dirty="0"/>
              <a:t>A </a:t>
            </a:r>
            <a:r>
              <a:rPr lang="nb-NO" sz="1400" dirty="0" err="1"/>
              <a:t>small</a:t>
            </a:r>
            <a:r>
              <a:rPr lang="nb-NO" sz="1400" dirty="0"/>
              <a:t> pill </a:t>
            </a:r>
            <a:r>
              <a:rPr lang="nb-NO" sz="1400" dirty="0" err="1"/>
              <a:t>box</a:t>
            </a:r>
            <a:r>
              <a:rPr lang="nb-NO" sz="1400" dirty="0"/>
              <a:t> from </a:t>
            </a:r>
            <a:r>
              <a:rPr lang="nb-NO" sz="1400" dirty="0" err="1"/>
              <a:t>the</a:t>
            </a:r>
            <a:r>
              <a:rPr lang="nb-NO" sz="1400" dirty="0"/>
              <a:t> </a:t>
            </a:r>
            <a:r>
              <a:rPr lang="nb-NO" sz="1400" dirty="0" err="1"/>
              <a:t>local</a:t>
            </a:r>
            <a:r>
              <a:rPr lang="nb-NO" sz="1400" dirty="0"/>
              <a:t> </a:t>
            </a:r>
            <a:r>
              <a:rPr lang="nb-NO" sz="1400" dirty="0" err="1"/>
              <a:t>apothecary</a:t>
            </a:r>
            <a:r>
              <a:rPr lang="nb-NO" sz="1400" dirty="0"/>
              <a:t> </a:t>
            </a:r>
            <a:r>
              <a:rPr lang="nb-NO" sz="1400" dirty="0" err="1"/>
              <a:t>near</a:t>
            </a:r>
            <a:r>
              <a:rPr lang="nb-NO" sz="1400" dirty="0"/>
              <a:t> Hamsuns </a:t>
            </a:r>
            <a:r>
              <a:rPr lang="nb-NO" sz="1400" dirty="0" err="1"/>
              <a:t>home</a:t>
            </a:r>
            <a:r>
              <a:rPr lang="nb-NO" sz="1400" dirty="0"/>
              <a:t>. A note from Knut Hamsun to his </a:t>
            </a:r>
            <a:r>
              <a:rPr lang="nb-NO" sz="1400" dirty="0" err="1"/>
              <a:t>wife</a:t>
            </a:r>
            <a:r>
              <a:rPr lang="nb-NO" sz="1400" dirty="0"/>
              <a:t> Marie is </a:t>
            </a:r>
            <a:r>
              <a:rPr lang="nb-NO" sz="1400" dirty="0" err="1"/>
              <a:t>written</a:t>
            </a:r>
            <a:r>
              <a:rPr lang="nb-NO" sz="1400" dirty="0"/>
              <a:t> </a:t>
            </a:r>
            <a:r>
              <a:rPr lang="nb-NO" sz="1400" dirty="0" err="1"/>
              <a:t>on</a:t>
            </a:r>
            <a:r>
              <a:rPr lang="nb-NO" sz="1400" dirty="0"/>
              <a:t> </a:t>
            </a:r>
            <a:r>
              <a:rPr lang="nb-NO" sz="1400" dirty="0" err="1"/>
              <a:t>the</a:t>
            </a:r>
            <a:r>
              <a:rPr lang="nb-NO" sz="1400" dirty="0"/>
              <a:t> back side. The note </a:t>
            </a:r>
            <a:r>
              <a:rPr lang="nb-NO" sz="1400" dirty="0" err="1"/>
              <a:t>says</a:t>
            </a:r>
            <a:r>
              <a:rPr lang="nb-NO" sz="1400" dirty="0"/>
              <a:t> </a:t>
            </a:r>
            <a:r>
              <a:rPr lang="nb-NO" sz="1400" dirty="0" err="1"/>
              <a:t>the</a:t>
            </a:r>
            <a:r>
              <a:rPr lang="nb-NO" sz="1400" dirty="0"/>
              <a:t> </a:t>
            </a:r>
            <a:r>
              <a:rPr lang="nb-NO" sz="1400" dirty="0" err="1"/>
              <a:t>box</a:t>
            </a:r>
            <a:r>
              <a:rPr lang="nb-NO" sz="1400" dirty="0"/>
              <a:t> </a:t>
            </a:r>
            <a:r>
              <a:rPr lang="nb-NO" sz="1400" dirty="0" err="1"/>
              <a:t>contains</a:t>
            </a:r>
            <a:r>
              <a:rPr lang="nb-NO" sz="1400" dirty="0"/>
              <a:t> </a:t>
            </a:r>
            <a:r>
              <a:rPr lang="nb-NO" sz="1400" dirty="0" err="1"/>
              <a:t>the</a:t>
            </a:r>
            <a:r>
              <a:rPr lang="nb-NO" sz="1400" dirty="0"/>
              <a:t> </a:t>
            </a:r>
            <a:r>
              <a:rPr lang="nb-NO" sz="1400" dirty="0" err="1"/>
              <a:t>key</a:t>
            </a:r>
            <a:r>
              <a:rPr lang="nb-NO" sz="1400" dirty="0"/>
              <a:t> to </a:t>
            </a:r>
            <a:r>
              <a:rPr lang="nb-NO" sz="1400" dirty="0" err="1"/>
              <a:t>the</a:t>
            </a:r>
            <a:r>
              <a:rPr lang="nb-NO" sz="1400" dirty="0"/>
              <a:t> house (?) to be given to a </a:t>
            </a:r>
            <a:r>
              <a:rPr lang="nb-NO" sz="1400" dirty="0" err="1"/>
              <a:t>neighbour</a:t>
            </a:r>
            <a:r>
              <a:rPr lang="nb-NO" sz="1400" dirty="0"/>
              <a:t> (?) </a:t>
            </a:r>
            <a:r>
              <a:rPr lang="nb-NO" sz="1400" dirty="0" err="1"/>
              <a:t>when</a:t>
            </a:r>
            <a:r>
              <a:rPr lang="nb-NO" sz="1400" dirty="0"/>
              <a:t> Marie </a:t>
            </a:r>
            <a:r>
              <a:rPr lang="nb-NO" sz="1400" dirty="0" err="1"/>
              <a:t>leaves</a:t>
            </a:r>
            <a:r>
              <a:rPr lang="nb-NO" sz="1400" dirty="0"/>
              <a:t> (for </a:t>
            </a:r>
            <a:r>
              <a:rPr lang="nb-NO" sz="1400" dirty="0" err="1"/>
              <a:t>holiday</a:t>
            </a:r>
            <a:r>
              <a:rPr lang="nb-NO" sz="1400" dirty="0"/>
              <a:t>?). </a:t>
            </a:r>
          </a:p>
          <a:p>
            <a:pPr marL="0" indent="0">
              <a:buNone/>
            </a:pPr>
            <a:endParaRPr lang="nb-NO" sz="1400" dirty="0"/>
          </a:p>
          <a:p>
            <a:pPr marL="0" indent="0">
              <a:buNone/>
            </a:pPr>
            <a:r>
              <a:rPr lang="nb-NO" sz="1400" dirty="0" err="1"/>
              <a:t>Gifted</a:t>
            </a:r>
            <a:r>
              <a:rPr lang="nb-NO" sz="1400" dirty="0"/>
              <a:t> to </a:t>
            </a:r>
            <a:r>
              <a:rPr lang="nb-NO" sz="1400" dirty="0" err="1"/>
              <a:t>the</a:t>
            </a:r>
            <a:r>
              <a:rPr lang="nb-NO" sz="1400" dirty="0"/>
              <a:t> National Library </a:t>
            </a:r>
            <a:r>
              <a:rPr lang="nb-NO" sz="1400" dirty="0" err="1"/>
              <a:t>of</a:t>
            </a:r>
            <a:r>
              <a:rPr lang="nb-NO" sz="1400" dirty="0"/>
              <a:t> Norway from Geir Ove Kvalheim, as a token </a:t>
            </a:r>
            <a:r>
              <a:rPr lang="nb-NO" sz="1400" dirty="0" err="1"/>
              <a:t>of</a:t>
            </a:r>
            <a:r>
              <a:rPr lang="nb-NO" sz="1400" dirty="0"/>
              <a:t> </a:t>
            </a:r>
            <a:r>
              <a:rPr lang="nb-NO" sz="1400" dirty="0" err="1"/>
              <a:t>our</a:t>
            </a:r>
            <a:r>
              <a:rPr lang="nb-NO" sz="1400" dirty="0"/>
              <a:t> </a:t>
            </a:r>
            <a:r>
              <a:rPr lang="nb-NO" sz="1400" dirty="0" err="1"/>
              <a:t>close</a:t>
            </a:r>
            <a:r>
              <a:rPr lang="nb-NO" sz="1400" dirty="0"/>
              <a:t> </a:t>
            </a:r>
            <a:r>
              <a:rPr lang="nb-NO" sz="1400" dirty="0" err="1"/>
              <a:t>collaboration</a:t>
            </a:r>
            <a:r>
              <a:rPr lang="nb-NO" sz="1400" dirty="0"/>
              <a:t>.</a:t>
            </a:r>
          </a:p>
        </p:txBody>
      </p:sp>
      <p:pic>
        <p:nvPicPr>
          <p:cNvPr id="6" name="Bilde 5" descr="Et bilde som inneholder tekst, eske, beholder, Materialegenskap&#10;&#10;Automatisk generert beskrivelse">
            <a:extLst>
              <a:ext uri="{FF2B5EF4-FFF2-40B4-BE49-F238E27FC236}">
                <a16:creationId xmlns:a16="http://schemas.microsoft.com/office/drawing/2014/main" id="{94F4DD92-81D3-C8F4-403D-739D85916880}"/>
              </a:ext>
            </a:extLst>
          </p:cNvPr>
          <p:cNvPicPr>
            <a:picLocks noChangeAspect="1"/>
          </p:cNvPicPr>
          <p:nvPr/>
        </p:nvPicPr>
        <p:blipFill>
          <a:blip r:embed="rId2"/>
          <a:stretch>
            <a:fillRect/>
          </a:stretch>
        </p:blipFill>
        <p:spPr>
          <a:xfrm>
            <a:off x="685300" y="315539"/>
            <a:ext cx="4672764" cy="6226921"/>
          </a:xfrm>
          <a:prstGeom prst="rect">
            <a:avLst/>
          </a:prstGeom>
        </p:spPr>
      </p:pic>
      <p:sp>
        <p:nvSpPr>
          <p:cNvPr id="10" name="TekstSylinder 9">
            <a:extLst>
              <a:ext uri="{FF2B5EF4-FFF2-40B4-BE49-F238E27FC236}">
                <a16:creationId xmlns:a16="http://schemas.microsoft.com/office/drawing/2014/main" id="{593C795F-A1F5-0541-2150-4794F174F4E2}"/>
              </a:ext>
            </a:extLst>
          </p:cNvPr>
          <p:cNvSpPr txBox="1"/>
          <p:nvPr/>
        </p:nvSpPr>
        <p:spPr>
          <a:xfrm>
            <a:off x="6096001" y="1010653"/>
            <a:ext cx="3529262" cy="646331"/>
          </a:xfrm>
          <a:prstGeom prst="rect">
            <a:avLst/>
          </a:prstGeom>
          <a:noFill/>
        </p:spPr>
        <p:txBody>
          <a:bodyPr wrap="square" rtlCol="0">
            <a:spAutoFit/>
          </a:bodyPr>
          <a:lstStyle/>
          <a:p>
            <a:r>
              <a:rPr lang="nb-NO" sz="1800" b="1" dirty="0" err="1"/>
              <a:t>There</a:t>
            </a:r>
            <a:r>
              <a:rPr lang="nb-NO" sz="1800" b="1" dirty="0"/>
              <a:t> is </a:t>
            </a:r>
            <a:r>
              <a:rPr lang="nb-NO" sz="1800" b="1" dirty="0" err="1"/>
              <a:t>no</a:t>
            </a:r>
            <a:r>
              <a:rPr lang="nb-NO" sz="1800" b="1" dirty="0"/>
              <a:t> </a:t>
            </a:r>
            <a:r>
              <a:rPr lang="nb-NO" sz="1800" b="1" dirty="0" err="1"/>
              <a:t>such</a:t>
            </a:r>
            <a:r>
              <a:rPr lang="nb-NO" sz="1800" b="1" dirty="0"/>
              <a:t> </a:t>
            </a:r>
            <a:r>
              <a:rPr lang="nb-NO" sz="1800" b="1" dirty="0" err="1"/>
              <a:t>thing</a:t>
            </a:r>
            <a:r>
              <a:rPr lang="nb-NO" sz="1800" b="1" dirty="0"/>
              <a:t> as a </a:t>
            </a:r>
            <a:r>
              <a:rPr lang="nb-NO" sz="1800" b="1" dirty="0" err="1"/>
              <a:t>free</a:t>
            </a:r>
            <a:r>
              <a:rPr lang="nb-NO" sz="1800" b="1" dirty="0"/>
              <a:t> </a:t>
            </a:r>
            <a:r>
              <a:rPr lang="nb-NO" sz="1800" b="1" dirty="0" err="1"/>
              <a:t>lunch</a:t>
            </a:r>
            <a:r>
              <a:rPr lang="nb-NO" sz="1800" b="1" dirty="0"/>
              <a:t>…</a:t>
            </a:r>
            <a:endParaRPr lang="nb-NO" b="1" dirty="0"/>
          </a:p>
        </p:txBody>
      </p:sp>
    </p:spTree>
    <p:extLst>
      <p:ext uri="{BB962C8B-B14F-4D97-AF65-F5344CB8AC3E}">
        <p14:creationId xmlns:p14="http://schemas.microsoft.com/office/powerpoint/2010/main" val="854690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9DBA184-6AAB-28A2-2713-C25F673C1C73}"/>
              </a:ext>
            </a:extLst>
          </p:cNvPr>
          <p:cNvSpPr>
            <a:spLocks noGrp="1"/>
          </p:cNvSpPr>
          <p:nvPr>
            <p:ph type="body" sz="quarter" idx="12"/>
          </p:nvPr>
        </p:nvSpPr>
        <p:spPr>
          <a:xfrm>
            <a:off x="590316" y="2566737"/>
            <a:ext cx="4366695" cy="2862062"/>
          </a:xfrm>
        </p:spPr>
        <p:txBody>
          <a:bodyPr/>
          <a:lstStyle/>
          <a:p>
            <a:r>
              <a:rPr lang="nb-NO" dirty="0"/>
              <a:t>Set</a:t>
            </a:r>
          </a:p>
          <a:p>
            <a:r>
              <a:rPr lang="nb-NO" dirty="0"/>
              <a:t>te inn bilde av </a:t>
            </a:r>
            <a:r>
              <a:rPr lang="nb-NO" dirty="0" err="1"/>
              <a:t>overdragesle</a:t>
            </a:r>
            <a:r>
              <a:rPr lang="nb-NO" dirty="0"/>
              <a:t> og </a:t>
            </a:r>
            <a:r>
              <a:rPr lang="nb-NO" dirty="0" err="1"/>
              <a:t>antikvairaterklæring</a:t>
            </a:r>
            <a:r>
              <a:rPr lang="nb-NO" dirty="0"/>
              <a:t> på engelsk</a:t>
            </a:r>
          </a:p>
        </p:txBody>
      </p:sp>
      <p:sp>
        <p:nvSpPr>
          <p:cNvPr id="4" name="Tittel 3">
            <a:extLst>
              <a:ext uri="{FF2B5EF4-FFF2-40B4-BE49-F238E27FC236}">
                <a16:creationId xmlns:a16="http://schemas.microsoft.com/office/drawing/2014/main" id="{2B5C01D4-5959-D908-0C58-AA0910BE578B}"/>
              </a:ext>
            </a:extLst>
          </p:cNvPr>
          <p:cNvSpPr>
            <a:spLocks noGrp="1"/>
          </p:cNvSpPr>
          <p:nvPr>
            <p:ph type="title"/>
          </p:nvPr>
        </p:nvSpPr>
        <p:spPr>
          <a:xfrm>
            <a:off x="590563" y="365125"/>
            <a:ext cx="11023035" cy="613443"/>
          </a:xfrm>
        </p:spPr>
        <p:txBody>
          <a:bodyPr>
            <a:normAutofit/>
          </a:bodyPr>
          <a:lstStyle/>
          <a:p>
            <a:r>
              <a:rPr lang="nb-NO" sz="3200" dirty="0"/>
              <a:t>Formal </a:t>
            </a:r>
            <a:r>
              <a:rPr lang="nb-NO" sz="3200" dirty="0" err="1"/>
              <a:t>procedures</a:t>
            </a:r>
            <a:r>
              <a:rPr lang="nb-NO" sz="3200" dirty="0"/>
              <a:t> </a:t>
            </a:r>
            <a:r>
              <a:rPr lang="nb-NO" sz="3200" dirty="0" err="1"/>
              <a:t>instead</a:t>
            </a:r>
            <a:r>
              <a:rPr lang="nb-NO" sz="3200" dirty="0"/>
              <a:t> </a:t>
            </a:r>
            <a:r>
              <a:rPr lang="nb-NO" sz="3200" dirty="0" err="1"/>
              <a:t>of</a:t>
            </a:r>
            <a:r>
              <a:rPr lang="nb-NO" sz="3200" dirty="0"/>
              <a:t> personal trust</a:t>
            </a:r>
          </a:p>
        </p:txBody>
      </p:sp>
      <p:pic>
        <p:nvPicPr>
          <p:cNvPr id="6" name="Bilde 5">
            <a:extLst>
              <a:ext uri="{FF2B5EF4-FFF2-40B4-BE49-F238E27FC236}">
                <a16:creationId xmlns:a16="http://schemas.microsoft.com/office/drawing/2014/main" id="{E2695854-FC08-5239-DD1E-20B8AB2D4893}"/>
              </a:ext>
            </a:extLst>
          </p:cNvPr>
          <p:cNvPicPr>
            <a:picLocks noChangeAspect="1"/>
          </p:cNvPicPr>
          <p:nvPr/>
        </p:nvPicPr>
        <p:blipFill>
          <a:blip r:embed="rId2"/>
          <a:stretch>
            <a:fillRect/>
          </a:stretch>
        </p:blipFill>
        <p:spPr>
          <a:xfrm>
            <a:off x="0" y="1079713"/>
            <a:ext cx="4677304" cy="4217312"/>
          </a:xfrm>
          <a:prstGeom prst="rect">
            <a:avLst/>
          </a:prstGeom>
        </p:spPr>
      </p:pic>
      <p:pic>
        <p:nvPicPr>
          <p:cNvPr id="8" name="Bilde 7">
            <a:extLst>
              <a:ext uri="{FF2B5EF4-FFF2-40B4-BE49-F238E27FC236}">
                <a16:creationId xmlns:a16="http://schemas.microsoft.com/office/drawing/2014/main" id="{97C1820C-E055-A7F4-5CF6-95DE63812B5A}"/>
              </a:ext>
            </a:extLst>
          </p:cNvPr>
          <p:cNvPicPr>
            <a:picLocks noChangeAspect="1"/>
          </p:cNvPicPr>
          <p:nvPr/>
        </p:nvPicPr>
        <p:blipFill>
          <a:blip r:embed="rId3"/>
          <a:stretch>
            <a:fillRect/>
          </a:stretch>
        </p:blipFill>
        <p:spPr>
          <a:xfrm>
            <a:off x="3229868" y="1769690"/>
            <a:ext cx="5083151" cy="4456155"/>
          </a:xfrm>
          <a:prstGeom prst="rect">
            <a:avLst/>
          </a:prstGeom>
        </p:spPr>
      </p:pic>
      <p:pic>
        <p:nvPicPr>
          <p:cNvPr id="10" name="Bilde 9">
            <a:extLst>
              <a:ext uri="{FF2B5EF4-FFF2-40B4-BE49-F238E27FC236}">
                <a16:creationId xmlns:a16="http://schemas.microsoft.com/office/drawing/2014/main" id="{8C668B74-FD76-5CD2-CB16-38318937EF7C}"/>
              </a:ext>
            </a:extLst>
          </p:cNvPr>
          <p:cNvPicPr>
            <a:picLocks noChangeAspect="1"/>
          </p:cNvPicPr>
          <p:nvPr/>
        </p:nvPicPr>
        <p:blipFill>
          <a:blip r:embed="rId4"/>
          <a:stretch>
            <a:fillRect/>
          </a:stretch>
        </p:blipFill>
        <p:spPr>
          <a:xfrm>
            <a:off x="8062188" y="1079713"/>
            <a:ext cx="3683414" cy="4865810"/>
          </a:xfrm>
          <a:prstGeom prst="rect">
            <a:avLst/>
          </a:prstGeom>
        </p:spPr>
      </p:pic>
    </p:spTree>
    <p:extLst>
      <p:ext uri="{BB962C8B-B14F-4D97-AF65-F5344CB8AC3E}">
        <p14:creationId xmlns:p14="http://schemas.microsoft.com/office/powerpoint/2010/main" val="88214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424B005-D276-071B-1D88-41A69D14139D}"/>
              </a:ext>
            </a:extLst>
          </p:cNvPr>
          <p:cNvSpPr txBox="1"/>
          <p:nvPr/>
        </p:nvSpPr>
        <p:spPr>
          <a:xfrm>
            <a:off x="215757" y="226031"/>
            <a:ext cx="11774185" cy="5201424"/>
          </a:xfrm>
          <a:prstGeom prst="rect">
            <a:avLst/>
          </a:prstGeom>
          <a:noFill/>
        </p:spPr>
        <p:txBody>
          <a:bodyPr wrap="square" rtlCol="0">
            <a:spAutoFit/>
          </a:bodyPr>
          <a:lstStyle/>
          <a:p>
            <a:endParaRPr lang="nb-NO" dirty="0"/>
          </a:p>
          <a:p>
            <a:r>
              <a:rPr lang="nb-NO" sz="2000" b="1" dirty="0">
                <a:latin typeface="Georgia" panose="02040502050405020303" pitchFamily="18" charset="0"/>
              </a:rPr>
              <a:t>From </a:t>
            </a:r>
            <a:r>
              <a:rPr lang="nb-NO" sz="2000" b="1" dirty="0" err="1">
                <a:latin typeface="Georgia" panose="02040502050405020303" pitchFamily="18" charset="0"/>
              </a:rPr>
              <a:t>the</a:t>
            </a:r>
            <a:r>
              <a:rPr lang="nb-NO" sz="2000" b="1" dirty="0">
                <a:latin typeface="Georgia" panose="02040502050405020303" pitchFamily="18" charset="0"/>
              </a:rPr>
              <a:t> </a:t>
            </a:r>
            <a:r>
              <a:rPr lang="nb-NO" sz="2000" b="1" dirty="0" err="1">
                <a:latin typeface="Georgia" panose="02040502050405020303" pitchFamily="18" charset="0"/>
              </a:rPr>
              <a:t>sentencing</a:t>
            </a:r>
            <a:r>
              <a:rPr lang="nb-NO" sz="2000" b="1" dirty="0">
                <a:latin typeface="Georgia" panose="02040502050405020303" pitchFamily="18" charset="0"/>
              </a:rPr>
              <a:t>, </a:t>
            </a:r>
            <a:r>
              <a:rPr lang="nb-NO" sz="2000" b="1" dirty="0" err="1">
                <a:latin typeface="Georgia" panose="02040502050405020303" pitchFamily="18" charset="0"/>
              </a:rPr>
              <a:t>page</a:t>
            </a:r>
            <a:r>
              <a:rPr lang="nb-NO" sz="2000" b="1" dirty="0">
                <a:latin typeface="Georgia" panose="02040502050405020303" pitchFamily="18" charset="0"/>
              </a:rPr>
              <a:t> 26 (my </a:t>
            </a:r>
            <a:r>
              <a:rPr lang="nb-NO" sz="2000" b="1" dirty="0" err="1">
                <a:latin typeface="Georgia" panose="02040502050405020303" pitchFamily="18" charset="0"/>
              </a:rPr>
              <a:t>translation</a:t>
            </a:r>
            <a:r>
              <a:rPr lang="nb-NO" sz="2000" b="1" dirty="0">
                <a:latin typeface="Georgia" panose="02040502050405020303" pitchFamily="18" charset="0"/>
              </a:rPr>
              <a:t>):</a:t>
            </a:r>
          </a:p>
          <a:p>
            <a:endParaRPr lang="nb-NO" dirty="0"/>
          </a:p>
          <a:p>
            <a:endParaRPr lang="nb-NO" dirty="0"/>
          </a:p>
          <a:p>
            <a:r>
              <a:rPr lang="nb-NO" sz="1200" dirty="0"/>
              <a:t>«I skjerpende retning må det endelig tillegges vekt at flere av de håndskrifter som var falske gjaldt skrifter som - dersom de hadde vært ekte - ville hatt betydning for kultur- og litteraturhistorien. ... Siden håndskriftene ved Håndskriftsamlingen i stor grad benyttes av forskere, biografer og historikere, er det også meget viktig at opplysningene som disse gir virkelig stammer fra den angivelige utsteder. Falske skrifter kan for eksempel lett føre til ukorrekt historieskrivning.»</a:t>
            </a:r>
          </a:p>
          <a:p>
            <a:endParaRPr lang="nb-NO" sz="1200" dirty="0"/>
          </a:p>
          <a:p>
            <a:endParaRPr lang="nb-NO" sz="1200" dirty="0"/>
          </a:p>
          <a:p>
            <a:endParaRPr lang="nb-NO" sz="1200" dirty="0"/>
          </a:p>
          <a:p>
            <a:r>
              <a:rPr lang="nb-NO" sz="2400" kern="100" dirty="0">
                <a:effectLst/>
                <a:latin typeface="Arial" panose="020B0604020202020204" pitchFamily="34" charset="0"/>
                <a:ea typeface="Calibri" panose="020F0502020204030204" pitchFamily="34" charset="0"/>
                <a:cs typeface="Times New Roman" panose="02020603050405020304" pitchFamily="18" charset="0"/>
              </a:rPr>
              <a:t>«In an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aggravating</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direction</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it must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finally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be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emphasized</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that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several</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of</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manuscripts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that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were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fake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concerned</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writings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that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if</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had</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been</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genuine -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would</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have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been</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significant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for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history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of</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culture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and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literature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Since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manuscripts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Manuscript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Collection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are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used to a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large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extent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by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researchers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biographers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and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historians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it is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also</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very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important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that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information</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provided</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by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these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really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originates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from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the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alleged</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issuer</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For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example</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false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writings</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can</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easily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lead to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incorrect</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writing</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of</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 </a:t>
            </a:r>
            <a:r>
              <a:rPr lang="nb-NO" sz="2400" kern="100" dirty="0" err="1">
                <a:effectLst/>
                <a:latin typeface="Arial" panose="020B0604020202020204" pitchFamily="34" charset="0"/>
                <a:ea typeface="Calibri" panose="020F0502020204030204" pitchFamily="34" charset="0"/>
                <a:cs typeface="Times New Roman" panose="02020603050405020304" pitchFamily="18" charset="0"/>
              </a:rPr>
              <a:t>history</a:t>
            </a:r>
            <a:r>
              <a:rPr lang="nb-NO" sz="2400" kern="100" dirty="0">
                <a:effectLst/>
                <a:latin typeface="Arial" panose="020B0604020202020204" pitchFamily="34" charset="0"/>
                <a:ea typeface="Calibri" panose="020F0502020204030204" pitchFamily="34" charset="0"/>
                <a:cs typeface="Times New Roman" panose="02020603050405020304" pitchFamily="18" charset="0"/>
              </a:rPr>
              <a:t>.»</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dirty="0">
                <a:solidFill>
                  <a:srgbClr val="81725D"/>
                </a:solidFill>
                <a:effectLst/>
                <a:latin typeface="CenturyGothic-Bold"/>
                <a:ea typeface="Times New Roman" panose="02020603050405020304" pitchFamily="18"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841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F08E69-131F-C757-2DAC-E8B069F3E15A}"/>
              </a:ext>
            </a:extLst>
          </p:cNvPr>
          <p:cNvSpPr>
            <a:spLocks noGrp="1"/>
          </p:cNvSpPr>
          <p:nvPr>
            <p:ph type="title"/>
          </p:nvPr>
        </p:nvSpPr>
        <p:spPr>
          <a:xfrm>
            <a:off x="590563" y="365125"/>
            <a:ext cx="11023035" cy="1190960"/>
          </a:xfrm>
        </p:spPr>
        <p:txBody>
          <a:bodyPr>
            <a:normAutofit/>
          </a:bodyPr>
          <a:lstStyle/>
          <a:p>
            <a:r>
              <a:rPr lang="nb-NO" dirty="0"/>
              <a:t>The </a:t>
            </a:r>
            <a:r>
              <a:rPr lang="nb-NO" dirty="0" err="1"/>
              <a:t>people</a:t>
            </a:r>
            <a:r>
              <a:rPr lang="nb-NO" dirty="0"/>
              <a:t> </a:t>
            </a:r>
            <a:r>
              <a:rPr lang="nb-NO" dirty="0" err="1"/>
              <a:t>we</a:t>
            </a:r>
            <a:r>
              <a:rPr lang="nb-NO" dirty="0"/>
              <a:t> </a:t>
            </a:r>
            <a:r>
              <a:rPr lang="nb-NO" dirty="0" err="1"/>
              <a:t>meet</a:t>
            </a:r>
            <a:r>
              <a:rPr lang="nb-NO" dirty="0"/>
              <a:t> </a:t>
            </a:r>
          </a:p>
        </p:txBody>
      </p:sp>
      <p:sp>
        <p:nvSpPr>
          <p:cNvPr id="3" name="Undertittel 2">
            <a:extLst>
              <a:ext uri="{FF2B5EF4-FFF2-40B4-BE49-F238E27FC236}">
                <a16:creationId xmlns:a16="http://schemas.microsoft.com/office/drawing/2014/main" id="{E8C04842-6291-42FD-7A32-51EDCBE1EC66}"/>
              </a:ext>
            </a:extLst>
          </p:cNvPr>
          <p:cNvSpPr>
            <a:spLocks noGrp="1"/>
          </p:cNvSpPr>
          <p:nvPr>
            <p:ph type="subTitle" idx="1"/>
          </p:nvPr>
        </p:nvSpPr>
        <p:spPr/>
        <p:txBody>
          <a:bodyPr>
            <a:normAutofit fontScale="92500" lnSpcReduction="10000"/>
          </a:bodyPr>
          <a:lstStyle/>
          <a:p>
            <a:r>
              <a:rPr lang="nb-NO" dirty="0"/>
              <a:t>Points for </a:t>
            </a:r>
            <a:r>
              <a:rPr lang="nb-NO" dirty="0" err="1"/>
              <a:t>discussion</a:t>
            </a:r>
            <a:r>
              <a:rPr lang="nb-NO" dirty="0"/>
              <a:t> – 20 min </a:t>
            </a:r>
            <a:r>
              <a:rPr lang="nb-NO" dirty="0" err="1"/>
              <a:t>group</a:t>
            </a:r>
            <a:r>
              <a:rPr lang="nb-NO" dirty="0"/>
              <a:t> </a:t>
            </a:r>
            <a:r>
              <a:rPr lang="nb-NO" dirty="0" err="1"/>
              <a:t>discussion</a:t>
            </a:r>
            <a:r>
              <a:rPr lang="nb-NO" dirty="0"/>
              <a:t> – </a:t>
            </a:r>
            <a:r>
              <a:rPr lang="nb-NO" dirty="0" err="1"/>
              <a:t>presentation</a:t>
            </a:r>
            <a:endParaRPr lang="nb-NO" dirty="0"/>
          </a:p>
        </p:txBody>
      </p:sp>
      <p:sp>
        <p:nvSpPr>
          <p:cNvPr id="4" name="Plassholder for tekst 3">
            <a:extLst>
              <a:ext uri="{FF2B5EF4-FFF2-40B4-BE49-F238E27FC236}">
                <a16:creationId xmlns:a16="http://schemas.microsoft.com/office/drawing/2014/main" id="{3F5375BE-D533-517B-26BE-B2C542AE0063}"/>
              </a:ext>
            </a:extLst>
          </p:cNvPr>
          <p:cNvSpPr>
            <a:spLocks noGrp="1"/>
          </p:cNvSpPr>
          <p:nvPr>
            <p:ph type="body" sz="quarter" idx="12"/>
          </p:nvPr>
        </p:nvSpPr>
        <p:spPr/>
        <p:txBody>
          <a:bodyPr>
            <a:normAutofit fontScale="70000" lnSpcReduction="20000"/>
          </a:bodyPr>
          <a:lstStyle/>
          <a:p>
            <a:r>
              <a:rPr lang="nb-NO" dirty="0"/>
              <a:t>Do </a:t>
            </a:r>
            <a:r>
              <a:rPr lang="nb-NO" dirty="0" err="1"/>
              <a:t>you</a:t>
            </a:r>
            <a:r>
              <a:rPr lang="nb-NO" dirty="0"/>
              <a:t> have «</a:t>
            </a:r>
            <a:r>
              <a:rPr lang="nb-NO" dirty="0" err="1"/>
              <a:t>priveliged</a:t>
            </a:r>
            <a:r>
              <a:rPr lang="nb-NO" dirty="0"/>
              <a:t> </a:t>
            </a:r>
            <a:r>
              <a:rPr lang="nb-NO" dirty="0" err="1"/>
              <a:t>users</a:t>
            </a:r>
            <a:r>
              <a:rPr lang="nb-NO" dirty="0"/>
              <a:t>», </a:t>
            </a:r>
            <a:r>
              <a:rPr lang="nb-NO" dirty="0" err="1"/>
              <a:t>people</a:t>
            </a:r>
            <a:r>
              <a:rPr lang="nb-NO" dirty="0"/>
              <a:t> </a:t>
            </a:r>
            <a:r>
              <a:rPr lang="nb-NO" dirty="0" err="1"/>
              <a:t>outside</a:t>
            </a:r>
            <a:r>
              <a:rPr lang="nb-NO" dirty="0"/>
              <a:t> </a:t>
            </a:r>
            <a:r>
              <a:rPr lang="nb-NO" dirty="0" err="1"/>
              <a:t>your</a:t>
            </a:r>
            <a:r>
              <a:rPr lang="nb-NO" dirty="0"/>
              <a:t> </a:t>
            </a:r>
            <a:r>
              <a:rPr lang="nb-NO" dirty="0" err="1"/>
              <a:t>institution</a:t>
            </a:r>
            <a:r>
              <a:rPr lang="nb-NO" dirty="0"/>
              <a:t> </a:t>
            </a:r>
            <a:r>
              <a:rPr lang="nb-NO" dirty="0" err="1"/>
              <a:t>that</a:t>
            </a:r>
            <a:r>
              <a:rPr lang="nb-NO" dirty="0"/>
              <a:t> </a:t>
            </a:r>
            <a:r>
              <a:rPr lang="nb-NO" dirty="0" err="1"/>
              <a:t>feels</a:t>
            </a:r>
            <a:r>
              <a:rPr lang="nb-NO" dirty="0"/>
              <a:t> like </a:t>
            </a:r>
            <a:r>
              <a:rPr lang="nb-NO" dirty="0" err="1"/>
              <a:t>colleagues</a:t>
            </a:r>
            <a:r>
              <a:rPr lang="nb-NO" dirty="0"/>
              <a:t>? </a:t>
            </a:r>
            <a:r>
              <a:rPr lang="nb-NO" dirty="0" err="1"/>
              <a:t>Fellow</a:t>
            </a:r>
            <a:r>
              <a:rPr lang="nb-NO" dirty="0"/>
              <a:t> students from </a:t>
            </a:r>
            <a:r>
              <a:rPr lang="nb-NO" dirty="0" err="1"/>
              <a:t>university</a:t>
            </a:r>
            <a:r>
              <a:rPr lang="nb-NO" dirty="0"/>
              <a:t>, </a:t>
            </a:r>
            <a:r>
              <a:rPr lang="nb-NO" dirty="0" err="1"/>
              <a:t>antiquarian</a:t>
            </a:r>
            <a:r>
              <a:rPr lang="nb-NO" dirty="0"/>
              <a:t> </a:t>
            </a:r>
            <a:r>
              <a:rPr lang="nb-NO" dirty="0" err="1"/>
              <a:t>dealers</a:t>
            </a:r>
            <a:r>
              <a:rPr lang="nb-NO" dirty="0"/>
              <a:t> or </a:t>
            </a:r>
            <a:r>
              <a:rPr lang="nb-NO" dirty="0" err="1"/>
              <a:t>people</a:t>
            </a:r>
            <a:r>
              <a:rPr lang="nb-NO" dirty="0"/>
              <a:t> </a:t>
            </a:r>
            <a:r>
              <a:rPr lang="nb-NO" dirty="0" err="1"/>
              <a:t>working</a:t>
            </a:r>
            <a:r>
              <a:rPr lang="nb-NO" dirty="0"/>
              <a:t> at </a:t>
            </a:r>
            <a:r>
              <a:rPr lang="nb-NO" dirty="0" err="1"/>
              <a:t>auction</a:t>
            </a:r>
            <a:r>
              <a:rPr lang="nb-NO" dirty="0"/>
              <a:t> houses?</a:t>
            </a:r>
          </a:p>
          <a:p>
            <a:r>
              <a:rPr lang="nb-NO" dirty="0"/>
              <a:t>Do </a:t>
            </a:r>
            <a:r>
              <a:rPr lang="nb-NO" dirty="0" err="1"/>
              <a:t>you</a:t>
            </a:r>
            <a:r>
              <a:rPr lang="nb-NO" dirty="0"/>
              <a:t> have </a:t>
            </a:r>
            <a:r>
              <a:rPr lang="nb-NO" dirty="0" err="1"/>
              <a:t>close</a:t>
            </a:r>
            <a:r>
              <a:rPr lang="nb-NO" dirty="0"/>
              <a:t> </a:t>
            </a:r>
            <a:r>
              <a:rPr lang="nb-NO" dirty="0" err="1"/>
              <a:t>contact</a:t>
            </a:r>
            <a:r>
              <a:rPr lang="nb-NO" dirty="0"/>
              <a:t> </a:t>
            </a:r>
            <a:r>
              <a:rPr lang="nb-NO" dirty="0" err="1"/>
              <a:t>with</a:t>
            </a:r>
            <a:r>
              <a:rPr lang="nb-NO" dirty="0"/>
              <a:t> private </a:t>
            </a:r>
            <a:r>
              <a:rPr lang="nb-NO" dirty="0" err="1"/>
              <a:t>collectors</a:t>
            </a:r>
            <a:r>
              <a:rPr lang="nb-NO" dirty="0"/>
              <a:t> or </a:t>
            </a:r>
            <a:r>
              <a:rPr lang="nb-NO" dirty="0" err="1"/>
              <a:t>academics</a:t>
            </a:r>
            <a:r>
              <a:rPr lang="nb-NO" dirty="0"/>
              <a:t> </a:t>
            </a:r>
            <a:r>
              <a:rPr lang="nb-NO" dirty="0" err="1"/>
              <a:t>working</a:t>
            </a:r>
            <a:r>
              <a:rPr lang="nb-NO" dirty="0"/>
              <a:t> at private </a:t>
            </a:r>
            <a:r>
              <a:rPr lang="nb-NO" dirty="0" err="1"/>
              <a:t>institutions</a:t>
            </a:r>
            <a:r>
              <a:rPr lang="nb-NO" dirty="0"/>
              <a:t> </a:t>
            </a:r>
            <a:r>
              <a:rPr lang="nb-NO" dirty="0" err="1"/>
              <a:t>with</a:t>
            </a:r>
            <a:r>
              <a:rPr lang="nb-NO" dirty="0"/>
              <a:t> </a:t>
            </a:r>
            <a:r>
              <a:rPr lang="nb-NO" dirty="0" err="1"/>
              <a:t>similar</a:t>
            </a:r>
            <a:r>
              <a:rPr lang="nb-NO" dirty="0"/>
              <a:t> </a:t>
            </a:r>
            <a:r>
              <a:rPr lang="nb-NO" dirty="0" err="1"/>
              <a:t>collections</a:t>
            </a:r>
            <a:r>
              <a:rPr lang="nb-NO" dirty="0"/>
              <a:t> to </a:t>
            </a:r>
            <a:r>
              <a:rPr lang="nb-NO" dirty="0" err="1"/>
              <a:t>your</a:t>
            </a:r>
            <a:r>
              <a:rPr lang="nb-NO" dirty="0"/>
              <a:t> </a:t>
            </a:r>
            <a:r>
              <a:rPr lang="nb-NO" dirty="0" err="1"/>
              <a:t>own</a:t>
            </a:r>
            <a:r>
              <a:rPr lang="nb-NO" dirty="0"/>
              <a:t>?</a:t>
            </a:r>
          </a:p>
          <a:p>
            <a:r>
              <a:rPr lang="nb-NO" dirty="0"/>
              <a:t>Are </a:t>
            </a:r>
            <a:r>
              <a:rPr lang="nb-NO" dirty="0" err="1"/>
              <a:t>these</a:t>
            </a:r>
            <a:r>
              <a:rPr lang="nb-NO" dirty="0"/>
              <a:t> </a:t>
            </a:r>
            <a:r>
              <a:rPr lang="nb-NO" dirty="0" err="1"/>
              <a:t>involved</a:t>
            </a:r>
            <a:r>
              <a:rPr lang="nb-NO" dirty="0"/>
              <a:t> in </a:t>
            </a:r>
            <a:r>
              <a:rPr lang="nb-NO" dirty="0" err="1"/>
              <a:t>discussions</a:t>
            </a:r>
            <a:r>
              <a:rPr lang="nb-NO" dirty="0"/>
              <a:t> </a:t>
            </a:r>
            <a:r>
              <a:rPr lang="nb-NO" dirty="0" err="1"/>
              <a:t>about</a:t>
            </a:r>
            <a:r>
              <a:rPr lang="nb-NO" dirty="0"/>
              <a:t> </a:t>
            </a:r>
            <a:r>
              <a:rPr lang="nb-NO" dirty="0" err="1"/>
              <a:t>acquisitions</a:t>
            </a:r>
            <a:r>
              <a:rPr lang="nb-NO" dirty="0"/>
              <a:t>, </a:t>
            </a:r>
            <a:r>
              <a:rPr lang="nb-NO" dirty="0" err="1"/>
              <a:t>authenticity</a:t>
            </a:r>
            <a:r>
              <a:rPr lang="nb-NO" dirty="0"/>
              <a:t> and </a:t>
            </a:r>
            <a:r>
              <a:rPr lang="nb-NO" dirty="0" err="1"/>
              <a:t>price</a:t>
            </a:r>
            <a:r>
              <a:rPr lang="nb-NO" dirty="0"/>
              <a:t> </a:t>
            </a:r>
            <a:r>
              <a:rPr lang="nb-NO" dirty="0" err="1"/>
              <a:t>valuations</a:t>
            </a:r>
            <a:r>
              <a:rPr lang="nb-NO" dirty="0"/>
              <a:t>, </a:t>
            </a:r>
            <a:r>
              <a:rPr lang="nb-NO" dirty="0" err="1"/>
              <a:t>provenance</a:t>
            </a:r>
            <a:r>
              <a:rPr lang="nb-NO" dirty="0"/>
              <a:t> </a:t>
            </a:r>
            <a:r>
              <a:rPr lang="nb-NO" dirty="0" err="1"/>
              <a:t>research</a:t>
            </a:r>
            <a:r>
              <a:rPr lang="nb-NO" dirty="0"/>
              <a:t>? If so, </a:t>
            </a:r>
            <a:r>
              <a:rPr lang="nb-NO" dirty="0" err="1"/>
              <a:t>how</a:t>
            </a:r>
            <a:r>
              <a:rPr lang="nb-NO" dirty="0"/>
              <a:t>?</a:t>
            </a:r>
          </a:p>
          <a:p>
            <a:r>
              <a:rPr lang="nb-NO" dirty="0"/>
              <a:t>Are </a:t>
            </a:r>
            <a:r>
              <a:rPr lang="nb-NO" dirty="0" err="1"/>
              <a:t>they</a:t>
            </a:r>
            <a:r>
              <a:rPr lang="nb-NO" dirty="0"/>
              <a:t> </a:t>
            </a:r>
            <a:r>
              <a:rPr lang="nb-NO" dirty="0" err="1"/>
              <a:t>treated</a:t>
            </a:r>
            <a:r>
              <a:rPr lang="nb-NO" dirty="0"/>
              <a:t> </a:t>
            </a:r>
            <a:r>
              <a:rPr lang="nb-NO" dirty="0" err="1"/>
              <a:t>differently</a:t>
            </a:r>
            <a:r>
              <a:rPr lang="nb-NO" dirty="0"/>
              <a:t> from </a:t>
            </a:r>
            <a:r>
              <a:rPr lang="nb-NO" dirty="0" err="1"/>
              <a:t>ordinary</a:t>
            </a:r>
            <a:r>
              <a:rPr lang="nb-NO" dirty="0"/>
              <a:t> </a:t>
            </a:r>
            <a:r>
              <a:rPr lang="nb-NO" dirty="0" err="1"/>
              <a:t>users</a:t>
            </a:r>
            <a:r>
              <a:rPr lang="nb-NO" dirty="0"/>
              <a:t> </a:t>
            </a:r>
            <a:r>
              <a:rPr lang="nb-NO" dirty="0" err="1"/>
              <a:t>if</a:t>
            </a:r>
            <a:r>
              <a:rPr lang="nb-NO" dirty="0"/>
              <a:t> </a:t>
            </a:r>
            <a:r>
              <a:rPr lang="nb-NO" dirty="0" err="1"/>
              <a:t>they</a:t>
            </a:r>
            <a:r>
              <a:rPr lang="nb-NO" dirty="0"/>
              <a:t> </a:t>
            </a:r>
            <a:r>
              <a:rPr lang="nb-NO" dirty="0" err="1"/>
              <a:t>visit</a:t>
            </a:r>
            <a:r>
              <a:rPr lang="nb-NO" dirty="0"/>
              <a:t> </a:t>
            </a:r>
            <a:r>
              <a:rPr lang="nb-NO" dirty="0" err="1"/>
              <a:t>the</a:t>
            </a:r>
            <a:r>
              <a:rPr lang="nb-NO" dirty="0"/>
              <a:t> </a:t>
            </a:r>
            <a:r>
              <a:rPr lang="nb-NO" dirty="0" err="1"/>
              <a:t>special</a:t>
            </a:r>
            <a:r>
              <a:rPr lang="nb-NO" dirty="0"/>
              <a:t> </a:t>
            </a:r>
            <a:r>
              <a:rPr lang="nb-NO" dirty="0" err="1"/>
              <a:t>collections</a:t>
            </a:r>
            <a:r>
              <a:rPr lang="nb-NO" dirty="0"/>
              <a:t> </a:t>
            </a:r>
            <a:r>
              <a:rPr lang="nb-NO" dirty="0" err="1"/>
              <a:t>reading</a:t>
            </a:r>
            <a:r>
              <a:rPr lang="nb-NO" dirty="0"/>
              <a:t> </a:t>
            </a:r>
            <a:r>
              <a:rPr lang="nb-NO" dirty="0" err="1"/>
              <a:t>room</a:t>
            </a:r>
            <a:r>
              <a:rPr lang="nb-NO" dirty="0"/>
              <a:t>?</a:t>
            </a:r>
          </a:p>
          <a:p>
            <a:r>
              <a:rPr lang="nb-NO" dirty="0"/>
              <a:t>Do </a:t>
            </a:r>
            <a:r>
              <a:rPr lang="nb-NO" dirty="0" err="1"/>
              <a:t>you</a:t>
            </a:r>
            <a:r>
              <a:rPr lang="nb-NO" dirty="0"/>
              <a:t> have </a:t>
            </a:r>
            <a:r>
              <a:rPr lang="nb-NO" dirty="0" err="1"/>
              <a:t>procedures</a:t>
            </a:r>
            <a:r>
              <a:rPr lang="nb-NO" dirty="0"/>
              <a:t>/</a:t>
            </a:r>
            <a:r>
              <a:rPr lang="nb-NO" dirty="0" err="1"/>
              <a:t>ethical</a:t>
            </a:r>
            <a:r>
              <a:rPr lang="nb-NO" dirty="0"/>
              <a:t> guidelines </a:t>
            </a:r>
            <a:r>
              <a:rPr lang="nb-NO" dirty="0" err="1"/>
              <a:t>regarding</a:t>
            </a:r>
            <a:r>
              <a:rPr lang="nb-NO" dirty="0"/>
              <a:t> </a:t>
            </a:r>
            <a:r>
              <a:rPr lang="nb-NO" dirty="0" err="1"/>
              <a:t>your</a:t>
            </a:r>
            <a:r>
              <a:rPr lang="nb-NO" dirty="0"/>
              <a:t> </a:t>
            </a:r>
            <a:r>
              <a:rPr lang="nb-NO" dirty="0" err="1"/>
              <a:t>connection</a:t>
            </a:r>
            <a:r>
              <a:rPr lang="nb-NO" dirty="0"/>
              <a:t> </a:t>
            </a:r>
            <a:r>
              <a:rPr lang="nb-NO" dirty="0" err="1"/>
              <a:t>with</a:t>
            </a:r>
            <a:r>
              <a:rPr lang="nb-NO" dirty="0"/>
              <a:t> </a:t>
            </a:r>
            <a:r>
              <a:rPr lang="nb-NO" dirty="0" err="1"/>
              <a:t>these</a:t>
            </a:r>
            <a:r>
              <a:rPr lang="nb-NO" dirty="0"/>
              <a:t> </a:t>
            </a:r>
            <a:r>
              <a:rPr lang="nb-NO" dirty="0" err="1"/>
              <a:t>people</a:t>
            </a:r>
            <a:r>
              <a:rPr lang="nb-NO" dirty="0"/>
              <a:t>?</a:t>
            </a:r>
          </a:p>
          <a:p>
            <a:r>
              <a:rPr lang="nb-NO" dirty="0"/>
              <a:t>Do </a:t>
            </a:r>
            <a:r>
              <a:rPr lang="nb-NO" dirty="0" err="1"/>
              <a:t>you</a:t>
            </a:r>
            <a:r>
              <a:rPr lang="nb-NO" dirty="0"/>
              <a:t> </a:t>
            </a:r>
            <a:r>
              <a:rPr lang="nb-NO" dirty="0" err="1"/>
              <a:t>reflect</a:t>
            </a:r>
            <a:r>
              <a:rPr lang="nb-NO" dirty="0"/>
              <a:t> </a:t>
            </a:r>
            <a:r>
              <a:rPr lang="nb-NO" dirty="0" err="1"/>
              <a:t>on</a:t>
            </a:r>
            <a:r>
              <a:rPr lang="nb-NO" dirty="0"/>
              <a:t> different hats, </a:t>
            </a:r>
            <a:r>
              <a:rPr lang="nb-NO" dirty="0" err="1"/>
              <a:t>roles</a:t>
            </a:r>
            <a:r>
              <a:rPr lang="nb-NO" dirty="0"/>
              <a:t>, </a:t>
            </a:r>
            <a:r>
              <a:rPr lang="nb-NO" dirty="0" err="1"/>
              <a:t>policies</a:t>
            </a:r>
            <a:r>
              <a:rPr lang="nb-NO" dirty="0"/>
              <a:t>?</a:t>
            </a:r>
          </a:p>
          <a:p>
            <a:endParaRPr lang="nb-NO" dirty="0"/>
          </a:p>
          <a:p>
            <a:endParaRPr lang="nb-NO" dirty="0"/>
          </a:p>
        </p:txBody>
      </p:sp>
    </p:spTree>
    <p:extLst>
      <p:ext uri="{BB962C8B-B14F-4D97-AF65-F5344CB8AC3E}">
        <p14:creationId xmlns:p14="http://schemas.microsoft.com/office/powerpoint/2010/main" val="90763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F08E69-131F-C757-2DAC-E8B069F3E15A}"/>
              </a:ext>
            </a:extLst>
          </p:cNvPr>
          <p:cNvSpPr>
            <a:spLocks noGrp="1"/>
          </p:cNvSpPr>
          <p:nvPr>
            <p:ph type="title"/>
          </p:nvPr>
        </p:nvSpPr>
        <p:spPr/>
        <p:txBody>
          <a:bodyPr>
            <a:normAutofit/>
          </a:bodyPr>
          <a:lstStyle/>
          <a:p>
            <a:r>
              <a:rPr lang="nb-NO" dirty="0"/>
              <a:t>The </a:t>
            </a:r>
            <a:r>
              <a:rPr lang="nb-NO" dirty="0" err="1"/>
              <a:t>documents</a:t>
            </a:r>
            <a:r>
              <a:rPr lang="nb-NO" dirty="0"/>
              <a:t> </a:t>
            </a:r>
            <a:r>
              <a:rPr lang="nb-NO" dirty="0" err="1"/>
              <a:t>we</a:t>
            </a:r>
            <a:r>
              <a:rPr lang="nb-NO" dirty="0"/>
              <a:t> </a:t>
            </a:r>
            <a:r>
              <a:rPr lang="nb-NO" dirty="0" err="1"/>
              <a:t>meet</a:t>
            </a:r>
            <a:endParaRPr lang="nb-NO" dirty="0"/>
          </a:p>
        </p:txBody>
      </p:sp>
      <p:sp>
        <p:nvSpPr>
          <p:cNvPr id="3" name="Undertittel 2">
            <a:extLst>
              <a:ext uri="{FF2B5EF4-FFF2-40B4-BE49-F238E27FC236}">
                <a16:creationId xmlns:a16="http://schemas.microsoft.com/office/drawing/2014/main" id="{E8C04842-6291-42FD-7A32-51EDCBE1EC66}"/>
              </a:ext>
            </a:extLst>
          </p:cNvPr>
          <p:cNvSpPr>
            <a:spLocks noGrp="1"/>
          </p:cNvSpPr>
          <p:nvPr>
            <p:ph type="subTitle" idx="1"/>
          </p:nvPr>
        </p:nvSpPr>
        <p:spPr>
          <a:xfrm>
            <a:off x="590316" y="1836821"/>
            <a:ext cx="11023426" cy="425116"/>
          </a:xfrm>
        </p:spPr>
        <p:txBody>
          <a:bodyPr>
            <a:normAutofit/>
          </a:bodyPr>
          <a:lstStyle/>
          <a:p>
            <a:r>
              <a:rPr lang="nb-NO" dirty="0"/>
              <a:t>Points for </a:t>
            </a:r>
            <a:r>
              <a:rPr lang="nb-NO" dirty="0" err="1"/>
              <a:t>discussion</a:t>
            </a:r>
            <a:r>
              <a:rPr lang="nb-NO" dirty="0"/>
              <a:t> – 20 min </a:t>
            </a:r>
            <a:r>
              <a:rPr lang="nb-NO" dirty="0" err="1"/>
              <a:t>group</a:t>
            </a:r>
            <a:r>
              <a:rPr lang="nb-NO" dirty="0"/>
              <a:t> </a:t>
            </a:r>
            <a:r>
              <a:rPr lang="nb-NO" dirty="0" err="1"/>
              <a:t>discussion</a:t>
            </a:r>
            <a:r>
              <a:rPr lang="nb-NO" dirty="0"/>
              <a:t> – </a:t>
            </a:r>
            <a:r>
              <a:rPr lang="nb-NO" dirty="0" err="1"/>
              <a:t>presentation</a:t>
            </a:r>
            <a:endParaRPr lang="nb-NO" dirty="0"/>
          </a:p>
          <a:p>
            <a:endParaRPr lang="nb-NO" dirty="0"/>
          </a:p>
        </p:txBody>
      </p:sp>
      <p:sp>
        <p:nvSpPr>
          <p:cNvPr id="4" name="Plassholder for tekst 3">
            <a:extLst>
              <a:ext uri="{FF2B5EF4-FFF2-40B4-BE49-F238E27FC236}">
                <a16:creationId xmlns:a16="http://schemas.microsoft.com/office/drawing/2014/main" id="{3F5375BE-D533-517B-26BE-B2C542AE0063}"/>
              </a:ext>
            </a:extLst>
          </p:cNvPr>
          <p:cNvSpPr>
            <a:spLocks noGrp="1"/>
          </p:cNvSpPr>
          <p:nvPr>
            <p:ph type="body" sz="quarter" idx="12"/>
          </p:nvPr>
        </p:nvSpPr>
        <p:spPr>
          <a:xfrm>
            <a:off x="590316" y="2496852"/>
            <a:ext cx="11023426" cy="3262263"/>
          </a:xfrm>
        </p:spPr>
        <p:txBody>
          <a:bodyPr>
            <a:normAutofit fontScale="77500" lnSpcReduction="20000"/>
          </a:bodyPr>
          <a:lstStyle/>
          <a:p>
            <a:r>
              <a:rPr lang="nb-NO" dirty="0"/>
              <a:t>Do </a:t>
            </a:r>
            <a:r>
              <a:rPr lang="nb-NO" dirty="0" err="1"/>
              <a:t>you</a:t>
            </a:r>
            <a:r>
              <a:rPr lang="nb-NO" dirty="0"/>
              <a:t> or </a:t>
            </a:r>
            <a:r>
              <a:rPr lang="nb-NO" dirty="0" err="1"/>
              <a:t>your</a:t>
            </a:r>
            <a:r>
              <a:rPr lang="nb-NO" dirty="0"/>
              <a:t> </a:t>
            </a:r>
            <a:r>
              <a:rPr lang="nb-NO" dirty="0" err="1"/>
              <a:t>library</a:t>
            </a:r>
            <a:r>
              <a:rPr lang="nb-NO" dirty="0"/>
              <a:t> </a:t>
            </a:r>
            <a:r>
              <a:rPr lang="nb-NO" dirty="0" err="1"/>
              <a:t>examine</a:t>
            </a:r>
            <a:r>
              <a:rPr lang="nb-NO" dirty="0"/>
              <a:t> letters/</a:t>
            </a:r>
            <a:r>
              <a:rPr lang="nb-NO" dirty="0" err="1"/>
              <a:t>manuscripts</a:t>
            </a:r>
            <a:r>
              <a:rPr lang="nb-NO" dirty="0"/>
              <a:t> in private </a:t>
            </a:r>
            <a:r>
              <a:rPr lang="nb-NO" dirty="0" err="1"/>
              <a:t>ownership</a:t>
            </a:r>
            <a:r>
              <a:rPr lang="nb-NO" dirty="0"/>
              <a:t> or for sale? </a:t>
            </a:r>
          </a:p>
          <a:p>
            <a:r>
              <a:rPr lang="nb-NO" dirty="0" err="1"/>
              <a:t>Does</a:t>
            </a:r>
            <a:r>
              <a:rPr lang="nb-NO" dirty="0"/>
              <a:t> </a:t>
            </a:r>
            <a:r>
              <a:rPr lang="nb-NO" dirty="0" err="1"/>
              <a:t>your</a:t>
            </a:r>
            <a:r>
              <a:rPr lang="nb-NO" dirty="0"/>
              <a:t> </a:t>
            </a:r>
            <a:r>
              <a:rPr lang="nb-NO" dirty="0" err="1"/>
              <a:t>paper</a:t>
            </a:r>
            <a:r>
              <a:rPr lang="nb-NO" dirty="0"/>
              <a:t> </a:t>
            </a:r>
            <a:r>
              <a:rPr lang="nb-NO" dirty="0" err="1"/>
              <a:t>conservators</a:t>
            </a:r>
            <a:r>
              <a:rPr lang="nb-NO" dirty="0"/>
              <a:t> or </a:t>
            </a:r>
            <a:r>
              <a:rPr lang="nb-NO" dirty="0" err="1"/>
              <a:t>conservation</a:t>
            </a:r>
            <a:r>
              <a:rPr lang="nb-NO" dirty="0"/>
              <a:t> atelier </a:t>
            </a:r>
            <a:r>
              <a:rPr lang="nb-NO" dirty="0" err="1"/>
              <a:t>examine</a:t>
            </a:r>
            <a:r>
              <a:rPr lang="nb-NO" dirty="0"/>
              <a:t>/test/</a:t>
            </a:r>
            <a:r>
              <a:rPr lang="nb-NO" dirty="0" err="1"/>
              <a:t>repair</a:t>
            </a:r>
            <a:r>
              <a:rPr lang="nb-NO" dirty="0"/>
              <a:t> </a:t>
            </a:r>
            <a:r>
              <a:rPr lang="nb-NO" dirty="0" err="1"/>
              <a:t>items</a:t>
            </a:r>
            <a:r>
              <a:rPr lang="nb-NO" dirty="0"/>
              <a:t> </a:t>
            </a:r>
            <a:r>
              <a:rPr lang="nb-NO" dirty="0" err="1"/>
              <a:t>owned</a:t>
            </a:r>
            <a:r>
              <a:rPr lang="nb-NO" dirty="0"/>
              <a:t> by </a:t>
            </a:r>
            <a:r>
              <a:rPr lang="nb-NO" dirty="0" err="1"/>
              <a:t>others</a:t>
            </a:r>
            <a:r>
              <a:rPr lang="nb-NO" dirty="0"/>
              <a:t>?</a:t>
            </a:r>
          </a:p>
          <a:p>
            <a:r>
              <a:rPr lang="nb-NO" dirty="0"/>
              <a:t>Do </a:t>
            </a:r>
            <a:r>
              <a:rPr lang="nb-NO" dirty="0" err="1"/>
              <a:t>you</a:t>
            </a:r>
            <a:r>
              <a:rPr lang="nb-NO" dirty="0"/>
              <a:t> </a:t>
            </a:r>
            <a:r>
              <a:rPr lang="nb-NO" dirty="0" err="1"/>
              <a:t>take</a:t>
            </a:r>
            <a:r>
              <a:rPr lang="nb-NO" dirty="0"/>
              <a:t> in and </a:t>
            </a:r>
            <a:r>
              <a:rPr lang="nb-NO" dirty="0" err="1"/>
              <a:t>keep</a:t>
            </a:r>
            <a:r>
              <a:rPr lang="nb-NO" dirty="0"/>
              <a:t> for in house </a:t>
            </a:r>
            <a:r>
              <a:rPr lang="nb-NO" dirty="0" err="1"/>
              <a:t>examination</a:t>
            </a:r>
            <a:r>
              <a:rPr lang="nb-NO" dirty="0"/>
              <a:t> </a:t>
            </a:r>
            <a:r>
              <a:rPr lang="nb-NO" dirty="0" err="1"/>
              <a:t>items</a:t>
            </a:r>
            <a:r>
              <a:rPr lang="nb-NO" dirty="0"/>
              <a:t> </a:t>
            </a:r>
            <a:r>
              <a:rPr lang="nb-NO" dirty="0" err="1"/>
              <a:t>you</a:t>
            </a:r>
            <a:r>
              <a:rPr lang="nb-NO" dirty="0"/>
              <a:t> </a:t>
            </a:r>
            <a:r>
              <a:rPr lang="nb-NO" dirty="0" err="1"/>
              <a:t>consider</a:t>
            </a:r>
            <a:r>
              <a:rPr lang="nb-NO" dirty="0"/>
              <a:t> </a:t>
            </a:r>
            <a:r>
              <a:rPr lang="nb-NO" dirty="0" err="1"/>
              <a:t>acquiring</a:t>
            </a:r>
            <a:r>
              <a:rPr lang="nb-NO" dirty="0"/>
              <a:t>?</a:t>
            </a:r>
          </a:p>
          <a:p>
            <a:r>
              <a:rPr lang="nb-NO" dirty="0"/>
              <a:t>Do </a:t>
            </a:r>
            <a:r>
              <a:rPr lang="nb-NO" dirty="0" err="1"/>
              <a:t>you</a:t>
            </a:r>
            <a:r>
              <a:rPr lang="nb-NO" dirty="0"/>
              <a:t> </a:t>
            </a:r>
            <a:r>
              <a:rPr lang="nb-NO" dirty="0" err="1"/>
              <a:t>share</a:t>
            </a:r>
            <a:r>
              <a:rPr lang="nb-NO" dirty="0"/>
              <a:t> </a:t>
            </a:r>
            <a:r>
              <a:rPr lang="nb-NO" dirty="0" err="1"/>
              <a:t>the</a:t>
            </a:r>
            <a:r>
              <a:rPr lang="nb-NO" dirty="0"/>
              <a:t> </a:t>
            </a:r>
            <a:r>
              <a:rPr lang="nb-NO" dirty="0" err="1"/>
              <a:t>results</a:t>
            </a:r>
            <a:r>
              <a:rPr lang="nb-NO" dirty="0"/>
              <a:t> </a:t>
            </a:r>
            <a:r>
              <a:rPr lang="nb-NO" dirty="0" err="1"/>
              <a:t>of</a:t>
            </a:r>
            <a:r>
              <a:rPr lang="nb-NO" dirty="0"/>
              <a:t> </a:t>
            </a:r>
            <a:r>
              <a:rPr lang="nb-NO" dirty="0" err="1"/>
              <a:t>these</a:t>
            </a:r>
            <a:r>
              <a:rPr lang="nb-NO" dirty="0"/>
              <a:t> </a:t>
            </a:r>
            <a:r>
              <a:rPr lang="nb-NO" dirty="0" err="1"/>
              <a:t>examinations</a:t>
            </a:r>
            <a:r>
              <a:rPr lang="nb-NO" dirty="0"/>
              <a:t> </a:t>
            </a:r>
            <a:r>
              <a:rPr lang="nb-NO" dirty="0" err="1"/>
              <a:t>with</a:t>
            </a:r>
            <a:r>
              <a:rPr lang="nb-NO" dirty="0"/>
              <a:t> </a:t>
            </a:r>
            <a:r>
              <a:rPr lang="nb-NO" dirty="0" err="1"/>
              <a:t>the</a:t>
            </a:r>
            <a:r>
              <a:rPr lang="nb-NO" dirty="0"/>
              <a:t> </a:t>
            </a:r>
            <a:r>
              <a:rPr lang="nb-NO" dirty="0" err="1"/>
              <a:t>owners</a:t>
            </a:r>
            <a:r>
              <a:rPr lang="nb-NO" dirty="0"/>
              <a:t>, </a:t>
            </a:r>
            <a:r>
              <a:rPr lang="nb-NO" dirty="0" err="1"/>
              <a:t>dealers</a:t>
            </a:r>
            <a:r>
              <a:rPr lang="nb-NO" dirty="0"/>
              <a:t> or persons </a:t>
            </a:r>
            <a:r>
              <a:rPr lang="nb-NO" dirty="0" err="1"/>
              <a:t>outside</a:t>
            </a:r>
            <a:r>
              <a:rPr lang="nb-NO" dirty="0"/>
              <a:t> </a:t>
            </a:r>
            <a:r>
              <a:rPr lang="nb-NO" dirty="0" err="1"/>
              <a:t>your</a:t>
            </a:r>
            <a:r>
              <a:rPr lang="nb-NO" dirty="0"/>
              <a:t> </a:t>
            </a:r>
            <a:r>
              <a:rPr lang="nb-NO" dirty="0" err="1"/>
              <a:t>institution</a:t>
            </a:r>
            <a:r>
              <a:rPr lang="nb-NO" dirty="0"/>
              <a:t>?</a:t>
            </a:r>
          </a:p>
          <a:p>
            <a:r>
              <a:rPr lang="nb-NO" dirty="0"/>
              <a:t>Do </a:t>
            </a:r>
            <a:r>
              <a:rPr lang="nb-NO" dirty="0" err="1"/>
              <a:t>you</a:t>
            </a:r>
            <a:r>
              <a:rPr lang="nb-NO" dirty="0"/>
              <a:t> </a:t>
            </a:r>
            <a:r>
              <a:rPr lang="nb-NO" dirty="0" err="1"/>
              <a:t>state</a:t>
            </a:r>
            <a:r>
              <a:rPr lang="nb-NO" dirty="0"/>
              <a:t> opinions </a:t>
            </a:r>
            <a:r>
              <a:rPr lang="nb-NO" dirty="0" err="1"/>
              <a:t>about</a:t>
            </a:r>
            <a:r>
              <a:rPr lang="nb-NO" dirty="0"/>
              <a:t> </a:t>
            </a:r>
            <a:r>
              <a:rPr lang="nb-NO" dirty="0" err="1"/>
              <a:t>authenticity</a:t>
            </a:r>
            <a:r>
              <a:rPr lang="nb-NO" dirty="0"/>
              <a:t>, or </a:t>
            </a:r>
            <a:r>
              <a:rPr lang="nb-NO" dirty="0" err="1"/>
              <a:t>about</a:t>
            </a:r>
            <a:r>
              <a:rPr lang="nb-NO" dirty="0"/>
              <a:t> </a:t>
            </a:r>
            <a:r>
              <a:rPr lang="nb-NO" dirty="0" err="1"/>
              <a:t>whom</a:t>
            </a:r>
            <a:r>
              <a:rPr lang="nb-NO" dirty="0"/>
              <a:t> </a:t>
            </a:r>
            <a:r>
              <a:rPr lang="nb-NO" dirty="0" err="1"/>
              <a:t>the</a:t>
            </a:r>
            <a:r>
              <a:rPr lang="nb-NO" dirty="0"/>
              <a:t> </a:t>
            </a:r>
            <a:r>
              <a:rPr lang="nb-NO" dirty="0" err="1"/>
              <a:t>author</a:t>
            </a:r>
            <a:r>
              <a:rPr lang="nb-NO" dirty="0"/>
              <a:t> </a:t>
            </a:r>
            <a:r>
              <a:rPr lang="nb-NO" dirty="0" err="1"/>
              <a:t>might</a:t>
            </a:r>
            <a:r>
              <a:rPr lang="nb-NO" dirty="0"/>
              <a:t> be? </a:t>
            </a:r>
          </a:p>
          <a:p>
            <a:r>
              <a:rPr lang="nb-NO" dirty="0"/>
              <a:t>Do </a:t>
            </a:r>
            <a:r>
              <a:rPr lang="nb-NO" dirty="0" err="1"/>
              <a:t>you</a:t>
            </a:r>
            <a:r>
              <a:rPr lang="nb-NO" dirty="0"/>
              <a:t> </a:t>
            </a:r>
            <a:r>
              <a:rPr lang="nb-NO" dirty="0" err="1"/>
              <a:t>help</a:t>
            </a:r>
            <a:r>
              <a:rPr lang="nb-NO" dirty="0"/>
              <a:t> </a:t>
            </a:r>
            <a:r>
              <a:rPr lang="nb-NO" dirty="0" err="1"/>
              <a:t>read</a:t>
            </a:r>
            <a:r>
              <a:rPr lang="nb-NO" dirty="0"/>
              <a:t>/</a:t>
            </a:r>
            <a:r>
              <a:rPr lang="nb-NO" dirty="0" err="1"/>
              <a:t>transcribe</a:t>
            </a:r>
            <a:r>
              <a:rPr lang="nb-NO" dirty="0"/>
              <a:t> material not in </a:t>
            </a:r>
            <a:r>
              <a:rPr lang="nb-NO" dirty="0" err="1"/>
              <a:t>your</a:t>
            </a:r>
            <a:r>
              <a:rPr lang="nb-NO" dirty="0"/>
              <a:t> </a:t>
            </a:r>
            <a:r>
              <a:rPr lang="nb-NO" dirty="0" err="1"/>
              <a:t>collection</a:t>
            </a:r>
            <a:r>
              <a:rPr lang="nb-NO" dirty="0"/>
              <a:t>?</a:t>
            </a:r>
          </a:p>
          <a:p>
            <a:r>
              <a:rPr lang="nb-NO" dirty="0"/>
              <a:t>Do </a:t>
            </a:r>
            <a:r>
              <a:rPr lang="nb-NO" dirty="0" err="1"/>
              <a:t>you</a:t>
            </a:r>
            <a:r>
              <a:rPr lang="nb-NO" dirty="0"/>
              <a:t> have </a:t>
            </a:r>
            <a:r>
              <a:rPr lang="nb-NO" dirty="0" err="1"/>
              <a:t>procedures</a:t>
            </a:r>
            <a:r>
              <a:rPr lang="nb-NO" dirty="0"/>
              <a:t>/</a:t>
            </a:r>
            <a:r>
              <a:rPr lang="nb-NO" dirty="0" err="1"/>
              <a:t>ethical</a:t>
            </a:r>
            <a:r>
              <a:rPr lang="nb-NO" dirty="0"/>
              <a:t> guidelines </a:t>
            </a:r>
            <a:r>
              <a:rPr lang="nb-NO" dirty="0" err="1"/>
              <a:t>regarding</a:t>
            </a:r>
            <a:r>
              <a:rPr lang="nb-NO" dirty="0"/>
              <a:t> </a:t>
            </a:r>
            <a:r>
              <a:rPr lang="nb-NO" dirty="0" err="1"/>
              <a:t>your</a:t>
            </a:r>
            <a:r>
              <a:rPr lang="nb-NO" dirty="0"/>
              <a:t> </a:t>
            </a:r>
            <a:r>
              <a:rPr lang="nb-NO" dirty="0" err="1"/>
              <a:t>connection</a:t>
            </a:r>
            <a:r>
              <a:rPr lang="nb-NO" dirty="0"/>
              <a:t> </a:t>
            </a:r>
            <a:r>
              <a:rPr lang="nb-NO" dirty="0" err="1"/>
              <a:t>with</a:t>
            </a:r>
            <a:r>
              <a:rPr lang="nb-NO" dirty="0"/>
              <a:t> </a:t>
            </a:r>
            <a:r>
              <a:rPr lang="nb-NO" dirty="0" err="1"/>
              <a:t>documents</a:t>
            </a:r>
            <a:r>
              <a:rPr lang="nb-NO" dirty="0"/>
              <a:t> not </a:t>
            </a:r>
            <a:r>
              <a:rPr lang="nb-NO" dirty="0" err="1"/>
              <a:t>owned</a:t>
            </a:r>
            <a:r>
              <a:rPr lang="nb-NO" dirty="0"/>
              <a:t> by </a:t>
            </a:r>
            <a:r>
              <a:rPr lang="nb-NO" dirty="0" err="1"/>
              <a:t>your</a:t>
            </a:r>
            <a:r>
              <a:rPr lang="nb-NO" dirty="0"/>
              <a:t> </a:t>
            </a:r>
            <a:r>
              <a:rPr lang="nb-NO" dirty="0" err="1"/>
              <a:t>institution</a:t>
            </a:r>
            <a:r>
              <a:rPr lang="nb-NO" dirty="0"/>
              <a:t>?</a:t>
            </a:r>
          </a:p>
          <a:p>
            <a:endParaRPr lang="nb-NO" dirty="0"/>
          </a:p>
        </p:txBody>
      </p:sp>
    </p:spTree>
    <p:extLst>
      <p:ext uri="{BB962C8B-B14F-4D97-AF65-F5344CB8AC3E}">
        <p14:creationId xmlns:p14="http://schemas.microsoft.com/office/powerpoint/2010/main" val="83739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90F2BBCE-3D5D-553B-7582-33D87F268D25}"/>
              </a:ext>
            </a:extLst>
          </p:cNvPr>
          <p:cNvSpPr>
            <a:spLocks noGrp="1"/>
          </p:cNvSpPr>
          <p:nvPr>
            <p:ph type="subTitle" idx="1"/>
          </p:nvPr>
        </p:nvSpPr>
        <p:spPr>
          <a:xfrm>
            <a:off x="800100" y="5305425"/>
            <a:ext cx="4588329" cy="1077217"/>
          </a:xfrm>
        </p:spPr>
        <p:txBody>
          <a:bodyPr>
            <a:normAutofit lnSpcReduction="10000"/>
          </a:bodyPr>
          <a:lstStyle/>
          <a:p>
            <a:r>
              <a:rPr lang="nb-NO" sz="1600" dirty="0"/>
              <a:t>Henrik Ibsen (1828-1906) in his </a:t>
            </a:r>
            <a:r>
              <a:rPr lang="nb-NO" sz="1600" dirty="0" err="1"/>
              <a:t>study</a:t>
            </a:r>
            <a:r>
              <a:rPr lang="nb-NO" sz="1600" dirty="0"/>
              <a:t> in Oslo. </a:t>
            </a:r>
            <a:r>
              <a:rPr lang="nb-NO" sz="1600" dirty="0" err="1"/>
              <a:t>Photograph</a:t>
            </a:r>
            <a:r>
              <a:rPr lang="nb-NO" sz="1600" dirty="0"/>
              <a:t> </a:t>
            </a:r>
            <a:r>
              <a:rPr lang="nb-NO" sz="1600" dirty="0" err="1"/>
              <a:t>ca</a:t>
            </a:r>
            <a:r>
              <a:rPr lang="nb-NO" sz="1600" dirty="0"/>
              <a:t> 1895 by Hulda </a:t>
            </a:r>
            <a:r>
              <a:rPr lang="nb-NO" sz="1600" dirty="0" err="1"/>
              <a:t>Szacinski</a:t>
            </a:r>
            <a:r>
              <a:rPr lang="nb-NO" sz="1600" dirty="0"/>
              <a:t>, National Library </a:t>
            </a:r>
            <a:r>
              <a:rPr lang="nb-NO" sz="1600" dirty="0" err="1"/>
              <a:t>of</a:t>
            </a:r>
            <a:r>
              <a:rPr lang="nb-NO" sz="1600" dirty="0"/>
              <a:t> Norway. The </a:t>
            </a:r>
            <a:r>
              <a:rPr lang="nb-NO" sz="1600" dirty="0" err="1"/>
              <a:t>manuscript</a:t>
            </a:r>
            <a:r>
              <a:rPr lang="nb-NO" sz="1600" dirty="0"/>
              <a:t> to «A </a:t>
            </a:r>
            <a:r>
              <a:rPr lang="nb-NO" sz="1600" dirty="0" err="1"/>
              <a:t>Doll’s</a:t>
            </a:r>
            <a:r>
              <a:rPr lang="nb-NO" sz="1600" dirty="0"/>
              <a:t> House» is part </a:t>
            </a:r>
            <a:r>
              <a:rPr lang="nb-NO" sz="1600" dirty="0" err="1"/>
              <a:t>of</a:t>
            </a:r>
            <a:r>
              <a:rPr lang="nb-NO" sz="1600" dirty="0"/>
              <a:t> </a:t>
            </a:r>
            <a:r>
              <a:rPr lang="nb-NO" sz="1600" dirty="0" err="1"/>
              <a:t>the</a:t>
            </a:r>
            <a:r>
              <a:rPr lang="nb-NO" sz="1600" dirty="0"/>
              <a:t> Unesco Memory </a:t>
            </a:r>
            <a:r>
              <a:rPr lang="nb-NO" sz="1600" dirty="0" err="1"/>
              <a:t>of</a:t>
            </a:r>
            <a:r>
              <a:rPr lang="nb-NO" sz="1600" dirty="0"/>
              <a:t> </a:t>
            </a:r>
            <a:r>
              <a:rPr lang="nb-NO" sz="1600" dirty="0" err="1"/>
              <a:t>the</a:t>
            </a:r>
            <a:r>
              <a:rPr lang="nb-NO" sz="1600" dirty="0"/>
              <a:t> World register.</a:t>
            </a:r>
          </a:p>
        </p:txBody>
      </p:sp>
      <p:sp>
        <p:nvSpPr>
          <p:cNvPr id="10" name="TekstSylinder 9">
            <a:extLst>
              <a:ext uri="{FF2B5EF4-FFF2-40B4-BE49-F238E27FC236}">
                <a16:creationId xmlns:a16="http://schemas.microsoft.com/office/drawing/2014/main" id="{3E047B97-ABE6-A465-77BF-1BD4B78A1F74}"/>
              </a:ext>
            </a:extLst>
          </p:cNvPr>
          <p:cNvSpPr txBox="1"/>
          <p:nvPr/>
        </p:nvSpPr>
        <p:spPr>
          <a:xfrm>
            <a:off x="390525" y="398463"/>
            <a:ext cx="5800725" cy="830997"/>
          </a:xfrm>
          <a:prstGeom prst="rect">
            <a:avLst/>
          </a:prstGeom>
          <a:noFill/>
        </p:spPr>
        <p:txBody>
          <a:bodyPr wrap="square" rtlCol="0">
            <a:spAutoFit/>
          </a:bodyPr>
          <a:lstStyle/>
          <a:p>
            <a:r>
              <a:rPr lang="nb-NO" sz="1600" b="1" dirty="0" err="1"/>
              <a:t>Literary</a:t>
            </a:r>
            <a:r>
              <a:rPr lang="nb-NO" sz="1600" b="1" dirty="0"/>
              <a:t> </a:t>
            </a:r>
            <a:r>
              <a:rPr lang="nb-NO" sz="1600" b="1" dirty="0" err="1"/>
              <a:t>Commemorations</a:t>
            </a:r>
            <a:r>
              <a:rPr lang="nb-NO" sz="1600" b="1" dirty="0"/>
              <a:t> at </a:t>
            </a:r>
            <a:r>
              <a:rPr lang="nb-NO" sz="1600" b="1" dirty="0" err="1"/>
              <a:t>the</a:t>
            </a:r>
            <a:r>
              <a:rPr lang="nb-NO" sz="1600" b="1" dirty="0"/>
              <a:t> National Library</a:t>
            </a:r>
          </a:p>
          <a:p>
            <a:endParaRPr lang="nb-NO" sz="1600" b="1" dirty="0"/>
          </a:p>
          <a:p>
            <a:r>
              <a:rPr lang="nb-NO" sz="1600" dirty="0"/>
              <a:t>2006: 100th </a:t>
            </a:r>
            <a:r>
              <a:rPr lang="nb-NO" sz="1600" dirty="0" err="1"/>
              <a:t>anniversary</a:t>
            </a:r>
            <a:r>
              <a:rPr lang="nb-NO" sz="1600" dirty="0"/>
              <a:t> </a:t>
            </a:r>
            <a:r>
              <a:rPr lang="nb-NO" sz="1600" dirty="0" err="1"/>
              <a:t>of</a:t>
            </a:r>
            <a:r>
              <a:rPr lang="nb-NO" sz="1600" dirty="0"/>
              <a:t> Henrik </a:t>
            </a:r>
            <a:r>
              <a:rPr lang="nb-NO" sz="1600" dirty="0" err="1"/>
              <a:t>Ibsen’s</a:t>
            </a:r>
            <a:r>
              <a:rPr lang="nb-NO" sz="1600" dirty="0"/>
              <a:t> </a:t>
            </a:r>
            <a:r>
              <a:rPr lang="nb-NO" sz="1600" dirty="0" err="1"/>
              <a:t>death</a:t>
            </a:r>
            <a:endParaRPr lang="nb-NO" sz="1600" dirty="0"/>
          </a:p>
        </p:txBody>
      </p:sp>
      <p:pic>
        <p:nvPicPr>
          <p:cNvPr id="8" name="Bilde 7">
            <a:extLst>
              <a:ext uri="{FF2B5EF4-FFF2-40B4-BE49-F238E27FC236}">
                <a16:creationId xmlns:a16="http://schemas.microsoft.com/office/drawing/2014/main" id="{ED8A8F38-218E-07FF-E932-457C007CD931}"/>
              </a:ext>
            </a:extLst>
          </p:cNvPr>
          <p:cNvPicPr>
            <a:picLocks noChangeAspect="1"/>
          </p:cNvPicPr>
          <p:nvPr/>
        </p:nvPicPr>
        <p:blipFill>
          <a:blip r:embed="rId2"/>
          <a:stretch>
            <a:fillRect/>
          </a:stretch>
        </p:blipFill>
        <p:spPr>
          <a:xfrm>
            <a:off x="5454316" y="729914"/>
            <a:ext cx="6499559" cy="4911734"/>
          </a:xfrm>
          <a:prstGeom prst="rect">
            <a:avLst/>
          </a:prstGeom>
        </p:spPr>
      </p:pic>
      <p:pic>
        <p:nvPicPr>
          <p:cNvPr id="9" name="Bilde 8">
            <a:extLst>
              <a:ext uri="{FF2B5EF4-FFF2-40B4-BE49-F238E27FC236}">
                <a16:creationId xmlns:a16="http://schemas.microsoft.com/office/drawing/2014/main" id="{F1577800-F3AA-9AB6-C87F-480976A3D701}"/>
              </a:ext>
            </a:extLst>
          </p:cNvPr>
          <p:cNvPicPr>
            <a:picLocks noChangeAspect="1"/>
          </p:cNvPicPr>
          <p:nvPr/>
        </p:nvPicPr>
        <p:blipFill>
          <a:blip r:embed="rId3"/>
          <a:stretch>
            <a:fillRect/>
          </a:stretch>
        </p:blipFill>
        <p:spPr>
          <a:xfrm>
            <a:off x="800100" y="1714500"/>
            <a:ext cx="4926932" cy="3429000"/>
          </a:xfrm>
          <a:prstGeom prst="rect">
            <a:avLst/>
          </a:prstGeom>
        </p:spPr>
      </p:pic>
    </p:spTree>
    <p:extLst>
      <p:ext uri="{BB962C8B-B14F-4D97-AF65-F5344CB8AC3E}">
        <p14:creationId xmlns:p14="http://schemas.microsoft.com/office/powerpoint/2010/main" val="2682382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3CF9B7-D623-44CD-9EB9-C228561EAF23}"/>
              </a:ext>
            </a:extLst>
          </p:cNvPr>
          <p:cNvSpPr>
            <a:spLocks noGrp="1"/>
          </p:cNvSpPr>
          <p:nvPr>
            <p:ph type="ctrTitle"/>
          </p:nvPr>
        </p:nvSpPr>
        <p:spPr/>
        <p:txBody>
          <a:bodyPr/>
          <a:lstStyle/>
          <a:p>
            <a:endParaRPr lang="nb-NO"/>
          </a:p>
        </p:txBody>
      </p:sp>
      <p:sp>
        <p:nvSpPr>
          <p:cNvPr id="3" name="Undertittel 2">
            <a:extLst>
              <a:ext uri="{FF2B5EF4-FFF2-40B4-BE49-F238E27FC236}">
                <a16:creationId xmlns:a16="http://schemas.microsoft.com/office/drawing/2014/main" id="{2E97772F-B93B-991C-9C6D-6929963916DA}"/>
              </a:ext>
            </a:extLst>
          </p:cNvPr>
          <p:cNvSpPr>
            <a:spLocks noGrp="1"/>
          </p:cNvSpPr>
          <p:nvPr>
            <p:ph type="subTitle" idx="1"/>
          </p:nvPr>
        </p:nvSpPr>
        <p:spPr/>
        <p:txBody>
          <a:bodyPr>
            <a:normAutofit fontScale="92500" lnSpcReduction="10000"/>
          </a:bodyPr>
          <a:lstStyle/>
          <a:p>
            <a:endParaRPr lang="nb-NO"/>
          </a:p>
        </p:txBody>
      </p:sp>
      <p:sp>
        <p:nvSpPr>
          <p:cNvPr id="4" name="Plassholder for innhold 3">
            <a:extLst>
              <a:ext uri="{FF2B5EF4-FFF2-40B4-BE49-F238E27FC236}">
                <a16:creationId xmlns:a16="http://schemas.microsoft.com/office/drawing/2014/main" id="{0BA8C77C-0038-80DD-E87D-0BDD0FCB0439}"/>
              </a:ext>
            </a:extLst>
          </p:cNvPr>
          <p:cNvSpPr>
            <a:spLocks noGrp="1"/>
          </p:cNvSpPr>
          <p:nvPr>
            <p:ph sz="quarter" idx="16"/>
          </p:nvPr>
        </p:nvSpPr>
        <p:spPr/>
        <p:txBody>
          <a:bodyPr/>
          <a:lstStyle/>
          <a:p>
            <a:endParaRPr lang="nb-NO" dirty="0"/>
          </a:p>
        </p:txBody>
      </p:sp>
      <p:pic>
        <p:nvPicPr>
          <p:cNvPr id="6" name="Bilde 5">
            <a:extLst>
              <a:ext uri="{FF2B5EF4-FFF2-40B4-BE49-F238E27FC236}">
                <a16:creationId xmlns:a16="http://schemas.microsoft.com/office/drawing/2014/main" id="{32EF8935-037D-0F7C-ADE7-3DF34FF6E798}"/>
              </a:ext>
            </a:extLst>
          </p:cNvPr>
          <p:cNvPicPr>
            <a:picLocks noChangeAspect="1"/>
          </p:cNvPicPr>
          <p:nvPr/>
        </p:nvPicPr>
        <p:blipFill>
          <a:blip r:embed="rId2"/>
          <a:stretch>
            <a:fillRect/>
          </a:stretch>
        </p:blipFill>
        <p:spPr>
          <a:xfrm>
            <a:off x="226047" y="747712"/>
            <a:ext cx="5357191" cy="5362575"/>
          </a:xfrm>
          <a:prstGeom prst="rect">
            <a:avLst/>
          </a:prstGeom>
        </p:spPr>
      </p:pic>
      <p:pic>
        <p:nvPicPr>
          <p:cNvPr id="8" name="Bilde 7">
            <a:extLst>
              <a:ext uri="{FF2B5EF4-FFF2-40B4-BE49-F238E27FC236}">
                <a16:creationId xmlns:a16="http://schemas.microsoft.com/office/drawing/2014/main" id="{6DA57B6D-9FEF-6FBB-3642-8B19703A6C04}"/>
              </a:ext>
            </a:extLst>
          </p:cNvPr>
          <p:cNvPicPr>
            <a:picLocks noChangeAspect="1"/>
          </p:cNvPicPr>
          <p:nvPr/>
        </p:nvPicPr>
        <p:blipFill>
          <a:blip r:embed="rId3"/>
          <a:stretch>
            <a:fillRect/>
          </a:stretch>
        </p:blipFill>
        <p:spPr>
          <a:xfrm>
            <a:off x="5583238" y="847725"/>
            <a:ext cx="5941133" cy="4505210"/>
          </a:xfrm>
          <a:prstGeom prst="rect">
            <a:avLst/>
          </a:prstGeom>
        </p:spPr>
      </p:pic>
    </p:spTree>
    <p:extLst>
      <p:ext uri="{BB962C8B-B14F-4D97-AF65-F5344CB8AC3E}">
        <p14:creationId xmlns:p14="http://schemas.microsoft.com/office/powerpoint/2010/main" val="2153134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5E4A7B23-B275-9DD8-F99E-958C91401D61}"/>
              </a:ext>
            </a:extLst>
          </p:cNvPr>
          <p:cNvPicPr>
            <a:picLocks noGrp="1" noChangeAspect="1"/>
          </p:cNvPicPr>
          <p:nvPr>
            <p:ph sz="quarter" idx="16"/>
          </p:nvPr>
        </p:nvPicPr>
        <p:blipFill>
          <a:blip r:embed="rId2"/>
          <a:stretch>
            <a:fillRect/>
          </a:stretch>
        </p:blipFill>
        <p:spPr>
          <a:xfrm>
            <a:off x="505327" y="1601621"/>
            <a:ext cx="3646557" cy="4749800"/>
          </a:xfrm>
        </p:spPr>
      </p:pic>
      <p:sp>
        <p:nvSpPr>
          <p:cNvPr id="7" name="TekstSylinder 6">
            <a:extLst>
              <a:ext uri="{FF2B5EF4-FFF2-40B4-BE49-F238E27FC236}">
                <a16:creationId xmlns:a16="http://schemas.microsoft.com/office/drawing/2014/main" id="{C204A912-3255-15E1-5B49-AE36B9C3351A}"/>
              </a:ext>
            </a:extLst>
          </p:cNvPr>
          <p:cNvSpPr txBox="1"/>
          <p:nvPr/>
        </p:nvSpPr>
        <p:spPr>
          <a:xfrm>
            <a:off x="4459931" y="4219074"/>
            <a:ext cx="1860659" cy="2308324"/>
          </a:xfrm>
          <a:prstGeom prst="rect">
            <a:avLst/>
          </a:prstGeom>
          <a:noFill/>
        </p:spPr>
        <p:txBody>
          <a:bodyPr wrap="square" rtlCol="0">
            <a:spAutoFit/>
          </a:bodyPr>
          <a:lstStyle/>
          <a:p>
            <a:r>
              <a:rPr lang="nb-NO" sz="1600" dirty="0"/>
              <a:t>Knut Hamsun(1859-1952). </a:t>
            </a:r>
            <a:r>
              <a:rPr lang="nb-NO" sz="1600" dirty="0" err="1"/>
              <a:t>Awarded</a:t>
            </a:r>
            <a:r>
              <a:rPr lang="nb-NO" sz="1600" dirty="0"/>
              <a:t> </a:t>
            </a:r>
            <a:r>
              <a:rPr lang="nb-NO" sz="1600" dirty="0" err="1"/>
              <a:t>the</a:t>
            </a:r>
            <a:r>
              <a:rPr lang="nb-NO" sz="1600" dirty="0"/>
              <a:t> Nobel </a:t>
            </a:r>
            <a:r>
              <a:rPr lang="nb-NO" sz="1600" dirty="0" err="1"/>
              <a:t>Prize</a:t>
            </a:r>
            <a:r>
              <a:rPr lang="nb-NO" sz="1600" dirty="0"/>
              <a:t> in </a:t>
            </a:r>
            <a:r>
              <a:rPr lang="nb-NO" sz="1600" dirty="0" err="1"/>
              <a:t>Literature</a:t>
            </a:r>
            <a:r>
              <a:rPr lang="nb-NO" sz="1600" dirty="0"/>
              <a:t> in 1920. </a:t>
            </a:r>
            <a:r>
              <a:rPr lang="nb-NO" sz="1600" dirty="0" err="1"/>
              <a:t>Photograph</a:t>
            </a:r>
            <a:r>
              <a:rPr lang="nb-NO" sz="1600" dirty="0"/>
              <a:t> 1936 by Anders Beer </a:t>
            </a:r>
            <a:r>
              <a:rPr lang="nb-NO" sz="1600" dirty="0" err="1"/>
              <a:t>Wilse</a:t>
            </a:r>
            <a:r>
              <a:rPr lang="nb-NO" sz="1600" dirty="0"/>
              <a:t>, National </a:t>
            </a:r>
            <a:r>
              <a:rPr lang="nb-NO" sz="1600" dirty="0" err="1"/>
              <a:t>library</a:t>
            </a:r>
            <a:r>
              <a:rPr lang="nb-NO" sz="1600" dirty="0"/>
              <a:t> </a:t>
            </a:r>
            <a:r>
              <a:rPr lang="nb-NO" sz="1600" dirty="0" err="1"/>
              <a:t>of</a:t>
            </a:r>
            <a:r>
              <a:rPr lang="nb-NO" sz="1600" dirty="0"/>
              <a:t> Norway.</a:t>
            </a:r>
          </a:p>
        </p:txBody>
      </p:sp>
      <p:sp>
        <p:nvSpPr>
          <p:cNvPr id="10" name="TekstSylinder 9">
            <a:extLst>
              <a:ext uri="{FF2B5EF4-FFF2-40B4-BE49-F238E27FC236}">
                <a16:creationId xmlns:a16="http://schemas.microsoft.com/office/drawing/2014/main" id="{3E047B97-ABE6-A465-77BF-1BD4B78A1F74}"/>
              </a:ext>
            </a:extLst>
          </p:cNvPr>
          <p:cNvSpPr txBox="1"/>
          <p:nvPr/>
        </p:nvSpPr>
        <p:spPr>
          <a:xfrm>
            <a:off x="390525" y="398463"/>
            <a:ext cx="5800725" cy="830997"/>
          </a:xfrm>
          <a:prstGeom prst="rect">
            <a:avLst/>
          </a:prstGeom>
          <a:noFill/>
        </p:spPr>
        <p:txBody>
          <a:bodyPr wrap="square" rtlCol="0">
            <a:spAutoFit/>
          </a:bodyPr>
          <a:lstStyle/>
          <a:p>
            <a:r>
              <a:rPr lang="nb-NO" sz="1600" b="1" dirty="0" err="1"/>
              <a:t>Literary</a:t>
            </a:r>
            <a:r>
              <a:rPr lang="nb-NO" sz="1600" b="1" dirty="0"/>
              <a:t> </a:t>
            </a:r>
            <a:r>
              <a:rPr lang="nb-NO" sz="1600" b="1" dirty="0" err="1"/>
              <a:t>Commemorations</a:t>
            </a:r>
            <a:r>
              <a:rPr lang="nb-NO" sz="1600" b="1" dirty="0"/>
              <a:t> at </a:t>
            </a:r>
            <a:r>
              <a:rPr lang="nb-NO" sz="1600" b="1" dirty="0" err="1"/>
              <a:t>the</a:t>
            </a:r>
            <a:r>
              <a:rPr lang="nb-NO" sz="1600" b="1" dirty="0"/>
              <a:t> National Library</a:t>
            </a:r>
          </a:p>
          <a:p>
            <a:endParaRPr lang="nb-NO" sz="1600" b="1" dirty="0"/>
          </a:p>
          <a:p>
            <a:r>
              <a:rPr lang="nb-NO" sz="1600" dirty="0"/>
              <a:t>2009: 150 </a:t>
            </a:r>
            <a:r>
              <a:rPr lang="nb-NO" sz="1600" dirty="0" err="1"/>
              <a:t>year</a:t>
            </a:r>
            <a:r>
              <a:rPr lang="nb-NO" sz="1600" dirty="0"/>
              <a:t> </a:t>
            </a:r>
            <a:r>
              <a:rPr lang="nb-NO" sz="1600" dirty="0" err="1"/>
              <a:t>since</a:t>
            </a:r>
            <a:r>
              <a:rPr lang="nb-NO" sz="1600" dirty="0"/>
              <a:t> Knut Hamsun </a:t>
            </a:r>
            <a:r>
              <a:rPr lang="nb-NO" sz="1600" dirty="0" err="1"/>
              <a:t>was</a:t>
            </a:r>
            <a:r>
              <a:rPr lang="nb-NO" sz="1600" dirty="0"/>
              <a:t> </a:t>
            </a:r>
            <a:r>
              <a:rPr lang="nb-NO" sz="1600" dirty="0" err="1"/>
              <a:t>born</a:t>
            </a:r>
            <a:endParaRPr lang="nb-NO" sz="1600" dirty="0"/>
          </a:p>
        </p:txBody>
      </p:sp>
      <p:pic>
        <p:nvPicPr>
          <p:cNvPr id="4" name="Bilde 3">
            <a:extLst>
              <a:ext uri="{FF2B5EF4-FFF2-40B4-BE49-F238E27FC236}">
                <a16:creationId xmlns:a16="http://schemas.microsoft.com/office/drawing/2014/main" id="{F8697D37-68C6-278F-34D8-B0A3260E8226}"/>
              </a:ext>
            </a:extLst>
          </p:cNvPr>
          <p:cNvPicPr>
            <a:picLocks noChangeAspect="1"/>
          </p:cNvPicPr>
          <p:nvPr/>
        </p:nvPicPr>
        <p:blipFill>
          <a:blip r:embed="rId3"/>
          <a:stretch>
            <a:fillRect/>
          </a:stretch>
        </p:blipFill>
        <p:spPr>
          <a:xfrm>
            <a:off x="6499297" y="240631"/>
            <a:ext cx="4721367" cy="5398168"/>
          </a:xfrm>
          <a:prstGeom prst="rect">
            <a:avLst/>
          </a:prstGeom>
        </p:spPr>
      </p:pic>
    </p:spTree>
    <p:extLst>
      <p:ext uri="{BB962C8B-B14F-4D97-AF65-F5344CB8AC3E}">
        <p14:creationId xmlns:p14="http://schemas.microsoft.com/office/powerpoint/2010/main" val="8299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607A55A-58C5-BD04-2BBF-F566576AB90A}"/>
              </a:ext>
            </a:extLst>
          </p:cNvPr>
          <p:cNvSpPr>
            <a:spLocks noGrp="1"/>
          </p:cNvSpPr>
          <p:nvPr>
            <p:ph type="title"/>
          </p:nvPr>
        </p:nvSpPr>
        <p:spPr>
          <a:xfrm>
            <a:off x="590564" y="365126"/>
            <a:ext cx="4740194" cy="392976"/>
          </a:xfrm>
        </p:spPr>
        <p:txBody>
          <a:bodyPr>
            <a:normAutofit fontScale="90000"/>
          </a:bodyPr>
          <a:lstStyle/>
          <a:p>
            <a:br>
              <a:rPr lang="nb-NO" dirty="0"/>
            </a:br>
            <a:r>
              <a:rPr lang="nb-NO" sz="2000" dirty="0" err="1"/>
              <a:t>Almanac</a:t>
            </a:r>
            <a:r>
              <a:rPr lang="nb-NO" sz="2000" dirty="0"/>
              <a:t> 1943 – </a:t>
            </a:r>
            <a:r>
              <a:rPr lang="nb-NO" sz="2000" dirty="0" err="1"/>
              <a:t>when</a:t>
            </a:r>
            <a:r>
              <a:rPr lang="nb-NO" sz="2000" dirty="0"/>
              <a:t> Knut Hamsun met Hitler in Berlin</a:t>
            </a:r>
          </a:p>
        </p:txBody>
      </p:sp>
      <p:pic>
        <p:nvPicPr>
          <p:cNvPr id="6" name="Bilde 5" descr="Et bilde som inneholder tekst, håndskrift, papir, brev&#10;&#10;Automatisk generert beskrivelse">
            <a:extLst>
              <a:ext uri="{FF2B5EF4-FFF2-40B4-BE49-F238E27FC236}">
                <a16:creationId xmlns:a16="http://schemas.microsoft.com/office/drawing/2014/main" id="{4C45F5EC-6187-52C5-0264-E1130C8213EC}"/>
              </a:ext>
            </a:extLst>
          </p:cNvPr>
          <p:cNvPicPr>
            <a:picLocks noChangeAspect="1"/>
          </p:cNvPicPr>
          <p:nvPr/>
        </p:nvPicPr>
        <p:blipFill rotWithShape="1">
          <a:blip r:embed="rId2"/>
          <a:srcRect l="650" t="5593"/>
          <a:stretch/>
        </p:blipFill>
        <p:spPr>
          <a:xfrm>
            <a:off x="7820025" y="3729901"/>
            <a:ext cx="4371975" cy="3115838"/>
          </a:xfrm>
          <a:prstGeom prst="rect">
            <a:avLst/>
          </a:prstGeom>
        </p:spPr>
      </p:pic>
      <p:pic>
        <p:nvPicPr>
          <p:cNvPr id="8" name="Bilde 7" descr="Et bilde som inneholder tilbehør, deksel&#10;&#10;Automatisk generert beskrivelse">
            <a:extLst>
              <a:ext uri="{FF2B5EF4-FFF2-40B4-BE49-F238E27FC236}">
                <a16:creationId xmlns:a16="http://schemas.microsoft.com/office/drawing/2014/main" id="{EC016335-66D4-F978-FDAC-8780F003B391}"/>
              </a:ext>
            </a:extLst>
          </p:cNvPr>
          <p:cNvPicPr>
            <a:picLocks noChangeAspect="1"/>
          </p:cNvPicPr>
          <p:nvPr/>
        </p:nvPicPr>
        <p:blipFill rotWithShape="1">
          <a:blip r:embed="rId3"/>
          <a:srcRect l="7184" t="10170" r="2669" b="5085"/>
          <a:stretch/>
        </p:blipFill>
        <p:spPr>
          <a:xfrm rot="5400000">
            <a:off x="4729617" y="1430971"/>
            <a:ext cx="4263253" cy="3005849"/>
          </a:xfrm>
          <a:prstGeom prst="rect">
            <a:avLst/>
          </a:prstGeom>
        </p:spPr>
      </p:pic>
      <p:pic>
        <p:nvPicPr>
          <p:cNvPr id="10" name="Bilde 9" descr="Et bilde som inneholder brun, håndskrift&#10;&#10;Automatisk generert beskrivelse">
            <a:extLst>
              <a:ext uri="{FF2B5EF4-FFF2-40B4-BE49-F238E27FC236}">
                <a16:creationId xmlns:a16="http://schemas.microsoft.com/office/drawing/2014/main" id="{430F8F38-BA33-C0A6-9042-22927D20B20A}"/>
              </a:ext>
            </a:extLst>
          </p:cNvPr>
          <p:cNvPicPr>
            <a:picLocks noChangeAspect="1"/>
          </p:cNvPicPr>
          <p:nvPr/>
        </p:nvPicPr>
        <p:blipFill>
          <a:blip r:embed="rId4"/>
          <a:stretch>
            <a:fillRect/>
          </a:stretch>
        </p:blipFill>
        <p:spPr>
          <a:xfrm rot="5400000">
            <a:off x="-400077" y="1314240"/>
            <a:ext cx="4007796" cy="3005847"/>
          </a:xfrm>
          <a:prstGeom prst="rect">
            <a:avLst/>
          </a:prstGeom>
        </p:spPr>
      </p:pic>
      <p:sp>
        <p:nvSpPr>
          <p:cNvPr id="13" name="TekstSylinder 12">
            <a:extLst>
              <a:ext uri="{FF2B5EF4-FFF2-40B4-BE49-F238E27FC236}">
                <a16:creationId xmlns:a16="http://schemas.microsoft.com/office/drawing/2014/main" id="{9233D011-B713-8402-8F13-438F0925DD06}"/>
              </a:ext>
            </a:extLst>
          </p:cNvPr>
          <p:cNvSpPr txBox="1"/>
          <p:nvPr/>
        </p:nvSpPr>
        <p:spPr>
          <a:xfrm>
            <a:off x="6458748" y="443933"/>
            <a:ext cx="5142688" cy="369332"/>
          </a:xfrm>
          <a:prstGeom prst="rect">
            <a:avLst/>
          </a:prstGeom>
          <a:noFill/>
        </p:spPr>
        <p:txBody>
          <a:bodyPr wrap="square" rtlCol="0">
            <a:spAutoFit/>
          </a:bodyPr>
          <a:lstStyle/>
          <a:p>
            <a:r>
              <a:rPr lang="nb-NO" b="1" dirty="0" err="1">
                <a:latin typeface="Georgia" panose="02040502050405020303" pitchFamily="18" charset="0"/>
              </a:rPr>
              <a:t>Obituary</a:t>
            </a:r>
            <a:r>
              <a:rPr lang="nb-NO" b="1" dirty="0">
                <a:latin typeface="Georgia" panose="02040502050405020303" pitchFamily="18" charset="0"/>
              </a:rPr>
              <a:t> over Adolf Hitler</a:t>
            </a:r>
          </a:p>
        </p:txBody>
      </p:sp>
      <p:pic>
        <p:nvPicPr>
          <p:cNvPr id="15" name="Bilde 14" descr="Et bilde som inneholder tekst, håndskrift, Font, papir&#10;&#10;Automatisk generert beskrivelse">
            <a:extLst>
              <a:ext uri="{FF2B5EF4-FFF2-40B4-BE49-F238E27FC236}">
                <a16:creationId xmlns:a16="http://schemas.microsoft.com/office/drawing/2014/main" id="{8B35A596-799D-DF3F-9CF7-F6C0BDFCC49F}"/>
              </a:ext>
            </a:extLst>
          </p:cNvPr>
          <p:cNvPicPr>
            <a:picLocks noChangeAspect="1"/>
          </p:cNvPicPr>
          <p:nvPr/>
        </p:nvPicPr>
        <p:blipFill>
          <a:blip r:embed="rId5"/>
          <a:stretch>
            <a:fillRect/>
          </a:stretch>
        </p:blipFill>
        <p:spPr>
          <a:xfrm>
            <a:off x="0" y="4437524"/>
            <a:ext cx="5444248" cy="2420476"/>
          </a:xfrm>
          <a:prstGeom prst="rect">
            <a:avLst/>
          </a:prstGeom>
        </p:spPr>
      </p:pic>
    </p:spTree>
    <p:extLst>
      <p:ext uri="{BB962C8B-B14F-4D97-AF65-F5344CB8AC3E}">
        <p14:creationId xmlns:p14="http://schemas.microsoft.com/office/powerpoint/2010/main" val="245150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14D8FA-4E30-E5A0-A475-E8EE5AAE97B5}"/>
              </a:ext>
            </a:extLst>
          </p:cNvPr>
          <p:cNvSpPr>
            <a:spLocks noGrp="1"/>
          </p:cNvSpPr>
          <p:nvPr>
            <p:ph type="body" sz="quarter" idx="12"/>
          </p:nvPr>
        </p:nvSpPr>
        <p:spPr>
          <a:xfrm>
            <a:off x="8493550" y="537328"/>
            <a:ext cx="3120191" cy="4891471"/>
          </a:xfrm>
        </p:spPr>
        <p:txBody>
          <a:bodyPr>
            <a:normAutofit/>
          </a:bodyPr>
          <a:lstStyle/>
          <a:p>
            <a:pPr marL="0" indent="0">
              <a:buNone/>
            </a:pPr>
            <a:r>
              <a:rPr lang="nb-NO" sz="1600" dirty="0"/>
              <a:t>Form for </a:t>
            </a:r>
            <a:r>
              <a:rPr lang="nb-NO" sz="1600" dirty="0" err="1"/>
              <a:t>membership</a:t>
            </a:r>
            <a:r>
              <a:rPr lang="nb-NO" sz="1600" dirty="0"/>
              <a:t> in an </a:t>
            </a:r>
            <a:r>
              <a:rPr lang="nb-NO" sz="1600" dirty="0" err="1"/>
              <a:t>wartime</a:t>
            </a:r>
            <a:r>
              <a:rPr lang="nb-NO" sz="1600" dirty="0"/>
              <a:t> aid-</a:t>
            </a:r>
            <a:r>
              <a:rPr lang="nb-NO" sz="1600" dirty="0" err="1"/>
              <a:t>organization</a:t>
            </a:r>
            <a:r>
              <a:rPr lang="nb-NO" sz="1600" dirty="0"/>
              <a:t> </a:t>
            </a:r>
            <a:r>
              <a:rPr lang="nb-NO" sz="1600" dirty="0" err="1"/>
              <a:t>that</a:t>
            </a:r>
            <a:r>
              <a:rPr lang="nb-NO" sz="1600" dirty="0"/>
              <a:t> </a:t>
            </a:r>
            <a:r>
              <a:rPr lang="nb-NO" sz="1600" dirty="0" err="1"/>
              <a:t>was</a:t>
            </a:r>
            <a:r>
              <a:rPr lang="nb-NO" sz="1600" dirty="0"/>
              <a:t> part </a:t>
            </a:r>
            <a:r>
              <a:rPr lang="nb-NO" sz="1600" dirty="0" err="1"/>
              <a:t>of</a:t>
            </a:r>
            <a:r>
              <a:rPr lang="nb-NO" sz="1600" dirty="0"/>
              <a:t> Nasjonal Samling, </a:t>
            </a:r>
            <a:r>
              <a:rPr lang="nb-NO" sz="1600" dirty="0" err="1"/>
              <a:t>the</a:t>
            </a:r>
            <a:r>
              <a:rPr lang="nb-NO" sz="1600" dirty="0"/>
              <a:t> Norwegian Nazi Party.</a:t>
            </a:r>
          </a:p>
        </p:txBody>
      </p:sp>
      <p:pic>
        <p:nvPicPr>
          <p:cNvPr id="8" name="Bilde 7" descr="Et bilde som inneholder tekst, bok, papir, kunst&#10;&#10;Automatisk generert beskrivelse">
            <a:extLst>
              <a:ext uri="{FF2B5EF4-FFF2-40B4-BE49-F238E27FC236}">
                <a16:creationId xmlns:a16="http://schemas.microsoft.com/office/drawing/2014/main" id="{34FCE390-7933-F1EA-EB9E-3B42E4D98104}"/>
              </a:ext>
            </a:extLst>
          </p:cNvPr>
          <p:cNvPicPr>
            <a:picLocks noChangeAspect="1"/>
          </p:cNvPicPr>
          <p:nvPr/>
        </p:nvPicPr>
        <p:blipFill>
          <a:blip r:embed="rId2"/>
          <a:stretch>
            <a:fillRect/>
          </a:stretch>
        </p:blipFill>
        <p:spPr>
          <a:xfrm rot="16200000">
            <a:off x="1377565" y="-610618"/>
            <a:ext cx="5870105" cy="7821591"/>
          </a:xfrm>
          <a:prstGeom prst="rect">
            <a:avLst/>
          </a:prstGeom>
        </p:spPr>
      </p:pic>
    </p:spTree>
    <p:extLst>
      <p:ext uri="{BB962C8B-B14F-4D97-AF65-F5344CB8AC3E}">
        <p14:creationId xmlns:p14="http://schemas.microsoft.com/office/powerpoint/2010/main" val="794643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a:extLst>
              <a:ext uri="{FF2B5EF4-FFF2-40B4-BE49-F238E27FC236}">
                <a16:creationId xmlns:a16="http://schemas.microsoft.com/office/drawing/2014/main" id="{1493550D-5747-FC6A-3737-A3D821CF7313}"/>
              </a:ext>
            </a:extLst>
          </p:cNvPr>
          <p:cNvGraphicFramePr>
            <a:graphicFrameLocks noChangeAspect="1"/>
          </p:cNvGraphicFramePr>
          <p:nvPr>
            <p:extLst>
              <p:ext uri="{D42A27DB-BD31-4B8C-83A1-F6EECF244321}">
                <p14:modId xmlns:p14="http://schemas.microsoft.com/office/powerpoint/2010/main" val="3283969355"/>
              </p:ext>
            </p:extLst>
          </p:nvPr>
        </p:nvGraphicFramePr>
        <p:xfrm>
          <a:off x="2565732" y="1676243"/>
          <a:ext cx="3666553" cy="5181757"/>
        </p:xfrm>
        <a:graphic>
          <a:graphicData uri="http://schemas.openxmlformats.org/presentationml/2006/ole">
            <mc:AlternateContent xmlns:mc="http://schemas.openxmlformats.org/markup-compatibility/2006">
              <mc:Choice xmlns:v="urn:schemas-microsoft-com:vml" Requires="v">
                <p:oleObj name="Acrobat Document" r:id="rId2" imgW="5667162" imgH="8010525" progId="AcroExch.Document.DC">
                  <p:embed/>
                </p:oleObj>
              </mc:Choice>
              <mc:Fallback>
                <p:oleObj name="Acrobat Document" r:id="rId2" imgW="5667162" imgH="8010525" progId="AcroExch.Document.DC">
                  <p:embed/>
                  <p:pic>
                    <p:nvPicPr>
                      <p:cNvPr id="7" name="Objekt 6">
                        <a:extLst>
                          <a:ext uri="{FF2B5EF4-FFF2-40B4-BE49-F238E27FC236}">
                            <a16:creationId xmlns:a16="http://schemas.microsoft.com/office/drawing/2014/main" id="{1493550D-5747-FC6A-3737-A3D821CF7313}"/>
                          </a:ext>
                        </a:extLst>
                      </p:cNvPr>
                      <p:cNvPicPr/>
                      <p:nvPr/>
                    </p:nvPicPr>
                    <p:blipFill>
                      <a:blip r:embed="rId3"/>
                      <a:stretch>
                        <a:fillRect/>
                      </a:stretch>
                    </p:blipFill>
                    <p:spPr>
                      <a:xfrm>
                        <a:off x="2565732" y="1676243"/>
                        <a:ext cx="3666553" cy="5181757"/>
                      </a:xfrm>
                      <a:prstGeom prst="rect">
                        <a:avLst/>
                      </a:prstGeom>
                    </p:spPr>
                  </p:pic>
                </p:oleObj>
              </mc:Fallback>
            </mc:AlternateContent>
          </a:graphicData>
        </a:graphic>
      </p:graphicFrame>
      <p:pic>
        <p:nvPicPr>
          <p:cNvPr id="9" name="Bilde 8" descr="Et bilde som inneholder tekst, brev, håndskrift, papir&#10;&#10;Automatisk generert beskrivelse">
            <a:extLst>
              <a:ext uri="{FF2B5EF4-FFF2-40B4-BE49-F238E27FC236}">
                <a16:creationId xmlns:a16="http://schemas.microsoft.com/office/drawing/2014/main" id="{203D4580-B98E-CB85-A6EA-32ADAD6DF3F6}"/>
              </a:ext>
            </a:extLst>
          </p:cNvPr>
          <p:cNvPicPr>
            <a:picLocks noChangeAspect="1"/>
          </p:cNvPicPr>
          <p:nvPr/>
        </p:nvPicPr>
        <p:blipFill>
          <a:blip r:embed="rId4"/>
          <a:stretch>
            <a:fillRect/>
          </a:stretch>
        </p:blipFill>
        <p:spPr>
          <a:xfrm>
            <a:off x="6220424" y="1725758"/>
            <a:ext cx="3597344" cy="4073463"/>
          </a:xfrm>
          <a:prstGeom prst="rect">
            <a:avLst/>
          </a:prstGeom>
        </p:spPr>
      </p:pic>
      <p:sp>
        <p:nvSpPr>
          <p:cNvPr id="10" name="TekstSylinder 9">
            <a:extLst>
              <a:ext uri="{FF2B5EF4-FFF2-40B4-BE49-F238E27FC236}">
                <a16:creationId xmlns:a16="http://schemas.microsoft.com/office/drawing/2014/main" id="{B681C5F5-4018-FEAA-9391-F8834630BA50}"/>
              </a:ext>
            </a:extLst>
          </p:cNvPr>
          <p:cNvSpPr txBox="1"/>
          <p:nvPr/>
        </p:nvSpPr>
        <p:spPr>
          <a:xfrm>
            <a:off x="288758" y="5638800"/>
            <a:ext cx="1371600" cy="830997"/>
          </a:xfrm>
          <a:prstGeom prst="rect">
            <a:avLst/>
          </a:prstGeom>
          <a:noFill/>
        </p:spPr>
        <p:txBody>
          <a:bodyPr wrap="square" rtlCol="0">
            <a:spAutoFit/>
          </a:bodyPr>
          <a:lstStyle/>
          <a:p>
            <a:r>
              <a:rPr lang="nb-NO" sz="1200" dirty="0"/>
              <a:t>Henrik Ibsen: </a:t>
            </a:r>
            <a:r>
              <a:rPr lang="nb-NO" sz="1200" i="1" dirty="0"/>
              <a:t>The Sun God</a:t>
            </a:r>
            <a:r>
              <a:rPr lang="nb-NO" sz="1200" dirty="0"/>
              <a:t>. </a:t>
            </a:r>
            <a:r>
              <a:rPr lang="nb-NO" sz="1200" dirty="0" err="1"/>
              <a:t>Mss</a:t>
            </a:r>
            <a:r>
              <a:rPr lang="nb-NO" sz="1200" dirty="0"/>
              <a:t> for sale 2006.</a:t>
            </a:r>
          </a:p>
        </p:txBody>
      </p:sp>
      <p:sp>
        <p:nvSpPr>
          <p:cNvPr id="11" name="TekstSylinder 10">
            <a:extLst>
              <a:ext uri="{FF2B5EF4-FFF2-40B4-BE49-F238E27FC236}">
                <a16:creationId xmlns:a16="http://schemas.microsoft.com/office/drawing/2014/main" id="{69C6B7E7-BB18-8867-35D8-DF4C61F33E7D}"/>
              </a:ext>
            </a:extLst>
          </p:cNvPr>
          <p:cNvSpPr txBox="1"/>
          <p:nvPr/>
        </p:nvSpPr>
        <p:spPr>
          <a:xfrm>
            <a:off x="6529424" y="5895474"/>
            <a:ext cx="3288344" cy="461665"/>
          </a:xfrm>
          <a:prstGeom prst="rect">
            <a:avLst/>
          </a:prstGeom>
          <a:noFill/>
        </p:spPr>
        <p:txBody>
          <a:bodyPr wrap="square" rtlCol="0">
            <a:spAutoFit/>
          </a:bodyPr>
          <a:lstStyle/>
          <a:p>
            <a:r>
              <a:rPr lang="nb-NO" sz="1200" dirty="0"/>
              <a:t>Henrik Ibsen: </a:t>
            </a:r>
            <a:r>
              <a:rPr lang="nb-NO" sz="1200" i="1" dirty="0"/>
              <a:t>A </a:t>
            </a:r>
            <a:r>
              <a:rPr lang="nb-NO" sz="1200" i="1" dirty="0" err="1"/>
              <a:t>Doll’s</a:t>
            </a:r>
            <a:r>
              <a:rPr lang="nb-NO" sz="1200" i="1" dirty="0"/>
              <a:t> House</a:t>
            </a:r>
            <a:r>
              <a:rPr lang="nb-NO" sz="1200" dirty="0"/>
              <a:t>, ms.8° 952, The National Library </a:t>
            </a:r>
            <a:r>
              <a:rPr lang="nb-NO" sz="1200" dirty="0" err="1"/>
              <a:t>of</a:t>
            </a:r>
            <a:r>
              <a:rPr lang="nb-NO" sz="1200" dirty="0"/>
              <a:t> Norway. </a:t>
            </a:r>
            <a:r>
              <a:rPr lang="nb-NO" sz="1200" dirty="0" err="1"/>
              <a:t>Donation</a:t>
            </a:r>
            <a:r>
              <a:rPr lang="nb-NO" sz="1200" dirty="0"/>
              <a:t> 1931.</a:t>
            </a:r>
          </a:p>
        </p:txBody>
      </p:sp>
      <p:pic>
        <p:nvPicPr>
          <p:cNvPr id="3" name="Bilde 2" descr="Et bilde som inneholder håndskrift, brev, tekst, papir&#10;&#10;Automatisk generert beskrivelse">
            <a:extLst>
              <a:ext uri="{FF2B5EF4-FFF2-40B4-BE49-F238E27FC236}">
                <a16:creationId xmlns:a16="http://schemas.microsoft.com/office/drawing/2014/main" id="{455101BA-5CA3-5339-8721-FC9B0B1779F5}"/>
              </a:ext>
            </a:extLst>
          </p:cNvPr>
          <p:cNvPicPr>
            <a:picLocks noChangeAspect="1"/>
          </p:cNvPicPr>
          <p:nvPr/>
        </p:nvPicPr>
        <p:blipFill>
          <a:blip r:embed="rId5"/>
          <a:stretch>
            <a:fillRect/>
          </a:stretch>
        </p:blipFill>
        <p:spPr>
          <a:xfrm>
            <a:off x="9160042" y="92019"/>
            <a:ext cx="2606346" cy="3456118"/>
          </a:xfrm>
          <a:prstGeom prst="rect">
            <a:avLst/>
          </a:prstGeom>
        </p:spPr>
      </p:pic>
      <p:graphicFrame>
        <p:nvGraphicFramePr>
          <p:cNvPr id="5" name="Objekt 4">
            <a:extLst>
              <a:ext uri="{FF2B5EF4-FFF2-40B4-BE49-F238E27FC236}">
                <a16:creationId xmlns:a16="http://schemas.microsoft.com/office/drawing/2014/main" id="{0205731F-1D6F-736F-3621-60D7AB98A254}"/>
              </a:ext>
            </a:extLst>
          </p:cNvPr>
          <p:cNvGraphicFramePr>
            <a:graphicFrameLocks noChangeAspect="1"/>
          </p:cNvGraphicFramePr>
          <p:nvPr>
            <p:extLst>
              <p:ext uri="{D42A27DB-BD31-4B8C-83A1-F6EECF244321}">
                <p14:modId xmlns:p14="http://schemas.microsoft.com/office/powerpoint/2010/main" val="3758884969"/>
              </p:ext>
            </p:extLst>
          </p:nvPr>
        </p:nvGraphicFramePr>
        <p:xfrm>
          <a:off x="16186" y="0"/>
          <a:ext cx="3288344" cy="4647255"/>
        </p:xfrm>
        <a:graphic>
          <a:graphicData uri="http://schemas.openxmlformats.org/presentationml/2006/ole">
            <mc:AlternateContent xmlns:mc="http://schemas.openxmlformats.org/markup-compatibility/2006">
              <mc:Choice xmlns:v="urn:schemas-microsoft-com:vml" Requires="v">
                <p:oleObj name="Acrobat Document" r:id="rId6" imgW="5667162" imgH="8010525" progId="AcroExch.Document.DC">
                  <p:embed/>
                </p:oleObj>
              </mc:Choice>
              <mc:Fallback>
                <p:oleObj name="Acrobat Document" r:id="rId6" imgW="5667162" imgH="8010525" progId="AcroExch.Document.DC">
                  <p:embed/>
                  <p:pic>
                    <p:nvPicPr>
                      <p:cNvPr id="5" name="Objekt 4">
                        <a:extLst>
                          <a:ext uri="{FF2B5EF4-FFF2-40B4-BE49-F238E27FC236}">
                            <a16:creationId xmlns:a16="http://schemas.microsoft.com/office/drawing/2014/main" id="{0205731F-1D6F-736F-3621-60D7AB98A254}"/>
                          </a:ext>
                        </a:extLst>
                      </p:cNvPr>
                      <p:cNvPicPr/>
                      <p:nvPr/>
                    </p:nvPicPr>
                    <p:blipFill>
                      <a:blip r:embed="rId7"/>
                      <a:stretch>
                        <a:fillRect/>
                      </a:stretch>
                    </p:blipFill>
                    <p:spPr>
                      <a:xfrm>
                        <a:off x="16186" y="0"/>
                        <a:ext cx="3288344" cy="4647255"/>
                      </a:xfrm>
                      <a:prstGeom prst="rect">
                        <a:avLst/>
                      </a:prstGeom>
                    </p:spPr>
                  </p:pic>
                </p:oleObj>
              </mc:Fallback>
            </mc:AlternateContent>
          </a:graphicData>
        </a:graphic>
      </p:graphicFrame>
    </p:spTree>
    <p:extLst>
      <p:ext uri="{BB962C8B-B14F-4D97-AF65-F5344CB8AC3E}">
        <p14:creationId xmlns:p14="http://schemas.microsoft.com/office/powerpoint/2010/main" val="179120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 skjermbilde, Menneskeansikt, person&#10;&#10;Automatisk generert beskrivelse">
            <a:extLst>
              <a:ext uri="{FF2B5EF4-FFF2-40B4-BE49-F238E27FC236}">
                <a16:creationId xmlns:a16="http://schemas.microsoft.com/office/drawing/2014/main" id="{3D66BF09-B112-83B9-7703-C7EF122CF9DF}"/>
              </a:ext>
            </a:extLst>
          </p:cNvPr>
          <p:cNvPicPr>
            <a:picLocks noChangeAspect="1"/>
          </p:cNvPicPr>
          <p:nvPr/>
        </p:nvPicPr>
        <p:blipFill>
          <a:blip r:embed="rId2"/>
          <a:stretch>
            <a:fillRect/>
          </a:stretch>
        </p:blipFill>
        <p:spPr>
          <a:xfrm>
            <a:off x="6963217" y="254426"/>
            <a:ext cx="5164235" cy="5689411"/>
          </a:xfrm>
          <a:prstGeom prst="rect">
            <a:avLst/>
          </a:prstGeom>
        </p:spPr>
      </p:pic>
      <p:pic>
        <p:nvPicPr>
          <p:cNvPr id="10" name="Bilde 9" descr="Et bilde som inneholder tekst, klær, sko, skjermbilde&#10;&#10;Automatisk generert beskrivelse">
            <a:extLst>
              <a:ext uri="{FF2B5EF4-FFF2-40B4-BE49-F238E27FC236}">
                <a16:creationId xmlns:a16="http://schemas.microsoft.com/office/drawing/2014/main" id="{60F2EB93-024C-697C-3CDE-46FA87ABE0BE}"/>
              </a:ext>
            </a:extLst>
          </p:cNvPr>
          <p:cNvPicPr>
            <a:picLocks noChangeAspect="1"/>
          </p:cNvPicPr>
          <p:nvPr/>
        </p:nvPicPr>
        <p:blipFill>
          <a:blip r:embed="rId3"/>
          <a:stretch>
            <a:fillRect/>
          </a:stretch>
        </p:blipFill>
        <p:spPr>
          <a:xfrm>
            <a:off x="64548" y="254426"/>
            <a:ext cx="6431502" cy="6547693"/>
          </a:xfrm>
          <a:prstGeom prst="rect">
            <a:avLst/>
          </a:prstGeom>
        </p:spPr>
      </p:pic>
    </p:spTree>
    <p:extLst>
      <p:ext uri="{BB962C8B-B14F-4D97-AF65-F5344CB8AC3E}">
        <p14:creationId xmlns:p14="http://schemas.microsoft.com/office/powerpoint/2010/main" val="198533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enneskeansikt, person, klær, smil&#10;&#10;Automatisk generert beskrivelse">
            <a:extLst>
              <a:ext uri="{FF2B5EF4-FFF2-40B4-BE49-F238E27FC236}">
                <a16:creationId xmlns:a16="http://schemas.microsoft.com/office/drawing/2014/main" id="{3B46AE1A-D6D2-3B75-65C3-09C668C72DA4}"/>
              </a:ext>
            </a:extLst>
          </p:cNvPr>
          <p:cNvPicPr>
            <a:picLocks noChangeAspect="1"/>
          </p:cNvPicPr>
          <p:nvPr/>
        </p:nvPicPr>
        <p:blipFill>
          <a:blip r:embed="rId2"/>
          <a:stretch>
            <a:fillRect/>
          </a:stretch>
        </p:blipFill>
        <p:spPr>
          <a:xfrm>
            <a:off x="4773809" y="2318017"/>
            <a:ext cx="5251062" cy="3580766"/>
          </a:xfrm>
          <a:prstGeom prst="rect">
            <a:avLst/>
          </a:prstGeom>
        </p:spPr>
      </p:pic>
      <p:pic>
        <p:nvPicPr>
          <p:cNvPr id="5" name="Bilde 4" descr="Et bilde som inneholder person, Menneskeansikt, klær, kaffekopp&#10;&#10;Automatisk generert beskrivelse">
            <a:extLst>
              <a:ext uri="{FF2B5EF4-FFF2-40B4-BE49-F238E27FC236}">
                <a16:creationId xmlns:a16="http://schemas.microsoft.com/office/drawing/2014/main" id="{7E4D33AD-2088-F35B-7395-9ABF8693A9B2}"/>
              </a:ext>
            </a:extLst>
          </p:cNvPr>
          <p:cNvPicPr>
            <a:picLocks noChangeAspect="1"/>
          </p:cNvPicPr>
          <p:nvPr/>
        </p:nvPicPr>
        <p:blipFill>
          <a:blip r:embed="rId3"/>
          <a:stretch>
            <a:fillRect/>
          </a:stretch>
        </p:blipFill>
        <p:spPr>
          <a:xfrm>
            <a:off x="458413" y="996745"/>
            <a:ext cx="3567059" cy="5417427"/>
          </a:xfrm>
          <a:prstGeom prst="rect">
            <a:avLst/>
          </a:prstGeom>
        </p:spPr>
      </p:pic>
      <p:sp>
        <p:nvSpPr>
          <p:cNvPr id="4" name="TekstSylinder 3">
            <a:extLst>
              <a:ext uri="{FF2B5EF4-FFF2-40B4-BE49-F238E27FC236}">
                <a16:creationId xmlns:a16="http://schemas.microsoft.com/office/drawing/2014/main" id="{A95F00FC-34A5-C8DA-60B5-ABAA18E21FB7}"/>
              </a:ext>
            </a:extLst>
          </p:cNvPr>
          <p:cNvSpPr txBox="1"/>
          <p:nvPr/>
        </p:nvSpPr>
        <p:spPr>
          <a:xfrm>
            <a:off x="4366517" y="893851"/>
            <a:ext cx="7312865" cy="1292662"/>
          </a:xfrm>
          <a:prstGeom prst="rect">
            <a:avLst/>
          </a:prstGeom>
          <a:noFill/>
        </p:spPr>
        <p:txBody>
          <a:bodyPr wrap="square" rtlCol="0">
            <a:spAutoFit/>
          </a:bodyPr>
          <a:lstStyle/>
          <a:p>
            <a:r>
              <a:rPr lang="nb-NO" sz="1600" b="1" dirty="0"/>
              <a:t>Geir Ove Kvalheim (</a:t>
            </a:r>
            <a:r>
              <a:rPr lang="nb-NO" sz="1600" dirty="0"/>
              <a:t>1970-)</a:t>
            </a:r>
          </a:p>
          <a:p>
            <a:endParaRPr lang="nb-NO" sz="1400" dirty="0"/>
          </a:p>
          <a:p>
            <a:r>
              <a:rPr lang="nb-NO" sz="1600" dirty="0"/>
              <a:t>In June 2013 </a:t>
            </a:r>
            <a:r>
              <a:rPr lang="nb-NO" sz="1600" dirty="0" err="1"/>
              <a:t>he</a:t>
            </a:r>
            <a:r>
              <a:rPr lang="nb-NO" sz="1600" dirty="0"/>
              <a:t> </a:t>
            </a:r>
            <a:r>
              <a:rPr lang="nb-NO" sz="1600" dirty="0" err="1"/>
              <a:t>was</a:t>
            </a:r>
            <a:r>
              <a:rPr lang="nb-NO" sz="1600" dirty="0"/>
              <a:t> </a:t>
            </a:r>
            <a:r>
              <a:rPr lang="nb-NO" sz="1600" dirty="0" err="1"/>
              <a:t>sentenced</a:t>
            </a:r>
            <a:r>
              <a:rPr lang="nb-NO" sz="1600" dirty="0"/>
              <a:t> to </a:t>
            </a:r>
            <a:r>
              <a:rPr lang="nb-NO" sz="1600" dirty="0" err="1"/>
              <a:t>one</a:t>
            </a:r>
            <a:r>
              <a:rPr lang="nb-NO" sz="1600" dirty="0"/>
              <a:t> </a:t>
            </a:r>
            <a:r>
              <a:rPr lang="nb-NO" sz="1600" dirty="0" err="1"/>
              <a:t>year</a:t>
            </a:r>
            <a:r>
              <a:rPr lang="nb-NO" sz="1600" dirty="0"/>
              <a:t> and </a:t>
            </a:r>
            <a:r>
              <a:rPr lang="nb-NO" sz="1600" dirty="0" err="1"/>
              <a:t>nine</a:t>
            </a:r>
            <a:r>
              <a:rPr lang="nb-NO" sz="1600" dirty="0"/>
              <a:t> </a:t>
            </a:r>
            <a:r>
              <a:rPr lang="nb-NO" sz="1600" dirty="0" err="1"/>
              <a:t>months</a:t>
            </a:r>
            <a:r>
              <a:rPr lang="nb-NO" sz="1600" dirty="0"/>
              <a:t> in prison for </a:t>
            </a:r>
            <a:r>
              <a:rPr lang="nb-NO" sz="1600" dirty="0" err="1"/>
              <a:t>selling</a:t>
            </a:r>
            <a:r>
              <a:rPr lang="nb-NO" sz="1600" dirty="0"/>
              <a:t> </a:t>
            </a:r>
            <a:r>
              <a:rPr lang="nb-NO" sz="1600" dirty="0" err="1"/>
              <a:t>counterfeit</a:t>
            </a:r>
            <a:r>
              <a:rPr lang="nb-NO" sz="1600" dirty="0"/>
              <a:t> </a:t>
            </a:r>
            <a:r>
              <a:rPr lang="nb-NO" sz="1600" dirty="0" err="1"/>
              <a:t>manuscripts</a:t>
            </a:r>
            <a:r>
              <a:rPr lang="nb-NO" sz="1600" dirty="0"/>
              <a:t> and letters from Knut Hamsun and Henrik Ibsen. https://no.wikipedia.org/wiki/Geir_Ove_Kvalheim</a:t>
            </a:r>
          </a:p>
        </p:txBody>
      </p:sp>
    </p:spTree>
    <p:extLst>
      <p:ext uri="{BB962C8B-B14F-4D97-AF65-F5344CB8AC3E}">
        <p14:creationId xmlns:p14="http://schemas.microsoft.com/office/powerpoint/2010/main" val="2745405888"/>
      </p:ext>
    </p:extLst>
  </p:cSld>
  <p:clrMapOvr>
    <a:masterClrMapping/>
  </p:clrMapOvr>
</p:sld>
</file>

<file path=ppt/theme/theme1.xml><?xml version="1.0" encoding="utf-8"?>
<a:theme xmlns:a="http://schemas.openxmlformats.org/drawingml/2006/main" name="NB lys">
  <a:themeElements>
    <a:clrScheme name="Egendefinert 9">
      <a:dk1>
        <a:srgbClr val="000000"/>
      </a:dk1>
      <a:lt1>
        <a:srgbClr val="FFFFFF"/>
      </a:lt1>
      <a:dk2>
        <a:srgbClr val="212121"/>
      </a:dk2>
      <a:lt2>
        <a:srgbClr val="FFFFFF"/>
      </a:lt2>
      <a:accent1>
        <a:srgbClr val="0563C1"/>
      </a:accent1>
      <a:accent2>
        <a:srgbClr val="A7B1B9"/>
      </a:accent2>
      <a:accent3>
        <a:srgbClr val="BF8634"/>
      </a:accent3>
      <a:accent4>
        <a:srgbClr val="669AC5"/>
      </a:accent4>
      <a:accent5>
        <a:srgbClr val="9A515E"/>
      </a:accent5>
      <a:accent6>
        <a:srgbClr val="02A2B3"/>
      </a:accent6>
      <a:hlink>
        <a:srgbClr val="0563C1"/>
      </a:hlink>
      <a:folHlink>
        <a:srgbClr val="BF86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B_Lys_no" id="{588F08AB-662A-4BEA-A3C0-328B187EB6BF}" vid="{FB9489F3-E91E-432E-B58B-738A9033FCE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F6B33DBFF4EA34A8DF125463E6FE574" ma:contentTypeVersion="2" ma:contentTypeDescription="Opprett et nytt dokument." ma:contentTypeScope="" ma:versionID="d5022228f9ea8d194e40fedf2dfcf98b">
  <xsd:schema xmlns:xsd="http://www.w3.org/2001/XMLSchema" xmlns:xs="http://www.w3.org/2001/XMLSchema" xmlns:p="http://schemas.microsoft.com/office/2006/metadata/properties" xmlns:ns2="313a1ad0-6752-4e2b-a2b1-46ba5ae93f21" targetNamespace="http://schemas.microsoft.com/office/2006/metadata/properties" ma:root="true" ma:fieldsID="442e3671a1636a4622b635d62bae9530" ns2:_="">
    <xsd:import namespace="313a1ad0-6752-4e2b-a2b1-46ba5ae93f2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a1ad0-6752-4e2b-a2b1-46ba5ae93f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43C530-8ABA-49F2-9DB5-4F27AD19B8D3}">
  <ds:schemaRefs>
    <ds:schemaRef ds:uri="http://schemas.microsoft.com/sharepoint/v3/contenttype/forms"/>
  </ds:schemaRefs>
</ds:datastoreItem>
</file>

<file path=customXml/itemProps2.xml><?xml version="1.0" encoding="utf-8"?>
<ds:datastoreItem xmlns:ds="http://schemas.openxmlformats.org/officeDocument/2006/customXml" ds:itemID="{0DD2C4AE-B926-47CD-A2F7-C1AC34749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3a1ad0-6752-4e2b-a2b1-46ba5ae93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E3BCE8-4AC2-4010-8B8C-04E9D48FC72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NB_Lys_no</Template>
  <TotalTime>1471</TotalTime>
  <Words>776</Words>
  <Application>Microsoft Office PowerPoint</Application>
  <PresentationFormat>Breedbeeld</PresentationFormat>
  <Paragraphs>54</Paragraphs>
  <Slides>14</Slides>
  <Notes>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14</vt:i4>
      </vt:variant>
    </vt:vector>
  </HeadingPairs>
  <TitlesOfParts>
    <vt:vector size="20" baseType="lpstr">
      <vt:lpstr>Arial</vt:lpstr>
      <vt:lpstr>Calibri</vt:lpstr>
      <vt:lpstr>CenturyGothic-Bold</vt:lpstr>
      <vt:lpstr>Georgia</vt:lpstr>
      <vt:lpstr>NB lys</vt:lpstr>
      <vt:lpstr>Acrobat Document</vt:lpstr>
      <vt:lpstr>Trust and due diligence– a case study</vt:lpstr>
      <vt:lpstr>PowerPoint-presentatie</vt:lpstr>
      <vt:lpstr>PowerPoint-presentatie</vt:lpstr>
      <vt:lpstr>PowerPoint-presentatie</vt:lpstr>
      <vt:lpstr> Almanac 1943 – when Knut Hamsun met Hitler in Berlin</vt:lpstr>
      <vt:lpstr>PowerPoint-presentatie</vt:lpstr>
      <vt:lpstr>PowerPoint-presentatie</vt:lpstr>
      <vt:lpstr>PowerPoint-presentatie</vt:lpstr>
      <vt:lpstr>PowerPoint-presentatie</vt:lpstr>
      <vt:lpstr>PowerPoint-presentatie</vt:lpstr>
      <vt:lpstr>Formal procedures instead of personal trust</vt:lpstr>
      <vt:lpstr>PowerPoint-presentatie</vt:lpstr>
      <vt:lpstr>The people we meet </vt:lpstr>
      <vt:lpstr>The documents we meet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Bente Granrud</dc:creator>
  <cp:keywords/>
  <dc:description/>
  <cp:lastModifiedBy>Marian Lefferts</cp:lastModifiedBy>
  <cp:revision>12</cp:revision>
  <dcterms:created xsi:type="dcterms:W3CDTF">2023-07-14T07:09:29Z</dcterms:created>
  <dcterms:modified xsi:type="dcterms:W3CDTF">2026-02-06T15:11:47Z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0x0101004F6B33DBFF4EA34A8DF125463E6FE574</vt:lpwstr>
  </property>
</Properties>
</file>