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76" r:id="rId4"/>
    <p:sldId id="279" r:id="rId5"/>
    <p:sldId id="261" r:id="rId6"/>
    <p:sldId id="266" r:id="rId7"/>
    <p:sldId id="267" r:id="rId8"/>
    <p:sldId id="268" r:id="rId9"/>
    <p:sldId id="287" r:id="rId10"/>
    <p:sldId id="269" r:id="rId11"/>
    <p:sldId id="270" r:id="rId12"/>
    <p:sldId id="280" r:id="rId13"/>
    <p:sldId id="285" r:id="rId14"/>
    <p:sldId id="284" r:id="rId15"/>
    <p:sldId id="281" r:id="rId16"/>
    <p:sldId id="260" r:id="rId17"/>
    <p:sldId id="271" r:id="rId18"/>
    <p:sldId id="272" r:id="rId19"/>
    <p:sldId id="273" r:id="rId20"/>
    <p:sldId id="274" r:id="rId21"/>
    <p:sldId id="275" r:id="rId22"/>
    <p:sldId id="278" r:id="rId23"/>
    <p:sldId id="262" r:id="rId24"/>
    <p:sldId id="286" r:id="rId25"/>
    <p:sldId id="263" r:id="rId26"/>
    <p:sldId id="264" r:id="rId27"/>
    <p:sldId id="265" r:id="rId28"/>
  </p:sldIdLst>
  <p:sldSz cx="9144000" cy="5148263"/>
  <p:notesSz cx="6858000" cy="9144000"/>
  <p:defaultTextStyle>
    <a:defPPr>
      <a:defRPr lang="de-DE"/>
    </a:defPPr>
    <a:lvl1pPr marL="0" algn="l" defTabSz="685891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45" algn="l" defTabSz="685891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91" algn="l" defTabSz="685891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837" algn="l" defTabSz="685891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783" algn="l" defTabSz="685891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728" algn="l" defTabSz="685891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674" algn="l" defTabSz="685891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620" algn="l" defTabSz="685891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566" algn="l" defTabSz="685891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923"/>
    <a:srgbClr val="E20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8" autoAdjust="0"/>
  </p:normalViewPr>
  <p:slideViewPr>
    <p:cSldViewPr snapToGrid="0">
      <p:cViewPr varScale="1">
        <p:scale>
          <a:sx n="163" d="100"/>
          <a:sy n="163" d="100"/>
        </p:scale>
        <p:origin x="150" y="150"/>
      </p:cViewPr>
      <p:guideLst>
        <p:guide orient="horz" pos="162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0D508-256F-41FF-A32C-0C70A6D8E3A2}" type="datetimeFigureOut">
              <a:rPr lang="de-DE" smtClean="0"/>
              <a:t>05.10.2023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1BBEB-5FC1-4B8A-9665-484891DF7F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920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45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91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837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783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728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674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620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566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1BBEB-5FC1-4B8A-9665-484891DF7FB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4858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fact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sequences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turns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presence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three</a:t>
            </a:r>
            <a:r>
              <a:rPr lang="de-DE" baseline="0" dirty="0" smtClean="0"/>
              <a:t> different </a:t>
            </a:r>
            <a:r>
              <a:rPr lang="de-DE" baseline="0" dirty="0" err="1" smtClean="0"/>
              <a:t>formats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wooden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compartment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forced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keep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times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equals</a:t>
            </a:r>
            <a:r>
              <a:rPr lang="de-DE" baseline="0" dirty="0" smtClean="0"/>
              <a:t> 6 separate </a:t>
            </a:r>
            <a:r>
              <a:rPr lang="de-DE" baseline="0" dirty="0" err="1" smtClean="0"/>
              <a:t>lists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shelfmarks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hand</a:t>
            </a:r>
            <a:r>
              <a:rPr lang="de-DE" baseline="0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1BBEB-5FC1-4B8A-9665-484891DF7FBB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395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fact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sequences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turns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presence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three</a:t>
            </a:r>
            <a:r>
              <a:rPr lang="de-DE" baseline="0" dirty="0" smtClean="0"/>
              <a:t> different </a:t>
            </a:r>
            <a:r>
              <a:rPr lang="de-DE" baseline="0" dirty="0" err="1" smtClean="0"/>
              <a:t>formats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wooden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compartment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forced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keep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three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times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two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equals</a:t>
            </a:r>
            <a:r>
              <a:rPr lang="de-DE" baseline="0" dirty="0" smtClean="0"/>
              <a:t> </a:t>
            </a:r>
            <a:r>
              <a:rPr lang="de-DE" b="1" baseline="0" dirty="0" smtClean="0"/>
              <a:t>6 separate </a:t>
            </a:r>
            <a:r>
              <a:rPr lang="de-DE" b="1" baseline="0" dirty="0" err="1" smtClean="0"/>
              <a:t>lists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of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shelfmarks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dealt </a:t>
            </a:r>
            <a:r>
              <a:rPr lang="de-DE" baseline="0" dirty="0" err="1" smtClean="0"/>
              <a:t>with</a:t>
            </a:r>
            <a:endParaRPr lang="de-DE" baseline="0" dirty="0" smtClean="0"/>
          </a:p>
          <a:p>
            <a:pPr marL="0" marR="0" lvl="0" indent="0" algn="l" defTabSz="685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ym typeface="Wingdings" panose="05000000000000000000" pitchFamily="2" charset="2"/>
              </a:rPr>
              <a:t>At </a:t>
            </a:r>
            <a:r>
              <a:rPr lang="de-DE" dirty="0" err="1" smtClean="0">
                <a:sym typeface="Wingdings" panose="05000000000000000000" pitchFamily="2" charset="2"/>
              </a:rPr>
              <a:t>some</a:t>
            </a:r>
            <a:r>
              <a:rPr lang="de-DE" dirty="0" smtClean="0">
                <a:sym typeface="Wingdings" panose="05000000000000000000" pitchFamily="2" charset="2"/>
              </a:rPr>
              <a:t> time a </a:t>
            </a:r>
            <a:r>
              <a:rPr lang="de-DE" dirty="0" err="1" smtClean="0">
                <a:sym typeface="Wingdings" panose="05000000000000000000" pitchFamily="2" charset="2"/>
              </a:rPr>
              <a:t>couple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books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were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taken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gallery</a:t>
            </a:r>
            <a:r>
              <a:rPr lang="de-DE" dirty="0" smtClean="0">
                <a:sym typeface="Wingdings" panose="05000000000000000000" pitchFamily="2" charset="2"/>
              </a:rPr>
              <a:t> … </a:t>
            </a:r>
            <a:r>
              <a:rPr lang="de-DE" dirty="0" err="1" smtClean="0">
                <a:sym typeface="Wingdings" panose="05000000000000000000" pitchFamily="2" charset="2"/>
              </a:rPr>
              <a:t>for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reasons</a:t>
            </a:r>
            <a:r>
              <a:rPr lang="de-DE" baseline="0" dirty="0" smtClean="0">
                <a:sym typeface="Wingdings" panose="05000000000000000000" pitchFamily="2" charset="2"/>
              </a:rPr>
              <a:t> </a:t>
            </a:r>
            <a:r>
              <a:rPr lang="de-DE" baseline="0" dirty="0" err="1" smtClean="0">
                <a:sym typeface="Wingdings" panose="05000000000000000000" pitchFamily="2" charset="2"/>
              </a:rPr>
              <a:t>we</a:t>
            </a:r>
            <a:r>
              <a:rPr lang="de-DE" baseline="0" dirty="0" smtClean="0">
                <a:sym typeface="Wingdings" panose="05000000000000000000" pitchFamily="2" charset="2"/>
              </a:rPr>
              <a:t> do not </a:t>
            </a:r>
            <a:r>
              <a:rPr lang="de-DE" baseline="0" dirty="0" err="1" smtClean="0">
                <a:sym typeface="Wingdings" panose="05000000000000000000" pitchFamily="2" charset="2"/>
              </a:rPr>
              <a:t>know</a:t>
            </a:r>
            <a:r>
              <a:rPr lang="de-DE" baseline="0" dirty="0" smtClean="0">
                <a:sym typeface="Wingdings" panose="05000000000000000000" pitchFamily="2" charset="2"/>
              </a:rPr>
              <a:t>.</a:t>
            </a:r>
            <a:r>
              <a:rPr lang="de-DE" dirty="0" smtClean="0">
                <a:sym typeface="Wingdings" panose="05000000000000000000" pitchFamily="2" charset="2"/>
              </a:rPr>
              <a:t>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1BBEB-5FC1-4B8A-9665-484891DF7FBB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7932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1BBEB-5FC1-4B8A-9665-484891DF7FBB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208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1BBEB-5FC1-4B8A-9665-484891DF7FB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577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normal </a:t>
            </a:r>
            <a:r>
              <a:rPr lang="de-DE" dirty="0" err="1" smtClean="0"/>
              <a:t>times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,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images</a:t>
            </a:r>
            <a:r>
              <a:rPr lang="de-DE" dirty="0" smtClean="0"/>
              <a:t> …., a </a:t>
            </a:r>
            <a:r>
              <a:rPr lang="de-DE" dirty="0" err="1" smtClean="0"/>
              <a:t>little</a:t>
            </a:r>
            <a:r>
              <a:rPr lang="de-DE" dirty="0" smtClean="0"/>
              <a:t> </a:t>
            </a:r>
            <a:r>
              <a:rPr lang="de-DE" dirty="0" err="1" smtClean="0"/>
              <a:t>bit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relaxed. </a:t>
            </a:r>
            <a:r>
              <a:rPr lang="de-DE" dirty="0" err="1" smtClean="0"/>
              <a:t>There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enough</a:t>
            </a:r>
            <a:r>
              <a:rPr lang="de-DE" dirty="0" smtClean="0"/>
              <a:t> time </a:t>
            </a:r>
            <a:r>
              <a:rPr lang="de-DE" dirty="0" err="1" smtClean="0"/>
              <a:t>to</a:t>
            </a:r>
            <a:r>
              <a:rPr lang="de-DE" dirty="0" smtClean="0"/>
              <a:t> plan </a:t>
            </a:r>
            <a:r>
              <a:rPr lang="de-DE" dirty="0" err="1" smtClean="0"/>
              <a:t>things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prepare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secenarios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1BBEB-5FC1-4B8A-9665-484891DF7FB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9159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Kurz auf die Säkularisation 1803 hinweisen (</a:t>
            </a:r>
            <a:r>
              <a:rPr lang="de-DE" dirty="0" err="1" smtClean="0"/>
              <a:t>reason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ownership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State –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monastery</a:t>
            </a:r>
            <a:r>
              <a:rPr lang="de-DE" dirty="0" smtClean="0"/>
              <a:t> </a:t>
            </a:r>
            <a:r>
              <a:rPr lang="de-DE" dirty="0" err="1" smtClean="0"/>
              <a:t>had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a </a:t>
            </a:r>
            <a:r>
              <a:rPr lang="de-DE" dirty="0" err="1" smtClean="0"/>
              <a:t>religious</a:t>
            </a:r>
            <a:r>
              <a:rPr lang="de-DE" dirty="0" smtClean="0"/>
              <a:t> </a:t>
            </a:r>
            <a:r>
              <a:rPr lang="de-DE" dirty="0" err="1" smtClean="0"/>
              <a:t>house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men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600 </a:t>
            </a:r>
            <a:r>
              <a:rPr lang="de-DE" dirty="0" err="1" smtClean="0"/>
              <a:t>years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1803, </a:t>
            </a:r>
            <a:r>
              <a:rPr lang="de-DE" dirty="0" err="1" smtClean="0"/>
              <a:t>then</a:t>
            </a:r>
            <a:r>
              <a:rPr lang="de-DE" dirty="0" smtClean="0"/>
              <a:t> </a:t>
            </a:r>
            <a:r>
              <a:rPr lang="de-DE" dirty="0" err="1" smtClean="0"/>
              <a:t>dissolved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re-founded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nunery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60 </a:t>
            </a:r>
            <a:r>
              <a:rPr lang="de-DE" dirty="0" err="1" smtClean="0"/>
              <a:t>years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later</a:t>
            </a:r>
            <a:r>
              <a:rPr lang="de-DE" baseline="0" dirty="0" smtClean="0"/>
              <a:t>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1BBEB-5FC1-4B8A-9665-484891DF7FB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1551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Vaulted</a:t>
            </a:r>
            <a:r>
              <a:rPr lang="de-DE" dirty="0" smtClean="0"/>
              <a:t> </a:t>
            </a:r>
            <a:r>
              <a:rPr lang="de-DE" dirty="0" err="1" smtClean="0"/>
              <a:t>ceiling</a:t>
            </a:r>
            <a:r>
              <a:rPr lang="de-DE" dirty="0" smtClean="0"/>
              <a:t>,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stucco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frescoes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wooden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gallery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wooden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busts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surmounting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bookshelves</a:t>
            </a:r>
            <a:r>
              <a:rPr lang="de-DE" baseline="0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1BBEB-5FC1-4B8A-9665-484891DF7FB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1505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Persinifications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virtues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vices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1BBEB-5FC1-4B8A-9665-484891DF7FB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008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</a:t>
            </a:r>
            <a:r>
              <a:rPr lang="de-DE" dirty="0" err="1" smtClean="0"/>
              <a:t>roblem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: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lists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rather</a:t>
            </a:r>
            <a:r>
              <a:rPr lang="de-DE" dirty="0" smtClean="0"/>
              <a:t> </a:t>
            </a:r>
            <a:r>
              <a:rPr lang="de-DE" dirty="0" err="1" smtClean="0"/>
              <a:t>dated</a:t>
            </a:r>
            <a:r>
              <a:rPr lang="de-DE" dirty="0" smtClean="0"/>
              <a:t> (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books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on </a:t>
            </a:r>
            <a:r>
              <a:rPr lang="de-DE" dirty="0" err="1" smtClean="0"/>
              <a:t>loan</a:t>
            </a:r>
            <a:r>
              <a:rPr lang="de-DE" dirty="0" smtClean="0"/>
              <a:t> </a:t>
            </a:r>
            <a:r>
              <a:rPr lang="de-DE" dirty="0" err="1" smtClean="0"/>
              <a:t>since</a:t>
            </a:r>
            <a:r>
              <a:rPr lang="de-DE" dirty="0" smtClean="0"/>
              <a:t> 1965, in </a:t>
            </a:r>
            <a:r>
              <a:rPr lang="de-DE" dirty="0" err="1" smtClean="0"/>
              <a:t>the</a:t>
            </a:r>
            <a:r>
              <a:rPr lang="de-DE" dirty="0" smtClean="0"/>
              <a:t> 1980 </a:t>
            </a:r>
            <a:r>
              <a:rPr lang="de-DE" dirty="0" err="1" smtClean="0"/>
              <a:t>the</a:t>
            </a:r>
            <a:r>
              <a:rPr lang="de-DE" dirty="0" smtClean="0"/>
              <a:t> last </a:t>
            </a:r>
            <a:r>
              <a:rPr lang="de-DE" dirty="0" err="1" smtClean="0"/>
              <a:t>revision</a:t>
            </a:r>
            <a:r>
              <a:rPr lang="de-DE" dirty="0" smtClean="0"/>
              <a:t> </a:t>
            </a:r>
            <a:r>
              <a:rPr lang="de-DE" dirty="0" err="1" smtClean="0"/>
              <a:t>took</a:t>
            </a:r>
            <a:r>
              <a:rPr lang="de-DE" dirty="0" smtClean="0"/>
              <a:t> </a:t>
            </a:r>
            <a:r>
              <a:rPr lang="de-DE" dirty="0" err="1" smtClean="0"/>
              <a:t>place</a:t>
            </a:r>
            <a:r>
              <a:rPr lang="de-DE" dirty="0" smtClean="0"/>
              <a:t>). The </a:t>
            </a:r>
            <a:r>
              <a:rPr lang="de-DE" dirty="0" err="1" smtClean="0"/>
              <a:t>library</a:t>
            </a:r>
            <a:r>
              <a:rPr lang="de-DE" baseline="0" dirty="0" smtClean="0"/>
              <a:t> hall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guarded</a:t>
            </a:r>
            <a:r>
              <a:rPr lang="de-DE" baseline="0" dirty="0" smtClean="0"/>
              <a:t> but open </a:t>
            </a:r>
            <a:r>
              <a:rPr lang="de-DE" baseline="0" dirty="0" err="1" smtClean="0"/>
              <a:t>both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nuns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public</a:t>
            </a:r>
            <a:r>
              <a:rPr lang="de-DE" baseline="0" dirty="0" smtClean="0"/>
              <a:t> (in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form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guided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tours</a:t>
            </a:r>
            <a:r>
              <a:rPr lang="de-DE" baseline="0" dirty="0" smtClean="0"/>
              <a:t> on a </a:t>
            </a:r>
            <a:r>
              <a:rPr lang="de-DE" baseline="0" dirty="0" err="1" smtClean="0"/>
              <a:t>regular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basis</a:t>
            </a:r>
            <a:r>
              <a:rPr lang="de-DE" baseline="0" dirty="0" smtClean="0"/>
              <a:t>, i.e. at least 5 </a:t>
            </a:r>
            <a:r>
              <a:rPr lang="de-DE" baseline="0" dirty="0" err="1" smtClean="0"/>
              <a:t>times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week</a:t>
            </a:r>
            <a:r>
              <a:rPr lang="de-DE" baseline="0" dirty="0" smtClean="0"/>
              <a:t>). As a </a:t>
            </a:r>
            <a:r>
              <a:rPr lang="de-DE" baseline="0" dirty="0" err="1" smtClean="0"/>
              <a:t>result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–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librarian</a:t>
            </a:r>
            <a:r>
              <a:rPr lang="de-DE" baseline="0" dirty="0" smtClean="0"/>
              <a:t> – </a:t>
            </a:r>
            <a:r>
              <a:rPr lang="de-DE" baseline="0" dirty="0" err="1" smtClean="0"/>
              <a:t>cannot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control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safekeeping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holdings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could</a:t>
            </a:r>
            <a:r>
              <a:rPr lang="de-DE" baseline="0" dirty="0" smtClean="0"/>
              <a:t> do </a:t>
            </a:r>
            <a:r>
              <a:rPr lang="de-DE" baseline="0" dirty="0" err="1" smtClean="0"/>
              <a:t>when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them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your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own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library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rather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your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bookstacks</a:t>
            </a:r>
            <a:r>
              <a:rPr lang="de-DE" baseline="0" dirty="0" smtClean="0"/>
              <a:t>.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1BBEB-5FC1-4B8A-9665-484891DF7FB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7770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Advantantages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paper</a:t>
            </a:r>
            <a:r>
              <a:rPr lang="de-DE" dirty="0" smtClean="0"/>
              <a:t> </a:t>
            </a:r>
            <a:r>
              <a:rPr lang="de-DE" dirty="0" err="1" smtClean="0"/>
              <a:t>slips</a:t>
            </a:r>
            <a:r>
              <a:rPr lang="de-DE" dirty="0" smtClean="0"/>
              <a:t> (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produced</a:t>
            </a:r>
            <a:r>
              <a:rPr lang="de-DE" dirty="0" smtClean="0"/>
              <a:t> / </a:t>
            </a:r>
            <a:r>
              <a:rPr lang="de-DE" dirty="0" err="1" smtClean="0"/>
              <a:t>printed</a:t>
            </a:r>
            <a:r>
              <a:rPr lang="de-DE" dirty="0" smtClean="0"/>
              <a:t> out </a:t>
            </a:r>
            <a:r>
              <a:rPr lang="de-DE" dirty="0" err="1" smtClean="0"/>
              <a:t>prior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revision</a:t>
            </a:r>
            <a:r>
              <a:rPr lang="de-DE" baseline="0" dirty="0" smtClean="0"/>
              <a:t>)</a:t>
            </a:r>
            <a:r>
              <a:rPr lang="de-DE" dirty="0" smtClean="0"/>
              <a:t>:</a:t>
            </a:r>
            <a:r>
              <a:rPr lang="de-DE" baseline="0" dirty="0" smtClean="0"/>
              <a:t> </a:t>
            </a:r>
          </a:p>
          <a:p>
            <a:r>
              <a:rPr lang="de-DE" baseline="0" dirty="0" smtClean="0"/>
              <a:t>(1)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easily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 (on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bookshelf</a:t>
            </a:r>
            <a:r>
              <a:rPr lang="de-DE" baseline="0" dirty="0" smtClean="0"/>
              <a:t>),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books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already</a:t>
            </a:r>
            <a:r>
              <a:rPr lang="de-DE" baseline="0" dirty="0" smtClean="0"/>
              <a:t> dealt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(2) Double </a:t>
            </a:r>
            <a:r>
              <a:rPr lang="de-DE" baseline="0" dirty="0" err="1" smtClean="0"/>
              <a:t>checking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When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spotting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shelfmark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both</a:t>
            </a:r>
            <a:r>
              <a:rPr lang="de-DE" baseline="0" dirty="0" smtClean="0"/>
              <a:t> tick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boxes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your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list</a:t>
            </a:r>
            <a:r>
              <a:rPr lang="de-DE" baseline="0" dirty="0" smtClean="0"/>
              <a:t> AND </a:t>
            </a:r>
            <a:r>
              <a:rPr lang="de-DE" baseline="0" dirty="0" err="1" smtClean="0"/>
              <a:t>insert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paper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slips</a:t>
            </a:r>
            <a:r>
              <a:rPr lang="de-DE" baseline="0" dirty="0" smtClean="0"/>
              <a:t>. In </a:t>
            </a:r>
            <a:r>
              <a:rPr lang="de-DE" baseline="0" dirty="0" err="1" smtClean="0"/>
              <a:t>case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="1" baseline="0" dirty="0" err="1" smtClean="0"/>
              <a:t>discrepancy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end (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instance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forgotten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tick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shelfmark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your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list</a:t>
            </a:r>
            <a:r>
              <a:rPr lang="de-DE" baseline="0" dirty="0" smtClean="0"/>
              <a:t>),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hint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fact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actually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forgotten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tick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marked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slip</a:t>
            </a:r>
            <a:r>
              <a:rPr lang="de-DE" baseline="0" dirty="0" smtClean="0"/>
              <a:t>)</a:t>
            </a:r>
          </a:p>
          <a:p>
            <a:endParaRPr lang="de-DE" baseline="0" dirty="0" smtClean="0"/>
          </a:p>
          <a:p>
            <a:r>
              <a:rPr lang="de-DE" baseline="0" dirty="0" smtClean="0"/>
              <a:t>NB: In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had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to</a:t>
            </a:r>
            <a:r>
              <a:rPr lang="de-DE" b="1" baseline="0" dirty="0" smtClean="0"/>
              <a:t> open </a:t>
            </a:r>
            <a:r>
              <a:rPr lang="de-DE" b="1" baseline="0" dirty="0" err="1" smtClean="0"/>
              <a:t>the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books</a:t>
            </a:r>
            <a:r>
              <a:rPr lang="de-DE" b="1" baseline="0" dirty="0" smtClean="0"/>
              <a:t> </a:t>
            </a:r>
            <a:r>
              <a:rPr lang="de-DE" b="1" baseline="0" dirty="0" err="1" smtClean="0"/>
              <a:t>anyway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shelfmarks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stated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spines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those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noted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books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themselves</a:t>
            </a:r>
            <a:r>
              <a:rPr lang="de-DE" baseline="0" dirty="0" smtClean="0"/>
              <a:t> (in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covers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pastedowns</a:t>
            </a:r>
            <a:r>
              <a:rPr lang="de-DE" baseline="0" dirty="0" smtClean="0"/>
              <a:t>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1BBEB-5FC1-4B8A-9665-484891DF7FBB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8005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Ideally</a:t>
            </a:r>
            <a:r>
              <a:rPr lang="de-DE" dirty="0" smtClean="0"/>
              <a:t> BEFORE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AFTER</a:t>
            </a:r>
            <a:r>
              <a:rPr lang="de-DE" dirty="0" smtClean="0"/>
              <a:t> </a:t>
            </a:r>
            <a:r>
              <a:rPr lang="de-DE" dirty="0" err="1" smtClean="0"/>
              <a:t>working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books</a:t>
            </a:r>
            <a:r>
              <a:rPr lang="de-DE" dirty="0" smtClean="0"/>
              <a:t>,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sequence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shelfmarks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baseline="0" dirty="0" smtClean="0"/>
              <a:t> was a </a:t>
            </a:r>
            <a:r>
              <a:rPr lang="de-DE" baseline="0" dirty="0" err="1" smtClean="0"/>
              <a:t>tiny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tricky</a:t>
            </a:r>
            <a:r>
              <a:rPr lang="de-DE" baseline="0" dirty="0" smtClean="0"/>
              <a:t> ..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1BBEB-5FC1-4B8A-9665-484891DF7FBB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800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00CFE55-BF5A-4F69-8C7E-772605EE7536}"/>
              </a:ext>
            </a:extLst>
          </p:cNvPr>
          <p:cNvSpPr/>
          <p:nvPr userDrawn="1"/>
        </p:nvSpPr>
        <p:spPr>
          <a:xfrm>
            <a:off x="1" y="4790517"/>
            <a:ext cx="6658322" cy="360243"/>
          </a:xfrm>
          <a:prstGeom prst="rect">
            <a:avLst/>
          </a:prstGeom>
          <a:solidFill>
            <a:srgbClr val="CD09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5F94D50-FFE0-4C48-A20D-7ECFD7A8C757}"/>
              </a:ext>
            </a:extLst>
          </p:cNvPr>
          <p:cNvSpPr/>
          <p:nvPr userDrawn="1"/>
        </p:nvSpPr>
        <p:spPr>
          <a:xfrm>
            <a:off x="6712309" y="4790517"/>
            <a:ext cx="2429388" cy="360243"/>
          </a:xfrm>
          <a:prstGeom prst="rect">
            <a:avLst/>
          </a:prstGeom>
          <a:solidFill>
            <a:srgbClr val="CD09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40CC64D-A74F-4B51-9B17-831891FE370D}"/>
              </a:ext>
            </a:extLst>
          </p:cNvPr>
          <p:cNvSpPr txBox="1">
            <a:spLocks/>
          </p:cNvSpPr>
          <p:nvPr userDrawn="1"/>
        </p:nvSpPr>
        <p:spPr>
          <a:xfrm>
            <a:off x="6993000" y="4835235"/>
            <a:ext cx="1492750" cy="27409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Calibri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kern="1200" noProof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www.bsb-muenchen.de</a:t>
            </a:r>
          </a:p>
        </p:txBody>
      </p:sp>
      <p:pic>
        <p:nvPicPr>
          <p:cNvPr id="10" name="Bild 8" descr="Bild-rechts_67.5x133mm_1.jpg">
            <a:extLst>
              <a:ext uri="{FF2B5EF4-FFF2-40B4-BE49-F238E27FC236}">
                <a16:creationId xmlns:a16="http://schemas.microsoft.com/office/drawing/2014/main" id="{3EF7BB2A-03B2-4A99-8AEA-553790A76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310" y="-4167"/>
            <a:ext cx="2431691" cy="4794685"/>
          </a:xfrm>
          <a:prstGeom prst="rect">
            <a:avLst/>
          </a:prstGeom>
        </p:spPr>
      </p:pic>
      <p:pic>
        <p:nvPicPr>
          <p:cNvPr id="11" name="Bild 9" descr="StaBi-Logo_68x16mm.jpg">
            <a:extLst>
              <a:ext uri="{FF2B5EF4-FFF2-40B4-BE49-F238E27FC236}">
                <a16:creationId xmlns:a16="http://schemas.microsoft.com/office/drawing/2014/main" id="{73EC53DA-B518-4611-B923-37B83269D7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20" y="865970"/>
            <a:ext cx="2449975" cy="57951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3D61C7-32E7-4C74-9628-0F1CADF4260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712802" y="2455695"/>
            <a:ext cx="5782128" cy="360243"/>
          </a:xfrm>
        </p:spPr>
        <p:txBody>
          <a:bodyPr lIns="0" tIns="0" rIns="0" bIns="0" anchor="t">
            <a:noAutofit/>
          </a:bodyPr>
          <a:lstStyle>
            <a:lvl1pPr algn="l">
              <a:defRPr sz="2900" b="0">
                <a:solidFill>
                  <a:srgbClr val="E2002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17819F5-2E8C-4071-AD98-53135BD6E778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712802" y="3002633"/>
            <a:ext cx="5782128" cy="36024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21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E5DA7D-A730-41D6-997E-79C6785ACDF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Demoversion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03EA52-4C53-4E0C-B405-9BDBD459469B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BA6AF78-D23A-43B6-BA00-44BE327B209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6828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pitelseite Bil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ibliothek, drinnen, Buch, Szene enthält.&#10;&#10;Automatisch generierte Beschreibung">
            <a:extLst>
              <a:ext uri="{FF2B5EF4-FFF2-40B4-BE49-F238E27FC236}">
                <a16:creationId xmlns:a16="http://schemas.microsoft.com/office/drawing/2014/main" id="{75A8B6BC-D64F-4AAE-87F1-D452CCE623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9145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CCB89DC-9719-4F89-9EE2-A1E5D8B11581}"/>
              </a:ext>
            </a:extLst>
          </p:cNvPr>
          <p:cNvSpPr/>
          <p:nvPr userDrawn="1"/>
        </p:nvSpPr>
        <p:spPr>
          <a:xfrm>
            <a:off x="720000" y="630583"/>
            <a:ext cx="5940000" cy="12972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F275E8-E27A-45DF-9788-D4D2761C5D8A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de-DE" dirty="0"/>
              <a:t>Demoversion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F3CEEA-D4EA-4A20-93B3-BE806BFF76D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A3373DA-EDA6-4DA7-B503-1A0458AD6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018774" y="931406"/>
            <a:ext cx="5782128" cy="360243"/>
          </a:xfrm>
        </p:spPr>
        <p:txBody>
          <a:bodyPr lIns="0" tIns="0" rIns="0" bIns="0" anchor="t">
            <a:no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81387405-D432-408A-999F-4E9FC7A902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8774" y="1436765"/>
            <a:ext cx="5782128" cy="36024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9343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apitelseite Bil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Baum, Gebäude, draußen, Himmel enthält.&#10;&#10;Automatisch generierte Beschreibung">
            <a:extLst>
              <a:ext uri="{FF2B5EF4-FFF2-40B4-BE49-F238E27FC236}">
                <a16:creationId xmlns:a16="http://schemas.microsoft.com/office/drawing/2014/main" id="{E66809B0-9BCD-4FC7-934F-6544EA39E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9145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CCB89DC-9719-4F89-9EE2-A1E5D8B11581}"/>
              </a:ext>
            </a:extLst>
          </p:cNvPr>
          <p:cNvSpPr/>
          <p:nvPr userDrawn="1"/>
        </p:nvSpPr>
        <p:spPr>
          <a:xfrm>
            <a:off x="720000" y="630583"/>
            <a:ext cx="5940000" cy="12972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F275E8-E27A-45DF-9788-D4D2761C5D8A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de-DE"/>
              <a:t>Demoversion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F3CEEA-D4EA-4A20-93B3-BE806BFF76D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A3373DA-EDA6-4DA7-B503-1A0458AD6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018774" y="931406"/>
            <a:ext cx="5782128" cy="360243"/>
          </a:xfrm>
        </p:spPr>
        <p:txBody>
          <a:bodyPr lIns="0" tIns="0" rIns="0" bIns="0" anchor="t">
            <a:no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4E100E9C-DC07-47A8-9893-F81D81784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8774" y="1436765"/>
            <a:ext cx="5782128" cy="36024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0794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apitelseite Bil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nk, drinnen, Raum, Stuhl enthält.&#10;&#10;Automatisch generierte Beschreibung">
            <a:extLst>
              <a:ext uri="{FF2B5EF4-FFF2-40B4-BE49-F238E27FC236}">
                <a16:creationId xmlns:a16="http://schemas.microsoft.com/office/drawing/2014/main" id="{7E48E3C3-4C8D-4365-AEB4-06874CE849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9145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CCB89DC-9719-4F89-9EE2-A1E5D8B11581}"/>
              </a:ext>
            </a:extLst>
          </p:cNvPr>
          <p:cNvSpPr/>
          <p:nvPr userDrawn="1"/>
        </p:nvSpPr>
        <p:spPr>
          <a:xfrm>
            <a:off x="720000" y="630583"/>
            <a:ext cx="5940000" cy="12972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F275E8-E27A-45DF-9788-D4D2761C5D8A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de-DE"/>
              <a:t>Demoversion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F3CEEA-D4EA-4A20-93B3-BE806BFF76D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A3373DA-EDA6-4DA7-B503-1A0458AD6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018774" y="931406"/>
            <a:ext cx="5782128" cy="360243"/>
          </a:xfrm>
        </p:spPr>
        <p:txBody>
          <a:bodyPr lIns="0" tIns="0" rIns="0" bIns="0" anchor="t">
            <a:no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3DF0ACE7-3D3E-4BF4-93FD-E5C02DF490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8774" y="1436765"/>
            <a:ext cx="5782128" cy="36024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4748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apitelseite Bil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Boden, rot, drinnen, Raum enthält.&#10;&#10;Automatisch generierte Beschreibung">
            <a:extLst>
              <a:ext uri="{FF2B5EF4-FFF2-40B4-BE49-F238E27FC236}">
                <a16:creationId xmlns:a16="http://schemas.microsoft.com/office/drawing/2014/main" id="{F142BA98-94BE-4941-A770-8F71D3C47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9145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CCB89DC-9719-4F89-9EE2-A1E5D8B11581}"/>
              </a:ext>
            </a:extLst>
          </p:cNvPr>
          <p:cNvSpPr/>
          <p:nvPr userDrawn="1"/>
        </p:nvSpPr>
        <p:spPr>
          <a:xfrm>
            <a:off x="720000" y="630583"/>
            <a:ext cx="5940000" cy="12972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F275E8-E27A-45DF-9788-D4D2761C5D8A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de-DE"/>
              <a:t>Demoversion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F3CEEA-D4EA-4A20-93B3-BE806BFF76D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A3373DA-EDA6-4DA7-B503-1A0458AD6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018774" y="931406"/>
            <a:ext cx="5782128" cy="360243"/>
          </a:xfrm>
        </p:spPr>
        <p:txBody>
          <a:bodyPr lIns="0" tIns="0" rIns="0" bIns="0" anchor="t">
            <a:no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6E2C6258-7B67-4BD1-88F8-50DF70D73687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018774" y="1436765"/>
            <a:ext cx="5782128" cy="36024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0328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Zah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AB115ED-89DB-48F1-B48C-5E01B4DE3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Demoversion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3F15583-1EF4-4E72-A55C-FD2CDDA7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7AA5601-11C7-42DD-AA1B-B6E9E8F54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801" y="424293"/>
            <a:ext cx="5913239" cy="302521"/>
          </a:xfrm>
        </p:spPr>
        <p:txBody>
          <a:bodyPr>
            <a:noAutofit/>
          </a:bodyPr>
          <a:lstStyle>
            <a:lvl1pPr>
              <a:defRPr sz="21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A12405DC-2DA4-40C5-8393-18E0DB3CD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5160" y="1102028"/>
            <a:ext cx="1970773" cy="3442895"/>
          </a:xfrm>
        </p:spPr>
        <p:txBody>
          <a:bodyPr>
            <a:normAutofit/>
          </a:bodyPr>
          <a:lstStyle>
            <a:lvl1pPr>
              <a:defRPr sz="13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pic>
        <p:nvPicPr>
          <p:cNvPr id="3" name="Grafik 2" descr="Ein Bild, das Gebäude enthält.&#10;&#10;Automatisch generierte Beschreibung">
            <a:extLst>
              <a:ext uri="{FF2B5EF4-FFF2-40B4-BE49-F238E27FC236}">
                <a16:creationId xmlns:a16="http://schemas.microsoft.com/office/drawing/2014/main" id="{98FBB0CA-4F12-4019-98FE-6CA483404A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0" y="1112348"/>
            <a:ext cx="5943600" cy="36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62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 mit Zah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AB115ED-89DB-48F1-B48C-5E01B4DE3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Demoversion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3F15583-1EF4-4E72-A55C-FD2CDDA7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7AA5601-11C7-42DD-AA1B-B6E9E8F54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801" y="424293"/>
            <a:ext cx="5913239" cy="302521"/>
          </a:xfrm>
        </p:spPr>
        <p:txBody>
          <a:bodyPr>
            <a:noAutofit/>
          </a:bodyPr>
          <a:lstStyle>
            <a:lvl1pPr>
              <a:defRPr sz="21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A12405DC-2DA4-40C5-8393-18E0DB3CD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5160" y="1102028"/>
            <a:ext cx="1970773" cy="3442895"/>
          </a:xfrm>
        </p:spPr>
        <p:txBody>
          <a:bodyPr>
            <a:normAutofit/>
          </a:bodyPr>
          <a:lstStyle>
            <a:lvl1pPr>
              <a:defRPr sz="13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pic>
        <p:nvPicPr>
          <p:cNvPr id="4" name="Grafik 3" descr="Ein Bild, das Himmel, Gebäude, draußen, Boden enthält.&#10;&#10;Automatisch generierte Beschreibung">
            <a:extLst>
              <a:ext uri="{FF2B5EF4-FFF2-40B4-BE49-F238E27FC236}">
                <a16:creationId xmlns:a16="http://schemas.microsoft.com/office/drawing/2014/main" id="{3BA9480E-7927-451C-9EA0-03E53CC966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0" y="1112348"/>
            <a:ext cx="5943600" cy="36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17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 mit Zah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AB115ED-89DB-48F1-B48C-5E01B4DE3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Demoversion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3F15583-1EF4-4E72-A55C-FD2CDDA7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7AA5601-11C7-42DD-AA1B-B6E9E8F54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801" y="424293"/>
            <a:ext cx="5913239" cy="302521"/>
          </a:xfrm>
        </p:spPr>
        <p:txBody>
          <a:bodyPr>
            <a:noAutofit/>
          </a:bodyPr>
          <a:lstStyle>
            <a:lvl1pPr>
              <a:defRPr sz="21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A12405DC-2DA4-40C5-8393-18E0DB3CD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5160" y="1102028"/>
            <a:ext cx="1970773" cy="3442895"/>
          </a:xfrm>
        </p:spPr>
        <p:txBody>
          <a:bodyPr>
            <a:normAutofit/>
          </a:bodyPr>
          <a:lstStyle>
            <a:lvl1pPr>
              <a:defRPr sz="13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pic>
        <p:nvPicPr>
          <p:cNvPr id="3" name="Grafik 2" descr="Ein Bild, das Gebäude, Boden, gelb, drinnen enthält.&#10;&#10;Automatisch generierte Beschreibung">
            <a:extLst>
              <a:ext uri="{FF2B5EF4-FFF2-40B4-BE49-F238E27FC236}">
                <a16:creationId xmlns:a16="http://schemas.microsoft.com/office/drawing/2014/main" id="{7DCB8305-7E90-4CC3-919F-63DE79AE4B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00" y="1112348"/>
            <a:ext cx="5943600" cy="36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19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900CFE55-BF5A-4F69-8C7E-772605EE7536}"/>
              </a:ext>
            </a:extLst>
          </p:cNvPr>
          <p:cNvSpPr/>
          <p:nvPr userDrawn="1"/>
        </p:nvSpPr>
        <p:spPr>
          <a:xfrm>
            <a:off x="1" y="4790517"/>
            <a:ext cx="6658322" cy="360243"/>
          </a:xfrm>
          <a:prstGeom prst="rect">
            <a:avLst/>
          </a:prstGeom>
          <a:solidFill>
            <a:srgbClr val="CD09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5F94D50-FFE0-4C48-A20D-7ECFD7A8C757}"/>
              </a:ext>
            </a:extLst>
          </p:cNvPr>
          <p:cNvSpPr/>
          <p:nvPr userDrawn="1"/>
        </p:nvSpPr>
        <p:spPr>
          <a:xfrm>
            <a:off x="6712309" y="4790517"/>
            <a:ext cx="2429388" cy="360243"/>
          </a:xfrm>
          <a:prstGeom prst="rect">
            <a:avLst/>
          </a:prstGeom>
          <a:solidFill>
            <a:srgbClr val="CD09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40CC64D-A74F-4B51-9B17-831891FE370D}"/>
              </a:ext>
            </a:extLst>
          </p:cNvPr>
          <p:cNvSpPr txBox="1">
            <a:spLocks/>
          </p:cNvSpPr>
          <p:nvPr userDrawn="1"/>
        </p:nvSpPr>
        <p:spPr>
          <a:xfrm>
            <a:off x="6993000" y="4835235"/>
            <a:ext cx="1492750" cy="27409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Calibri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75" kern="1200" noProof="1">
                <a:solidFill>
                  <a:schemeClr val="bg1"/>
                </a:solidFill>
                <a:latin typeface="Calibri"/>
                <a:ea typeface="+mn-ea"/>
                <a:cs typeface="+mn-cs"/>
              </a:rPr>
              <a:t>www.bsb-muenchen.de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E5DA7D-A730-41D6-997E-79C6785ACDF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 lIns="0" tIns="0" rIns="0" bIns="0"/>
          <a:lstStyle>
            <a:lvl1pPr>
              <a:defRPr sz="900"/>
            </a:lvl1pPr>
          </a:lstStyle>
          <a:p>
            <a:r>
              <a:rPr lang="de-DE" dirty="0" smtClean="0"/>
              <a:t>Demoversion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03EA52-4C53-4E0C-B405-9BDBD459469B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 lIns="0" tIns="0" rIns="0" bIns="0"/>
          <a:lstStyle>
            <a:lvl1pPr>
              <a:defRPr sz="900"/>
            </a:lvl1pPr>
          </a:lstStyle>
          <a:p>
            <a:fld id="{CBA6AF78-D23A-43B6-BA00-44BE327B209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Bild 2" descr="Bild-quer_Fassade_254x44mm.jpg">
            <a:extLst>
              <a:ext uri="{FF2B5EF4-FFF2-40B4-BE49-F238E27FC236}">
                <a16:creationId xmlns:a16="http://schemas.microsoft.com/office/drawing/2014/main" id="{C7FCB431-E45A-4EF9-A6AD-7075572BE6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04489"/>
            <a:ext cx="9141697" cy="1586028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ED9A921A-6E7C-4A40-8887-86EBE648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347" y="1341306"/>
            <a:ext cx="7911000" cy="302521"/>
          </a:xfrm>
        </p:spPr>
        <p:txBody>
          <a:bodyPr>
            <a:normAutofit/>
          </a:bodyPr>
          <a:lstStyle>
            <a:lvl1pPr algn="ctr"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419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 mit Ran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EF27B0-8797-4D9F-91DB-EA5367D51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800" y="424293"/>
            <a:ext cx="7911000" cy="302521"/>
          </a:xfrm>
        </p:spPr>
        <p:txBody>
          <a:bodyPr>
            <a:noAutofit/>
          </a:bodyPr>
          <a:lstStyle>
            <a:lvl1pPr>
              <a:defRPr lang="de-DE" sz="2100" b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A9E0D1-16EA-411F-9B10-6B208DE10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801" y="1108025"/>
            <a:ext cx="5913239" cy="3506413"/>
          </a:xfrm>
        </p:spPr>
        <p:txBody>
          <a:bodyPr>
            <a:normAutofit/>
          </a:bodyPr>
          <a:lstStyle>
            <a:lvl1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646CC7-26D2-4AFC-8CEF-779A10287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Demoversion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FE7E6C-6D16-47E3-9838-C7D12F93B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BA6AF78-D23A-43B6-BA00-44BE327B209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2198CCB-1C19-483A-BB09-B1F885CDE8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99336" y="1108026"/>
            <a:ext cx="1875725" cy="3506403"/>
          </a:xfrm>
        </p:spPr>
        <p:txBody>
          <a:bodyPr/>
          <a:lstStyle>
            <a:lvl1pPr>
              <a:defRPr sz="13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18318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646CC7-26D2-4AFC-8CEF-779A10287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Demoversion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FE7E6C-6D16-47E3-9838-C7D12F93B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BA6AF78-D23A-43B6-BA00-44BE327B209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FBCCEE4-0408-4EDF-A290-5C3824DA4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800" y="424293"/>
            <a:ext cx="7911000" cy="302521"/>
          </a:xfrm>
        </p:spPr>
        <p:txBody>
          <a:bodyPr>
            <a:noAutofit/>
          </a:bodyPr>
          <a:lstStyle>
            <a:lvl1pPr>
              <a:defRPr lang="de-DE" sz="2100" b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760EF6C-3058-41DF-BDC7-B4F6874E7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801" y="1108025"/>
            <a:ext cx="7910999" cy="3506413"/>
          </a:xfrm>
        </p:spPr>
        <p:txBody>
          <a:bodyPr numCol="2" spcCol="504000">
            <a:normAutofit/>
          </a:bodyPr>
          <a:lstStyle>
            <a:lvl1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3129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palti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AB115ED-89DB-48F1-B48C-5E01B4DE3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Demoversion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3F15583-1EF4-4E72-A55C-FD2CDDA7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BA6AF78-D23A-43B6-BA00-44BE327B209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7AA5601-11C7-42DD-AA1B-B6E9E8F54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801" y="424293"/>
            <a:ext cx="5913239" cy="302521"/>
          </a:xfrm>
        </p:spPr>
        <p:txBody>
          <a:bodyPr>
            <a:noAutofit/>
          </a:bodyPr>
          <a:lstStyle>
            <a:lvl1pPr>
              <a:defRPr lang="de-DE" sz="2100" b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A12405DC-2DA4-40C5-8393-18E0DB3CD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801" y="1108025"/>
            <a:ext cx="5913239" cy="3506413"/>
          </a:xfrm>
        </p:spPr>
        <p:txBody>
          <a:bodyPr>
            <a:normAutofit/>
          </a:bodyPr>
          <a:lstStyle>
            <a:lvl1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4" name="Grafik 3" descr="Ein Bild, das Gebäude, draußen, Himmel, groß enthält.&#10;&#10;Automatisch generierte Beschreibung">
            <a:extLst>
              <a:ext uri="{FF2B5EF4-FFF2-40B4-BE49-F238E27FC236}">
                <a16:creationId xmlns:a16="http://schemas.microsoft.com/office/drawing/2014/main" id="{71CB8094-4035-4FE9-A97D-D05221BD3A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696" y="0"/>
            <a:ext cx="2432304" cy="47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96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inspalti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AB115ED-89DB-48F1-B48C-5E01B4DE3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Demoversion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3F15583-1EF4-4E72-A55C-FD2CDDA7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7AA5601-11C7-42DD-AA1B-B6E9E8F54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801" y="424293"/>
            <a:ext cx="5913239" cy="302521"/>
          </a:xfrm>
        </p:spPr>
        <p:txBody>
          <a:bodyPr>
            <a:noAutofit/>
          </a:bodyPr>
          <a:lstStyle>
            <a:lvl1pPr>
              <a:defRPr lang="de-DE" sz="2100" b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A12405DC-2DA4-40C5-8393-18E0DB3CD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801" y="1108025"/>
            <a:ext cx="5913239" cy="3506413"/>
          </a:xfrm>
        </p:spPr>
        <p:txBody>
          <a:bodyPr>
            <a:normAutofit/>
          </a:bodyPr>
          <a:lstStyle>
            <a:lvl1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3" name="Grafik 2" descr="Ein Bild, das Boden, drinnen, Tisch, Gebäude enthält.&#10;&#10;Automatisch generierte Beschreibung">
            <a:extLst>
              <a:ext uri="{FF2B5EF4-FFF2-40B4-BE49-F238E27FC236}">
                <a16:creationId xmlns:a16="http://schemas.microsoft.com/office/drawing/2014/main" id="{D11B8F4F-15C0-4A1A-BCF8-7C17337329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696" y="0"/>
            <a:ext cx="2432304" cy="47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65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inspaltig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AB115ED-89DB-48F1-B48C-5E01B4DE3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Demoversion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3F15583-1EF4-4E72-A55C-FD2CDDA7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47AA5601-11C7-42DD-AA1B-B6E9E8F54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801" y="424293"/>
            <a:ext cx="5913239" cy="302521"/>
          </a:xfrm>
        </p:spPr>
        <p:txBody>
          <a:bodyPr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100" b="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A12405DC-2DA4-40C5-8393-18E0DB3CD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801" y="1108025"/>
            <a:ext cx="5913239" cy="3506413"/>
          </a:xfrm>
        </p:spPr>
        <p:txBody>
          <a:bodyPr>
            <a:normAutofit/>
          </a:bodyPr>
          <a:lstStyle>
            <a:lvl1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3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pic>
        <p:nvPicPr>
          <p:cNvPr id="4" name="Grafik 3" descr="Ein Bild, das Fenster, Person, drinnen, Wand enthält.&#10;&#10;Automatisch generierte Beschreibung">
            <a:extLst>
              <a:ext uri="{FF2B5EF4-FFF2-40B4-BE49-F238E27FC236}">
                <a16:creationId xmlns:a16="http://schemas.microsoft.com/office/drawing/2014/main" id="{D0DE4246-060A-488D-A240-7F3C235A5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696" y="0"/>
            <a:ext cx="2432304" cy="47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8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eite 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" descr="Bild-Full-Screen_254x133mm_1.jpg">
            <a:extLst>
              <a:ext uri="{FF2B5EF4-FFF2-40B4-BE49-F238E27FC236}">
                <a16:creationId xmlns:a16="http://schemas.microsoft.com/office/drawing/2014/main" id="{10E77C1C-D24C-45BE-8CD1-D3893F1477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79589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CCB89DC-9719-4F89-9EE2-A1E5D8B11581}"/>
              </a:ext>
            </a:extLst>
          </p:cNvPr>
          <p:cNvSpPr/>
          <p:nvPr userDrawn="1"/>
        </p:nvSpPr>
        <p:spPr>
          <a:xfrm>
            <a:off x="720000" y="630583"/>
            <a:ext cx="5940000" cy="12972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F275E8-E27A-45DF-9788-D4D2761C5D8A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de-DE" dirty="0"/>
              <a:t>Demoversion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F3CEEA-D4EA-4A20-93B3-BE806BFF76D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A3373DA-EDA6-4DA7-B503-1A0458AD6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018774" y="931406"/>
            <a:ext cx="5782128" cy="360243"/>
          </a:xfrm>
        </p:spPr>
        <p:txBody>
          <a:bodyPr lIns="0" tIns="0" rIns="0" bIns="0" anchor="t">
            <a:no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EA54936C-1B0D-4563-AF3E-A877335A0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8774" y="1436765"/>
            <a:ext cx="5782128" cy="36024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8140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eite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8" descr="Bild-Full-Screen_254x133mm_2.jpg">
            <a:extLst>
              <a:ext uri="{FF2B5EF4-FFF2-40B4-BE49-F238E27FC236}">
                <a16:creationId xmlns:a16="http://schemas.microsoft.com/office/drawing/2014/main" id="{B825FEBD-6FB0-41AB-855B-184C5589D9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9589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CCB89DC-9719-4F89-9EE2-A1E5D8B11581}"/>
              </a:ext>
            </a:extLst>
          </p:cNvPr>
          <p:cNvSpPr/>
          <p:nvPr userDrawn="1"/>
        </p:nvSpPr>
        <p:spPr>
          <a:xfrm>
            <a:off x="720000" y="630583"/>
            <a:ext cx="5940000" cy="12972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F275E8-E27A-45DF-9788-D4D2761C5D8A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de-DE"/>
              <a:t>Demoversion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F3CEEA-D4EA-4A20-93B3-BE806BFF76D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A3373DA-EDA6-4DA7-B503-1A0458AD6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018774" y="931406"/>
            <a:ext cx="5782128" cy="360243"/>
          </a:xfrm>
        </p:spPr>
        <p:txBody>
          <a:bodyPr lIns="0" tIns="0" rIns="0" bIns="0" anchor="t">
            <a:no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26BE0A49-C6EE-4001-916E-5A5DCB361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8774" y="1436765"/>
            <a:ext cx="5782128" cy="36024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701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apitelseite Bi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drinnen, Bibliothek, Gebäude, Boden enthält.&#10;&#10;Automatisch generierte Beschreibung">
            <a:extLst>
              <a:ext uri="{FF2B5EF4-FFF2-40B4-BE49-F238E27FC236}">
                <a16:creationId xmlns:a16="http://schemas.microsoft.com/office/drawing/2014/main" id="{ACDD842A-2726-4D96-88D7-D802DCCCE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91456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CCB89DC-9719-4F89-9EE2-A1E5D8B11581}"/>
              </a:ext>
            </a:extLst>
          </p:cNvPr>
          <p:cNvSpPr/>
          <p:nvPr userDrawn="1"/>
        </p:nvSpPr>
        <p:spPr>
          <a:xfrm>
            <a:off x="720000" y="630583"/>
            <a:ext cx="5940000" cy="12972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2F275E8-E27A-45DF-9788-D4D2761C5D8A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r>
              <a:rPr lang="de-DE"/>
              <a:t>Demoversion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4F3CEEA-D4EA-4A20-93B3-BE806BFF76D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A3373DA-EDA6-4DA7-B503-1A0458AD6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018774" y="931406"/>
            <a:ext cx="5782128" cy="360243"/>
          </a:xfrm>
        </p:spPr>
        <p:txBody>
          <a:bodyPr lIns="0" tIns="0" rIns="0" bIns="0" anchor="t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F1C7BE5F-32DB-4466-BDC7-60997BD71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8774" y="1436765"/>
            <a:ext cx="5782128" cy="360243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7460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A98BBDFC-1823-440D-B907-6BE1FF883EC2}"/>
              </a:ext>
            </a:extLst>
          </p:cNvPr>
          <p:cNvSpPr/>
          <p:nvPr/>
        </p:nvSpPr>
        <p:spPr>
          <a:xfrm>
            <a:off x="0" y="4787931"/>
            <a:ext cx="6660000" cy="36033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48C4870-DFCA-4EBB-B26A-7FF700CBF398}"/>
              </a:ext>
            </a:extLst>
          </p:cNvPr>
          <p:cNvSpPr/>
          <p:nvPr/>
        </p:nvSpPr>
        <p:spPr>
          <a:xfrm>
            <a:off x="6714000" y="4787931"/>
            <a:ext cx="2430000" cy="36033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6A92A4-83E5-4EF3-B3C7-983981777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800" y="274099"/>
            <a:ext cx="7886700" cy="99509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E74B8C-6D37-4716-84A4-4730262E5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2800" y="1370486"/>
            <a:ext cx="7886700" cy="32665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Zweite Ebene</a:t>
            </a:r>
          </a:p>
          <a:p>
            <a:pPr lvl="0"/>
            <a:r>
              <a:rPr lang="de-DE" dirty="0"/>
              <a:t>Dritte Ebene</a:t>
            </a:r>
          </a:p>
          <a:p>
            <a:pPr lvl="0"/>
            <a:r>
              <a:rPr lang="de-DE" dirty="0"/>
              <a:t>Vierte Ebene</a:t>
            </a:r>
          </a:p>
          <a:p>
            <a:pPr lvl="0"/>
            <a:r>
              <a:rPr lang="de-DE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6C5E59-DE4A-4756-958E-15975E759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2800" y="4835236"/>
            <a:ext cx="3086100" cy="2740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de-DE" dirty="0" smtClean="0"/>
              <a:t>Demoversion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E745C8-5339-4DC7-8A49-954455FD0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9563" y="4835236"/>
            <a:ext cx="503239" cy="27409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CBA6AF78-D23A-43B6-BA00-44BE327B209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6530B66-E2B3-421B-AFF5-44B92949552E}"/>
              </a:ext>
            </a:extLst>
          </p:cNvPr>
          <p:cNvSpPr txBox="1">
            <a:spLocks/>
          </p:cNvSpPr>
          <p:nvPr/>
        </p:nvSpPr>
        <p:spPr>
          <a:xfrm>
            <a:off x="6993000" y="4835235"/>
            <a:ext cx="1492750" cy="274097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Calibri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kern="1200" noProof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www.bsb-muenchen.de</a:t>
            </a:r>
          </a:p>
        </p:txBody>
      </p:sp>
    </p:spTree>
    <p:extLst>
      <p:ext uri="{BB962C8B-B14F-4D97-AF65-F5344CB8AC3E}">
        <p14:creationId xmlns:p14="http://schemas.microsoft.com/office/powerpoint/2010/main" val="341651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3" r:id="rId4"/>
    <p:sldLayoutId id="2147483665" r:id="rId5"/>
    <p:sldLayoutId id="2147483666" r:id="rId6"/>
    <p:sldLayoutId id="2147483654" r:id="rId7"/>
    <p:sldLayoutId id="2147483663" r:id="rId8"/>
    <p:sldLayoutId id="2147483670" r:id="rId9"/>
    <p:sldLayoutId id="2147483669" r:id="rId10"/>
    <p:sldLayoutId id="2147483671" r:id="rId11"/>
    <p:sldLayoutId id="2147483672" r:id="rId12"/>
    <p:sldLayoutId id="2147483673" r:id="rId13"/>
    <p:sldLayoutId id="2147483662" r:id="rId14"/>
    <p:sldLayoutId id="2147483667" r:id="rId15"/>
    <p:sldLayoutId id="2147483668" r:id="rId16"/>
    <p:sldLayoutId id="2147483661" r:id="rId17"/>
  </p:sldLayoutIdLst>
  <p:hf hd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0" indent="0" algn="l" defTabSz="685783" rtl="0" eaLnBrk="1" latinLnBrk="0" hangingPunct="1">
        <a:lnSpc>
          <a:spcPts val="1275"/>
        </a:lnSpc>
        <a:spcBef>
          <a:spcPts val="750"/>
        </a:spcBef>
        <a:spcAft>
          <a:spcPts val="600"/>
        </a:spcAft>
        <a:buFontTx/>
        <a:buNone/>
        <a:defRPr sz="1300" kern="1200">
          <a:solidFill>
            <a:schemeClr val="tx1">
              <a:lumMod val="50000"/>
              <a:lumOff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42892" indent="0" algn="l" defTabSz="685783" rtl="0" eaLnBrk="1" latinLnBrk="0" hangingPunct="1">
        <a:lnSpc>
          <a:spcPts val="1275"/>
        </a:lnSpc>
        <a:spcBef>
          <a:spcPts val="375"/>
        </a:spcBef>
        <a:spcAft>
          <a:spcPts val="600"/>
        </a:spcAft>
        <a:buFontTx/>
        <a:buNone/>
        <a:defRPr sz="10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685783" indent="0" algn="l" defTabSz="685783" rtl="0" eaLnBrk="1" latinLnBrk="0" hangingPunct="1">
        <a:lnSpc>
          <a:spcPts val="1275"/>
        </a:lnSpc>
        <a:spcBef>
          <a:spcPts val="375"/>
        </a:spcBef>
        <a:spcAft>
          <a:spcPts val="600"/>
        </a:spcAft>
        <a:buFontTx/>
        <a:buNone/>
        <a:defRPr sz="10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028675" indent="0" algn="l" defTabSz="685783" rtl="0" eaLnBrk="1" latinLnBrk="0" hangingPunct="1">
        <a:lnSpc>
          <a:spcPts val="1275"/>
        </a:lnSpc>
        <a:spcBef>
          <a:spcPts val="375"/>
        </a:spcBef>
        <a:spcAft>
          <a:spcPts val="600"/>
        </a:spcAft>
        <a:buFontTx/>
        <a:buNone/>
        <a:defRPr sz="10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371566" indent="0" algn="l" defTabSz="685783" rtl="0" eaLnBrk="1" latinLnBrk="0" hangingPunct="1">
        <a:lnSpc>
          <a:spcPts val="1275"/>
        </a:lnSpc>
        <a:spcBef>
          <a:spcPts val="375"/>
        </a:spcBef>
        <a:spcAft>
          <a:spcPts val="600"/>
        </a:spcAft>
        <a:buFontTx/>
        <a:buNone/>
        <a:defRPr sz="10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el 31"/>
          <p:cNvSpPr>
            <a:spLocks noGrp="1"/>
          </p:cNvSpPr>
          <p:nvPr>
            <p:ph type="ctrTitle"/>
          </p:nvPr>
        </p:nvSpPr>
        <p:spPr>
          <a:xfrm>
            <a:off x="712802" y="1670919"/>
            <a:ext cx="5782128" cy="1145020"/>
          </a:xfrm>
        </p:spPr>
        <p:txBody>
          <a:bodyPr/>
          <a:lstStyle/>
          <a:p>
            <a:r>
              <a:rPr lang="nl-NL" dirty="0"/>
              <a:t>Moving books from off-site locations to the library</a:t>
            </a:r>
            <a:r>
              <a:rPr lang="nl-NL" dirty="0" smtClean="0"/>
              <a:t>:</a:t>
            </a:r>
            <a:endParaRPr lang="de-DE" dirty="0"/>
          </a:p>
        </p:txBody>
      </p:sp>
      <p:sp>
        <p:nvSpPr>
          <p:cNvPr id="33" name="Untertitel 32"/>
          <p:cNvSpPr>
            <a:spLocks noGrp="1"/>
          </p:cNvSpPr>
          <p:nvPr>
            <p:ph type="subTitle" idx="1"/>
          </p:nvPr>
        </p:nvSpPr>
        <p:spPr>
          <a:xfrm>
            <a:off x="712802" y="2815940"/>
            <a:ext cx="5782128" cy="6969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800" dirty="0"/>
              <a:t>methods of security employed </a:t>
            </a:r>
            <a:endParaRPr lang="nl-NL" sz="2800" dirty="0" smtClean="0"/>
          </a:p>
          <a:p>
            <a:pPr>
              <a:lnSpc>
                <a:spcPct val="100000"/>
              </a:lnSpc>
            </a:pPr>
            <a:r>
              <a:rPr lang="nl-NL" sz="2800" dirty="0" smtClean="0"/>
              <a:t>and </a:t>
            </a:r>
            <a:r>
              <a:rPr lang="nl-NL" sz="2800" dirty="0"/>
              <a:t>lessons learned</a:t>
            </a:r>
            <a:endParaRPr lang="de-DE" sz="280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AFF722-F3CA-4C09-843E-240EB15B4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2800" y="4835236"/>
            <a:ext cx="3924984" cy="274097"/>
          </a:xfrm>
        </p:spPr>
        <p:txBody>
          <a:bodyPr/>
          <a:lstStyle/>
          <a:p>
            <a:r>
              <a:rPr lang="de-DE" dirty="0" smtClean="0"/>
              <a:t>SWG Summer School – Madrid – 2023. Dr. Wolfgang-Valentin Ikas</a:t>
            </a:r>
            <a:endParaRPr lang="de-DE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1D95307-F09F-4D8E-9A0C-F3795AD89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z="90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/>
              <a:t>1</a:t>
            </a:fld>
            <a:endParaRPr lang="de-DE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31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800" y="4835236"/>
            <a:ext cx="4597754" cy="274097"/>
          </a:xfrm>
        </p:spPr>
        <p:txBody>
          <a:bodyPr/>
          <a:lstStyle/>
          <a:p>
            <a:r>
              <a:rPr lang="de-DE" dirty="0"/>
              <a:t>SWG Summer School – Madrid – 2023. </a:t>
            </a:r>
            <a:r>
              <a:rPr lang="de-DE" dirty="0" smtClean="0"/>
              <a:t>Wolfgang-Valentin </a:t>
            </a:r>
            <a:r>
              <a:rPr lang="de-DE" dirty="0"/>
              <a:t>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10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(4) </a:t>
            </a:r>
            <a:r>
              <a:rPr lang="de-DE" dirty="0" err="1"/>
              <a:t>Cataloguing</a:t>
            </a:r>
            <a:r>
              <a:rPr lang="de-DE" dirty="0"/>
              <a:t> / </a:t>
            </a:r>
            <a:r>
              <a:rPr lang="de-DE" dirty="0" err="1"/>
              <a:t>digitisation</a:t>
            </a:r>
            <a:r>
              <a:rPr lang="de-DE" dirty="0"/>
              <a:t> </a:t>
            </a:r>
            <a:r>
              <a:rPr lang="de-DE" dirty="0" err="1"/>
              <a:t>projects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37" y="806546"/>
            <a:ext cx="5280626" cy="396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2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case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Waldsassen Abbey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2801" y="1108025"/>
            <a:ext cx="5913239" cy="2350472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 err="1" smtClean="0"/>
              <a:t>Cistercian</a:t>
            </a:r>
            <a:r>
              <a:rPr lang="de-DE" dirty="0" smtClean="0"/>
              <a:t> </a:t>
            </a:r>
            <a:r>
              <a:rPr lang="de-DE" dirty="0" err="1" smtClean="0"/>
              <a:t>abbey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nuns</a:t>
            </a:r>
            <a:r>
              <a:rPr lang="de-DE" dirty="0" smtClean="0"/>
              <a:t> - still </a:t>
            </a:r>
            <a:r>
              <a:rPr lang="de-DE" dirty="0" err="1" smtClean="0"/>
              <a:t>inhabited</a:t>
            </a:r>
            <a:endParaRPr lang="de-DE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 smtClean="0"/>
              <a:t>A </a:t>
            </a:r>
            <a:r>
              <a:rPr lang="de-DE" dirty="0" err="1" smtClean="0"/>
              <a:t>portion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books</a:t>
            </a:r>
            <a:r>
              <a:rPr lang="de-DE" dirty="0" smtClean="0"/>
              <a:t> </a:t>
            </a:r>
            <a:r>
              <a:rPr lang="de-DE" dirty="0" err="1" smtClean="0"/>
              <a:t>owned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state</a:t>
            </a:r>
            <a:r>
              <a:rPr lang="de-DE" dirty="0" smtClean="0"/>
              <a:t> (</a:t>
            </a:r>
            <a:r>
              <a:rPr lang="de-DE" dirty="0" err="1" smtClean="0"/>
              <a:t>since</a:t>
            </a:r>
            <a:r>
              <a:rPr lang="de-DE" dirty="0" smtClean="0"/>
              <a:t> 1803) – on </a:t>
            </a:r>
            <a:r>
              <a:rPr lang="de-DE" dirty="0" err="1" smtClean="0"/>
              <a:t>loan</a:t>
            </a:r>
            <a:r>
              <a:rPr lang="de-DE" dirty="0" smtClean="0"/>
              <a:t> </a:t>
            </a:r>
            <a:r>
              <a:rPr lang="de-DE" dirty="0" err="1" smtClean="0"/>
              <a:t>deposited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baroque</a:t>
            </a:r>
            <a:r>
              <a:rPr lang="de-DE" dirty="0" smtClean="0"/>
              <a:t> „</a:t>
            </a:r>
            <a:r>
              <a:rPr lang="de-DE" dirty="0" err="1" smtClean="0"/>
              <a:t>reading</a:t>
            </a:r>
            <a:r>
              <a:rPr lang="de-DE" dirty="0" smtClean="0"/>
              <a:t> </a:t>
            </a:r>
            <a:r>
              <a:rPr lang="de-DE" dirty="0" err="1" smtClean="0"/>
              <a:t>room</a:t>
            </a:r>
            <a:r>
              <a:rPr lang="de-DE" dirty="0" smtClean="0"/>
              <a:t>“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 smtClean="0"/>
              <a:t>The </a:t>
            </a:r>
            <a:r>
              <a:rPr lang="de-DE" dirty="0" err="1" smtClean="0"/>
              <a:t>library</a:t>
            </a:r>
            <a:r>
              <a:rPr lang="de-DE" dirty="0" smtClean="0"/>
              <a:t> hall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refurbished</a:t>
            </a:r>
            <a:r>
              <a:rPr lang="de-DE" dirty="0" smtClean="0"/>
              <a:t> in due </a:t>
            </a:r>
            <a:r>
              <a:rPr lang="de-DE" dirty="0" err="1" smtClean="0"/>
              <a:t>course</a:t>
            </a:r>
            <a:r>
              <a:rPr lang="de-DE" dirty="0" smtClean="0"/>
              <a:t> – </a:t>
            </a:r>
            <a:r>
              <a:rPr lang="de-DE" dirty="0" err="1" smtClean="0"/>
              <a:t>hence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books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removed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couple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years</a:t>
            </a:r>
            <a:endParaRPr lang="de-DE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dirty="0" smtClean="0"/>
              <a:t>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meantime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books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catalogued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(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appropriate</a:t>
            </a:r>
            <a:r>
              <a:rPr lang="de-DE" dirty="0" smtClean="0"/>
              <a:t>) also </a:t>
            </a:r>
            <a:r>
              <a:rPr lang="de-DE" dirty="0" err="1" smtClean="0"/>
              <a:t>digitised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12800" y="4835236"/>
            <a:ext cx="4615338" cy="274097"/>
          </a:xfrm>
        </p:spPr>
        <p:txBody>
          <a:bodyPr/>
          <a:lstStyle/>
          <a:p>
            <a:r>
              <a:rPr lang="de-DE" dirty="0"/>
              <a:t>SWG Summer School – Madrid – 2023. </a:t>
            </a:r>
            <a:r>
              <a:rPr lang="de-DE" dirty="0" smtClean="0"/>
              <a:t>Wolfgang-Valentin </a:t>
            </a:r>
            <a:r>
              <a:rPr lang="de-DE" dirty="0"/>
              <a:t>Ikas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background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 rot="20234122">
            <a:off x="2685071" y="3097505"/>
            <a:ext cx="542721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The </a:t>
            </a:r>
            <a:r>
              <a:rPr lang="de-DE" dirty="0" err="1" smtClean="0">
                <a:solidFill>
                  <a:srgbClr val="FF0000"/>
                </a:solidFill>
              </a:rPr>
              <a:t>good</a:t>
            </a:r>
            <a:r>
              <a:rPr lang="de-DE" dirty="0" smtClean="0">
                <a:solidFill>
                  <a:srgbClr val="FF0000"/>
                </a:solidFill>
              </a:rPr>
              <a:t> news: </a:t>
            </a:r>
            <a:r>
              <a:rPr lang="de-DE" dirty="0" err="1" smtClean="0">
                <a:solidFill>
                  <a:srgbClr val="FF0000"/>
                </a:solidFill>
              </a:rPr>
              <a:t>planned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moving</a:t>
            </a:r>
            <a:r>
              <a:rPr lang="de-DE" dirty="0" smtClean="0">
                <a:solidFill>
                  <a:srgbClr val="FF0000"/>
                </a:solidFill>
              </a:rPr>
              <a:t>, </a:t>
            </a:r>
          </a:p>
          <a:p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FF0000"/>
                </a:solidFill>
              </a:rPr>
              <a:t>                             </a:t>
            </a:r>
            <a:r>
              <a:rPr lang="de-DE" dirty="0" err="1" smtClean="0">
                <a:solidFill>
                  <a:srgbClr val="FF0000"/>
                </a:solidFill>
              </a:rPr>
              <a:t>coordinated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steps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of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work</a:t>
            </a:r>
            <a:r>
              <a:rPr lang="de-DE" dirty="0" smtClean="0">
                <a:solidFill>
                  <a:srgbClr val="FF0000"/>
                </a:solidFill>
              </a:rPr>
              <a:t>, </a:t>
            </a:r>
          </a:p>
          <a:p>
            <a:r>
              <a:rPr lang="de-DE" dirty="0" smtClean="0">
                <a:solidFill>
                  <a:srgbClr val="FF0000"/>
                </a:solidFill>
              </a:rPr>
              <a:t>                              </a:t>
            </a:r>
            <a:r>
              <a:rPr lang="de-DE" dirty="0" err="1" smtClean="0">
                <a:solidFill>
                  <a:srgbClr val="FF0000"/>
                </a:solidFill>
              </a:rPr>
              <a:t>enough</a:t>
            </a:r>
            <a:r>
              <a:rPr lang="de-DE" dirty="0" smtClean="0">
                <a:solidFill>
                  <a:srgbClr val="FF0000"/>
                </a:solidFill>
              </a:rPr>
              <a:t> time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consider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the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most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appropriate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procedures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4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799" y="4835236"/>
            <a:ext cx="3648691" cy="274097"/>
          </a:xfrm>
        </p:spPr>
        <p:txBody>
          <a:bodyPr/>
          <a:lstStyle/>
          <a:p>
            <a:r>
              <a:rPr lang="de-DE" dirty="0"/>
              <a:t>SWG Summer School – Madrid – 2023. </a:t>
            </a:r>
            <a:r>
              <a:rPr lang="de-DE" dirty="0" smtClean="0"/>
              <a:t>Wolfgang-Valentin </a:t>
            </a:r>
            <a:r>
              <a:rPr lang="de-DE" dirty="0"/>
              <a:t>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12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018774" y="931406"/>
            <a:ext cx="5589060" cy="360243"/>
          </a:xfrm>
        </p:spPr>
        <p:txBody>
          <a:bodyPr/>
          <a:lstStyle/>
          <a:p>
            <a:r>
              <a:rPr lang="de-DE" sz="2800" dirty="0" err="1" smtClean="0"/>
              <a:t>Some</a:t>
            </a:r>
            <a:r>
              <a:rPr lang="de-DE" sz="2800" dirty="0" smtClean="0"/>
              <a:t> </a:t>
            </a:r>
            <a:r>
              <a:rPr lang="de-DE" sz="2800" dirty="0" err="1" smtClean="0"/>
              <a:t>visual</a:t>
            </a:r>
            <a:r>
              <a:rPr lang="de-DE" sz="2800" dirty="0" smtClean="0"/>
              <a:t> </a:t>
            </a:r>
            <a:r>
              <a:rPr lang="de-DE" sz="2800" dirty="0" err="1" smtClean="0"/>
              <a:t>impressions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library</a:t>
            </a:r>
            <a:r>
              <a:rPr lang="de-DE" sz="2800" dirty="0" smtClean="0"/>
              <a:t> …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90759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library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12799" y="4835236"/>
            <a:ext cx="3514143" cy="274097"/>
          </a:xfrm>
        </p:spPr>
        <p:txBody>
          <a:bodyPr/>
          <a:lstStyle/>
          <a:p>
            <a:r>
              <a:rPr lang="de-DE" dirty="0"/>
              <a:t>SWG Summer School – Madrid – 2023. Wolfgang-Valentin Ikas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 smtClean="0"/>
              <a:t>Its</a:t>
            </a:r>
            <a:r>
              <a:rPr lang="de-DE" dirty="0" smtClean="0"/>
              <a:t> </a:t>
            </a:r>
            <a:r>
              <a:rPr lang="de-DE" dirty="0" err="1" smtClean="0"/>
              <a:t>outer</a:t>
            </a:r>
            <a:r>
              <a:rPr lang="de-DE" dirty="0" smtClean="0"/>
              <a:t> </a:t>
            </a:r>
            <a:r>
              <a:rPr lang="de-DE" dirty="0" err="1" smtClean="0"/>
              <a:t>appearance</a:t>
            </a:r>
            <a:r>
              <a:rPr lang="de-DE" dirty="0" smtClean="0"/>
              <a:t> </a:t>
            </a:r>
          </a:p>
          <a:p>
            <a:r>
              <a:rPr lang="de-DE" dirty="0" smtClean="0"/>
              <a:t>… in </a:t>
            </a:r>
            <a:r>
              <a:rPr lang="de-DE" dirty="0" err="1" smtClean="0"/>
              <a:t>February</a:t>
            </a:r>
            <a:r>
              <a:rPr lang="de-DE" dirty="0" smtClean="0"/>
              <a:t> 2023 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81" y="726814"/>
            <a:ext cx="5315610" cy="398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1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library</a:t>
            </a:r>
            <a:r>
              <a:rPr lang="de-DE" dirty="0" smtClean="0"/>
              <a:t> hall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12800" y="4835236"/>
            <a:ext cx="3565902" cy="274097"/>
          </a:xfrm>
        </p:spPr>
        <p:txBody>
          <a:bodyPr/>
          <a:lstStyle/>
          <a:p>
            <a:r>
              <a:rPr lang="de-DE" dirty="0"/>
              <a:t>SWG Summer School – Madrid – 2023. Wolfgang-Valentin Ikas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66" y="726814"/>
            <a:ext cx="2865043" cy="214878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41" y="3029313"/>
            <a:ext cx="2221652" cy="166623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0985" y="1073755"/>
            <a:ext cx="2775508" cy="208163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797" y="3228251"/>
            <a:ext cx="1672030" cy="125402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9256" y="3237059"/>
            <a:ext cx="1661966" cy="124647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11" y="726813"/>
            <a:ext cx="2865043" cy="214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3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library</a:t>
            </a:r>
            <a:r>
              <a:rPr lang="de-DE" dirty="0" smtClean="0"/>
              <a:t> hall – also </a:t>
            </a:r>
            <a:r>
              <a:rPr lang="de-DE" dirty="0" err="1" smtClean="0"/>
              <a:t>famous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its</a:t>
            </a:r>
            <a:r>
              <a:rPr lang="de-DE" dirty="0" smtClean="0"/>
              <a:t> </a:t>
            </a:r>
            <a:r>
              <a:rPr lang="de-DE" dirty="0" err="1" smtClean="0"/>
              <a:t>wooden</a:t>
            </a:r>
            <a:r>
              <a:rPr lang="de-DE" dirty="0" smtClean="0"/>
              <a:t> </a:t>
            </a:r>
            <a:r>
              <a:rPr lang="de-DE" dirty="0" err="1" smtClean="0"/>
              <a:t>atlantes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12799" y="4835236"/>
            <a:ext cx="3798816" cy="274097"/>
          </a:xfrm>
        </p:spPr>
        <p:txBody>
          <a:bodyPr/>
          <a:lstStyle/>
          <a:p>
            <a:r>
              <a:rPr lang="de-DE" dirty="0"/>
              <a:t>SWG Summer School – Madrid – 2023. Wolfgang-Valentin </a:t>
            </a:r>
            <a:r>
              <a:rPr lang="de-DE" dirty="0" smtClean="0"/>
              <a:t>Ikas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2533" y="1331712"/>
            <a:ext cx="3873846" cy="290538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1585" y="1325799"/>
            <a:ext cx="3880603" cy="291045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2748" y="1322843"/>
            <a:ext cx="3883982" cy="291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7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800" y="4835236"/>
            <a:ext cx="4826354" cy="274097"/>
          </a:xfrm>
        </p:spPr>
        <p:txBody>
          <a:bodyPr/>
          <a:lstStyle/>
          <a:p>
            <a:r>
              <a:rPr lang="de-DE" dirty="0"/>
              <a:t>SWG Summer School – Madrid – 2023. </a:t>
            </a:r>
            <a:r>
              <a:rPr lang="de-DE" dirty="0" smtClean="0"/>
              <a:t>Wolfgang-Valentin </a:t>
            </a:r>
            <a:r>
              <a:rPr lang="de-DE" dirty="0"/>
              <a:t>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16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Measures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taken</a:t>
            </a:r>
            <a:r>
              <a:rPr lang="de-DE" dirty="0" smtClean="0"/>
              <a:t> </a:t>
            </a:r>
            <a:r>
              <a:rPr lang="de-DE" dirty="0" err="1" smtClean="0"/>
              <a:t>prior</a:t>
            </a:r>
            <a:r>
              <a:rPr lang="de-DE" smtClean="0"/>
              <a:t>   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moving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216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800" y="4835236"/>
            <a:ext cx="4498108" cy="274097"/>
          </a:xfrm>
        </p:spPr>
        <p:txBody>
          <a:bodyPr/>
          <a:lstStyle/>
          <a:p>
            <a:r>
              <a:rPr lang="de-DE" dirty="0"/>
              <a:t>SWG Summer School – Madrid – 2023. </a:t>
            </a:r>
            <a:r>
              <a:rPr lang="de-DE" dirty="0" smtClean="0"/>
              <a:t>Wolfgang-Valentin </a:t>
            </a:r>
            <a:r>
              <a:rPr lang="de-DE" dirty="0"/>
              <a:t>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17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done</a:t>
            </a:r>
            <a:r>
              <a:rPr lang="de-DE" dirty="0" smtClean="0"/>
              <a:t> </a:t>
            </a:r>
            <a:r>
              <a:rPr lang="de-DE" dirty="0" err="1" smtClean="0"/>
              <a:t>prior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moving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err="1" smtClean="0"/>
              <a:t>Revisions</a:t>
            </a:r>
            <a:r>
              <a:rPr lang="de-DE" b="1" dirty="0" smtClean="0"/>
              <a:t>: </a:t>
            </a:r>
            <a:r>
              <a:rPr lang="de-DE" b="1" dirty="0" err="1" smtClean="0"/>
              <a:t>checking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completeness</a:t>
            </a:r>
            <a:endParaRPr lang="de-DE" b="1" dirty="0" smtClean="0"/>
          </a:p>
          <a:p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Lists: </a:t>
            </a:r>
            <a:r>
              <a:rPr lang="de-DE" dirty="0" err="1" smtClean="0"/>
              <a:t>ideally</a:t>
            </a:r>
            <a:r>
              <a:rPr lang="de-DE" dirty="0" smtClean="0"/>
              <a:t> </a:t>
            </a:r>
            <a:r>
              <a:rPr lang="de-DE" dirty="0" err="1" smtClean="0"/>
              <a:t>provided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institution</a:t>
            </a:r>
            <a:r>
              <a:rPr lang="de-DE" dirty="0" smtClean="0"/>
              <a:t> / </a:t>
            </a:r>
            <a:r>
              <a:rPr lang="de-DE" dirty="0" err="1" smtClean="0"/>
              <a:t>collector</a:t>
            </a:r>
            <a:r>
              <a:rPr lang="de-DE" dirty="0" smtClean="0"/>
              <a:t> / </a:t>
            </a:r>
            <a:r>
              <a:rPr lang="de-DE" dirty="0" err="1" smtClean="0"/>
              <a:t>donor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Paper </a:t>
            </a:r>
            <a:r>
              <a:rPr lang="de-DE" dirty="0" err="1" smtClean="0"/>
              <a:t>slips</a:t>
            </a:r>
            <a:r>
              <a:rPr lang="de-DE" dirty="0" smtClean="0"/>
              <a:t>: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inserted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books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Photographic</a:t>
            </a:r>
            <a:r>
              <a:rPr lang="de-DE" dirty="0" smtClean="0"/>
              <a:t> </a:t>
            </a:r>
            <a:r>
              <a:rPr lang="de-DE" dirty="0" err="1" smtClean="0"/>
              <a:t>documentation</a:t>
            </a:r>
            <a:r>
              <a:rPr lang="de-DE" dirty="0" smtClean="0"/>
              <a:t>: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detailed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788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799" y="4835236"/>
            <a:ext cx="4029185" cy="274097"/>
          </a:xfrm>
        </p:spPr>
        <p:txBody>
          <a:bodyPr/>
          <a:lstStyle/>
          <a:p>
            <a:r>
              <a:rPr lang="de-DE" dirty="0"/>
              <a:t>SWG Summer School – Madrid – 2023. </a:t>
            </a:r>
            <a:r>
              <a:rPr lang="de-DE" dirty="0" smtClean="0"/>
              <a:t>Wolfgang-Valentin </a:t>
            </a:r>
            <a:r>
              <a:rPr lang="de-DE" dirty="0"/>
              <a:t>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18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Revisions</a:t>
            </a:r>
            <a:r>
              <a:rPr lang="de-DE" dirty="0"/>
              <a:t>: </a:t>
            </a:r>
            <a:r>
              <a:rPr lang="de-DE" dirty="0" err="1"/>
              <a:t>checking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completeness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(1) Lists</a:t>
            </a:r>
            <a:r>
              <a:rPr lang="de-DE" dirty="0"/>
              <a:t>: </a:t>
            </a:r>
            <a:r>
              <a:rPr lang="de-DE" dirty="0" err="1"/>
              <a:t>ideally</a:t>
            </a:r>
            <a:r>
              <a:rPr lang="de-DE" dirty="0"/>
              <a:t> </a:t>
            </a:r>
            <a:r>
              <a:rPr lang="de-DE" dirty="0" err="1"/>
              <a:t>provided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institution</a:t>
            </a:r>
            <a:r>
              <a:rPr lang="de-DE" dirty="0"/>
              <a:t> / </a:t>
            </a:r>
            <a:r>
              <a:rPr lang="de-DE" dirty="0" err="1"/>
              <a:t>collector</a:t>
            </a:r>
            <a:r>
              <a:rPr lang="de-DE" dirty="0"/>
              <a:t> / </a:t>
            </a:r>
            <a:r>
              <a:rPr lang="de-DE" dirty="0" err="1"/>
              <a:t>donor</a:t>
            </a:r>
            <a:endParaRPr lang="de-DE" dirty="0"/>
          </a:p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029" y="1656862"/>
            <a:ext cx="2045677" cy="272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7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800" y="4835236"/>
            <a:ext cx="4269508" cy="274097"/>
          </a:xfrm>
        </p:spPr>
        <p:txBody>
          <a:bodyPr/>
          <a:lstStyle/>
          <a:p>
            <a:r>
              <a:rPr lang="de-DE" dirty="0"/>
              <a:t>SWG Summer School – Madrid – 2023. </a:t>
            </a:r>
            <a:r>
              <a:rPr lang="de-DE" dirty="0" smtClean="0"/>
              <a:t>Wolfgang-Valentin </a:t>
            </a:r>
            <a:r>
              <a:rPr lang="de-DE" dirty="0"/>
              <a:t>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Revisions</a:t>
            </a:r>
            <a:r>
              <a:rPr lang="de-DE" dirty="0"/>
              <a:t>: </a:t>
            </a:r>
            <a:r>
              <a:rPr lang="de-DE" dirty="0" err="1"/>
              <a:t>checking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completeness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(2) </a:t>
            </a:r>
            <a:r>
              <a:rPr lang="de-DE" dirty="0"/>
              <a:t>Paper </a:t>
            </a:r>
            <a:r>
              <a:rPr lang="de-DE" dirty="0" err="1"/>
              <a:t>slips</a:t>
            </a:r>
            <a:r>
              <a:rPr lang="de-DE" dirty="0"/>
              <a:t>: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inserted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books</a:t>
            </a:r>
            <a:endParaRPr lang="de-DE" dirty="0"/>
          </a:p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52" y="1699847"/>
            <a:ext cx="3271497" cy="240909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4886" y="1791991"/>
            <a:ext cx="3269337" cy="245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2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799" y="4835236"/>
            <a:ext cx="3648691" cy="274097"/>
          </a:xfrm>
        </p:spPr>
        <p:txBody>
          <a:bodyPr/>
          <a:lstStyle/>
          <a:p>
            <a:r>
              <a:rPr lang="de-DE" dirty="0"/>
              <a:t>SWG Summer School – Madrid – 2023. </a:t>
            </a:r>
            <a:r>
              <a:rPr lang="de-DE" dirty="0" smtClean="0"/>
              <a:t>Wolfgang-Valentin </a:t>
            </a:r>
            <a:r>
              <a:rPr lang="de-DE" dirty="0"/>
              <a:t>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2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018773" y="931406"/>
            <a:ext cx="6296427" cy="1436824"/>
          </a:xfrm>
        </p:spPr>
        <p:txBody>
          <a:bodyPr/>
          <a:lstStyle/>
          <a:p>
            <a:r>
              <a:rPr lang="de-DE" sz="2800" dirty="0" err="1" smtClean="0"/>
              <a:t>What</a:t>
            </a:r>
            <a:r>
              <a:rPr lang="de-DE" sz="2800" dirty="0" smtClean="0"/>
              <a:t> do </a:t>
            </a:r>
            <a:r>
              <a:rPr lang="de-DE" sz="2800" dirty="0" err="1" smtClean="0"/>
              <a:t>we</a:t>
            </a:r>
            <a:r>
              <a:rPr lang="de-DE" sz="2800" dirty="0" smtClean="0"/>
              <a:t> do in </a:t>
            </a:r>
            <a:r>
              <a:rPr lang="de-DE" sz="2800" dirty="0" err="1" smtClean="0"/>
              <a:t>the</a:t>
            </a:r>
            <a:r>
              <a:rPr lang="de-DE" sz="2800" dirty="0" smtClean="0"/>
              <a:t> (</a:t>
            </a:r>
            <a:r>
              <a:rPr lang="de-DE" sz="2800" dirty="0" err="1" smtClean="0"/>
              <a:t>hopefully</a:t>
            </a:r>
            <a:r>
              <a:rPr lang="de-DE" sz="2800" dirty="0" smtClean="0"/>
              <a:t> </a:t>
            </a:r>
            <a:r>
              <a:rPr lang="de-DE" sz="2800" dirty="0" err="1" smtClean="0"/>
              <a:t>unlikely</a:t>
            </a:r>
            <a:r>
              <a:rPr lang="de-DE" sz="2800" dirty="0" smtClean="0"/>
              <a:t>) </a:t>
            </a:r>
            <a:r>
              <a:rPr lang="de-DE" sz="2800" dirty="0" err="1" smtClean="0"/>
              <a:t>event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a </a:t>
            </a:r>
            <a:r>
              <a:rPr lang="de-DE" sz="2800" dirty="0" err="1" smtClean="0"/>
              <a:t>disaster</a:t>
            </a:r>
            <a:r>
              <a:rPr lang="de-DE" sz="2800" dirty="0" smtClean="0"/>
              <a:t>?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16442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799" y="4835236"/>
            <a:ext cx="4838077" cy="274097"/>
          </a:xfrm>
        </p:spPr>
        <p:txBody>
          <a:bodyPr/>
          <a:lstStyle/>
          <a:p>
            <a:r>
              <a:rPr lang="de-DE" dirty="0"/>
              <a:t>SWG Summer School – Madrid – 2023. </a:t>
            </a:r>
            <a:r>
              <a:rPr lang="de-DE" dirty="0" smtClean="0"/>
              <a:t>Wolfgang-Valentin </a:t>
            </a:r>
            <a:r>
              <a:rPr lang="de-DE" dirty="0"/>
              <a:t>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20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Revisions</a:t>
            </a:r>
            <a:r>
              <a:rPr lang="de-DE" dirty="0"/>
              <a:t>: </a:t>
            </a:r>
            <a:r>
              <a:rPr lang="de-DE" dirty="0" err="1"/>
              <a:t>checking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completeness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(3) </a:t>
            </a:r>
            <a:r>
              <a:rPr lang="de-DE" dirty="0" err="1"/>
              <a:t>Photographic</a:t>
            </a:r>
            <a:r>
              <a:rPr lang="de-DE" dirty="0"/>
              <a:t> </a:t>
            </a:r>
            <a:r>
              <a:rPr lang="de-DE" dirty="0" err="1"/>
              <a:t>documentation</a:t>
            </a:r>
            <a:endParaRPr lang="de-DE" dirty="0"/>
          </a:p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9234" y="1242014"/>
            <a:ext cx="3980902" cy="2985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668" y="1804920"/>
            <a:ext cx="3337048" cy="250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3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799" y="4835236"/>
            <a:ext cx="4251923" cy="274097"/>
          </a:xfrm>
        </p:spPr>
        <p:txBody>
          <a:bodyPr/>
          <a:lstStyle/>
          <a:p>
            <a:r>
              <a:rPr lang="de-DE" dirty="0"/>
              <a:t>SWG Summer School – Madrid – 2023. Dr. Wolfgang-Valentin 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21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„Tricky“ </a:t>
            </a:r>
            <a:r>
              <a:rPr lang="de-DE" dirty="0" err="1" smtClean="0"/>
              <a:t>sequence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shelfmarks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712801" y="1108025"/>
            <a:ext cx="5913239" cy="1763420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dirty="0" err="1" smtClean="0">
                <a:sym typeface="Wingdings" panose="05000000000000000000" pitchFamily="2" charset="2"/>
              </a:rPr>
              <a:t>Running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numbers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with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numerous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b="1" dirty="0" err="1" smtClean="0">
                <a:sym typeface="Wingdings" panose="05000000000000000000" pitchFamily="2" charset="2"/>
              </a:rPr>
              <a:t>gaps</a:t>
            </a:r>
            <a:r>
              <a:rPr lang="de-DE" dirty="0" smtClean="0">
                <a:sym typeface="Wingdings" panose="05000000000000000000" pitchFamily="2" charset="2"/>
              </a:rPr>
              <a:t> (due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selection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„</a:t>
            </a:r>
            <a:r>
              <a:rPr lang="de-DE" dirty="0" err="1" smtClean="0">
                <a:sym typeface="Wingdings" panose="05000000000000000000" pitchFamily="2" charset="2"/>
              </a:rPr>
              <a:t>pretty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book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bindings</a:t>
            </a:r>
            <a:r>
              <a:rPr lang="de-DE" dirty="0" smtClean="0">
                <a:sym typeface="Wingdings" panose="05000000000000000000" pitchFamily="2" charset="2"/>
              </a:rPr>
              <a:t>“ </a:t>
            </a:r>
            <a:r>
              <a:rPr lang="de-DE" dirty="0" err="1" smtClean="0">
                <a:sym typeface="Wingdings" panose="05000000000000000000" pitchFamily="2" charset="2"/>
              </a:rPr>
              <a:t>for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touristic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purpose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library</a:t>
            </a:r>
            <a:r>
              <a:rPr lang="de-DE" dirty="0" smtClean="0">
                <a:sym typeface="Wingdings" panose="05000000000000000000" pitchFamily="2" charset="2"/>
              </a:rPr>
              <a:t>) 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dirty="0" err="1" smtClean="0">
                <a:sym typeface="Wingdings" panose="05000000000000000000" pitchFamily="2" charset="2"/>
              </a:rPr>
              <a:t>Two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b="1" dirty="0" err="1" smtClean="0">
                <a:sym typeface="Wingdings" panose="05000000000000000000" pitchFamily="2" charset="2"/>
              </a:rPr>
              <a:t>sequences</a:t>
            </a:r>
            <a:r>
              <a:rPr lang="de-DE" b="1" dirty="0" smtClean="0">
                <a:sym typeface="Wingdings" panose="05000000000000000000" pitchFamily="2" charset="2"/>
              </a:rPr>
              <a:t> </a:t>
            </a:r>
            <a:r>
              <a:rPr lang="de-DE" b="1" dirty="0" err="1" smtClean="0">
                <a:sym typeface="Wingdings" panose="05000000000000000000" pitchFamily="2" charset="2"/>
              </a:rPr>
              <a:t>intermingled</a:t>
            </a:r>
            <a:r>
              <a:rPr lang="de-DE" dirty="0" smtClean="0">
                <a:sym typeface="Wingdings" panose="05000000000000000000" pitchFamily="2" charset="2"/>
              </a:rPr>
              <a:t>:  </a:t>
            </a:r>
            <a:r>
              <a:rPr lang="de-DE" dirty="0" err="1" smtClean="0">
                <a:sym typeface="Wingdings" panose="05000000000000000000" pitchFamily="2" charset="2"/>
              </a:rPr>
              <a:t>Theol.hom</a:t>
            </a:r>
            <a:r>
              <a:rPr lang="de-DE" dirty="0" smtClean="0">
                <a:sym typeface="Wingdings" panose="05000000000000000000" pitchFamily="2" charset="2"/>
              </a:rPr>
              <a:t>. </a:t>
            </a:r>
            <a:r>
              <a:rPr lang="de-DE" dirty="0" err="1" smtClean="0">
                <a:sym typeface="Wingdings" panose="05000000000000000000" pitchFamily="2" charset="2"/>
              </a:rPr>
              <a:t>and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Theol.gen</a:t>
            </a:r>
            <a:r>
              <a:rPr lang="de-DE" dirty="0" smtClean="0">
                <a:sym typeface="Wingdings" panose="05000000000000000000" pitchFamily="2" charset="2"/>
              </a:rPr>
              <a:t>. </a:t>
            </a:r>
            <a:r>
              <a:rPr lang="de-DE" dirty="0" err="1" smtClean="0">
                <a:sym typeface="Wingdings" panose="05000000000000000000" pitchFamily="2" charset="2"/>
              </a:rPr>
              <a:t>are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taking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turns</a:t>
            </a:r>
            <a:r>
              <a:rPr lang="de-DE" dirty="0" smtClean="0">
                <a:sym typeface="Wingdings" panose="05000000000000000000" pitchFamily="2" charset="2"/>
              </a:rPr>
              <a:t>, e.g. </a:t>
            </a:r>
            <a:r>
              <a:rPr lang="de-DE" sz="1100" dirty="0" err="1" smtClean="0">
                <a:sym typeface="Wingdings" panose="05000000000000000000" pitchFamily="2" charset="2"/>
              </a:rPr>
              <a:t>Theol.gen</a:t>
            </a:r>
            <a:r>
              <a:rPr lang="de-DE" sz="1100" dirty="0" smtClean="0">
                <a:sym typeface="Wingdings" panose="05000000000000000000" pitchFamily="2" charset="2"/>
              </a:rPr>
              <a:t>. 1, </a:t>
            </a:r>
            <a:r>
              <a:rPr lang="de-DE" sz="1100" dirty="0" err="1" smtClean="0">
                <a:sym typeface="Wingdings" panose="05000000000000000000" pitchFamily="2" charset="2"/>
              </a:rPr>
              <a:t>Theol</a:t>
            </a:r>
            <a:r>
              <a:rPr lang="de-DE" sz="1100" dirty="0" smtClean="0">
                <a:sym typeface="Wingdings" panose="05000000000000000000" pitchFamily="2" charset="2"/>
              </a:rPr>
              <a:t>. gen. 1 a, </a:t>
            </a:r>
            <a:r>
              <a:rPr lang="de-DE" sz="1100" dirty="0" err="1" smtClean="0">
                <a:sym typeface="Wingdings" panose="05000000000000000000" pitchFamily="2" charset="2"/>
              </a:rPr>
              <a:t>Theol.hom</a:t>
            </a:r>
            <a:r>
              <a:rPr lang="de-DE" sz="1100" dirty="0" smtClean="0">
                <a:sym typeface="Wingdings" panose="05000000000000000000" pitchFamily="2" charset="2"/>
              </a:rPr>
              <a:t>. 1, </a:t>
            </a:r>
            <a:r>
              <a:rPr lang="de-DE" sz="1100" dirty="0" err="1" smtClean="0">
                <a:sym typeface="Wingdings" panose="05000000000000000000" pitchFamily="2" charset="2"/>
              </a:rPr>
              <a:t>Theol.hom</a:t>
            </a:r>
            <a:r>
              <a:rPr lang="de-DE" sz="1100" dirty="0" smtClean="0">
                <a:sym typeface="Wingdings" panose="05000000000000000000" pitchFamily="2" charset="2"/>
              </a:rPr>
              <a:t>. 3, </a:t>
            </a:r>
            <a:r>
              <a:rPr lang="de-DE" sz="1100" dirty="0" err="1" smtClean="0">
                <a:sym typeface="Wingdings" panose="05000000000000000000" pitchFamily="2" charset="2"/>
              </a:rPr>
              <a:t>Theol.gen</a:t>
            </a:r>
            <a:r>
              <a:rPr lang="de-DE" sz="1100" dirty="0" smtClean="0">
                <a:sym typeface="Wingdings" panose="05000000000000000000" pitchFamily="2" charset="2"/>
              </a:rPr>
              <a:t>. 4 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Presence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b="1" dirty="0" err="1"/>
              <a:t>three</a:t>
            </a:r>
            <a:r>
              <a:rPr lang="de-DE" b="1" dirty="0"/>
              <a:t> different </a:t>
            </a:r>
            <a:r>
              <a:rPr lang="de-DE" b="1" dirty="0" err="1"/>
              <a:t>formats</a:t>
            </a:r>
            <a:r>
              <a:rPr lang="de-DE" dirty="0"/>
              <a:t> in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wooden</a:t>
            </a:r>
            <a:r>
              <a:rPr lang="de-DE" dirty="0"/>
              <a:t> </a:t>
            </a:r>
            <a:r>
              <a:rPr lang="de-DE" dirty="0" err="1"/>
              <a:t>compartment</a:t>
            </a:r>
            <a:endParaRPr lang="de-DE" dirty="0" smtClean="0">
              <a:sym typeface="Wingdings" panose="05000000000000000000" pitchFamily="2" charset="2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dirty="0" smtClean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7152" y="2802097"/>
            <a:ext cx="2165968" cy="1624476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3067059" y="3778370"/>
            <a:ext cx="2824922" cy="681487"/>
            <a:chOff x="3067059" y="3778370"/>
            <a:chExt cx="2824922" cy="681487"/>
          </a:xfrm>
        </p:grpSpPr>
        <p:sp>
          <p:nvSpPr>
            <p:cNvPr id="7" name="Rechteck 6"/>
            <p:cNvSpPr/>
            <p:nvPr/>
          </p:nvSpPr>
          <p:spPr>
            <a:xfrm>
              <a:off x="3937819" y="3778370"/>
              <a:ext cx="1954162" cy="68148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067059" y="3984459"/>
              <a:ext cx="85561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</a:rPr>
                <a:t>Folio</a:t>
              </a:r>
              <a:endParaRPr lang="de-DE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3067059" y="3207510"/>
            <a:ext cx="2824922" cy="526336"/>
            <a:chOff x="3067059" y="3207510"/>
            <a:chExt cx="2824922" cy="526336"/>
          </a:xfrm>
        </p:grpSpPr>
        <p:sp>
          <p:nvSpPr>
            <p:cNvPr id="8" name="Rechteck 7"/>
            <p:cNvSpPr/>
            <p:nvPr/>
          </p:nvSpPr>
          <p:spPr>
            <a:xfrm>
              <a:off x="3937819" y="3207510"/>
              <a:ext cx="1954162" cy="526336"/>
            </a:xfrm>
            <a:prstGeom prst="rect">
              <a:avLst/>
            </a:prstGeom>
            <a:noFill/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067059" y="3318023"/>
              <a:ext cx="88852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accent6">
                      <a:lumMod val="75000"/>
                    </a:schemeClr>
                  </a:solidFill>
                </a:rPr>
                <a:t>Quarto</a:t>
              </a:r>
              <a:endParaRPr lang="de-DE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3067059" y="2859357"/>
            <a:ext cx="2824922" cy="305023"/>
            <a:chOff x="3067059" y="2859357"/>
            <a:chExt cx="2824922" cy="305023"/>
          </a:xfrm>
        </p:grpSpPr>
        <p:sp>
          <p:nvSpPr>
            <p:cNvPr id="9" name="Rechteck 8"/>
            <p:cNvSpPr/>
            <p:nvPr/>
          </p:nvSpPr>
          <p:spPr>
            <a:xfrm>
              <a:off x="3937819" y="2871445"/>
              <a:ext cx="1954162" cy="292935"/>
            </a:xfrm>
            <a:prstGeom prst="rect">
              <a:avLst/>
            </a:prstGeom>
            <a:noFill/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067059" y="2859357"/>
              <a:ext cx="88852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 smtClean="0">
                  <a:solidFill>
                    <a:srgbClr val="002060"/>
                  </a:solidFill>
                </a:rPr>
                <a:t>Octavo</a:t>
              </a:r>
              <a:endParaRPr lang="de-DE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628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799" y="4835236"/>
            <a:ext cx="4251923" cy="274097"/>
          </a:xfrm>
        </p:spPr>
        <p:txBody>
          <a:bodyPr/>
          <a:lstStyle/>
          <a:p>
            <a:r>
              <a:rPr lang="de-DE" dirty="0"/>
              <a:t>SWG Summer School – Madrid – 2023. </a:t>
            </a:r>
            <a:r>
              <a:rPr lang="de-DE" dirty="0" smtClean="0"/>
              <a:t>Wolfgang-Valentin </a:t>
            </a:r>
            <a:r>
              <a:rPr lang="de-DE" dirty="0"/>
              <a:t>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22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„Tricky“ </a:t>
            </a:r>
            <a:r>
              <a:rPr lang="de-DE" dirty="0" err="1" smtClean="0"/>
              <a:t>sequence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shelfmarks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712801" y="1108025"/>
            <a:ext cx="5913239" cy="1487691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dirty="0" err="1" smtClean="0">
                <a:sym typeface="Wingdings" panose="05000000000000000000" pitchFamily="2" charset="2"/>
              </a:rPr>
              <a:t>Some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bookshelves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were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too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low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or</a:t>
            </a:r>
            <a:r>
              <a:rPr lang="de-DE" dirty="0" smtClean="0">
                <a:sym typeface="Wingdings" panose="05000000000000000000" pitchFamily="2" charset="2"/>
              </a:rPr>
              <a:t> „</a:t>
            </a:r>
            <a:r>
              <a:rPr lang="de-DE" dirty="0" err="1" smtClean="0">
                <a:sym typeface="Wingdings" panose="05000000000000000000" pitchFamily="2" charset="2"/>
              </a:rPr>
              <a:t>too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short</a:t>
            </a:r>
            <a:r>
              <a:rPr lang="de-DE" dirty="0" smtClean="0">
                <a:sym typeface="Wingdings" panose="05000000000000000000" pitchFamily="2" charset="2"/>
              </a:rPr>
              <a:t>“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store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books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adaequately</a:t>
            </a:r>
            <a:r>
              <a:rPr lang="de-DE" dirty="0" smtClean="0">
                <a:sym typeface="Wingdings" panose="05000000000000000000" pitchFamily="2" charset="2"/>
              </a:rPr>
              <a:t>  </a:t>
            </a:r>
            <a:r>
              <a:rPr lang="de-DE" dirty="0" err="1" smtClean="0">
                <a:sym typeface="Wingdings" panose="05000000000000000000" pitchFamily="2" charset="2"/>
              </a:rPr>
              <a:t>thus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some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items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had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taken</a:t>
            </a:r>
            <a:r>
              <a:rPr lang="de-DE" dirty="0" smtClean="0">
                <a:sym typeface="Wingdings" panose="05000000000000000000" pitchFamily="2" charset="2"/>
              </a:rPr>
              <a:t> out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dirty="0" smtClean="0">
                <a:sym typeface="Wingdings" panose="05000000000000000000" pitchFamily="2" charset="2"/>
              </a:rPr>
              <a:t> normal </a:t>
            </a:r>
            <a:r>
              <a:rPr lang="de-DE" dirty="0" err="1" smtClean="0">
                <a:sym typeface="Wingdings" panose="05000000000000000000" pitchFamily="2" charset="2"/>
              </a:rPr>
              <a:t>sequence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and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were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shelved</a:t>
            </a:r>
            <a:r>
              <a:rPr lang="de-DE" dirty="0" smtClean="0">
                <a:sym typeface="Wingdings" panose="05000000000000000000" pitchFamily="2" charset="2"/>
              </a:rPr>
              <a:t> in a </a:t>
            </a:r>
            <a:r>
              <a:rPr lang="de-DE" dirty="0" err="1" smtClean="0">
                <a:sym typeface="Wingdings" panose="05000000000000000000" pitchFamily="2" charset="2"/>
              </a:rPr>
              <a:t>neighbouring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compartment</a:t>
            </a:r>
            <a:endParaRPr lang="de-DE" dirty="0" smtClean="0">
              <a:sym typeface="Wingdings" panose="05000000000000000000" pitchFamily="2" charset="2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DE" dirty="0" smtClean="0">
                <a:sym typeface="Wingdings" panose="05000000000000000000" pitchFamily="2" charset="2"/>
              </a:rPr>
              <a:t>At </a:t>
            </a:r>
            <a:r>
              <a:rPr lang="de-DE" dirty="0" err="1" smtClean="0">
                <a:sym typeface="Wingdings" panose="05000000000000000000" pitchFamily="2" charset="2"/>
              </a:rPr>
              <a:t>some</a:t>
            </a:r>
            <a:r>
              <a:rPr lang="de-DE" dirty="0" smtClean="0">
                <a:sym typeface="Wingdings" panose="05000000000000000000" pitchFamily="2" charset="2"/>
              </a:rPr>
              <a:t> time a </a:t>
            </a:r>
            <a:r>
              <a:rPr lang="de-DE" dirty="0" err="1" smtClean="0">
                <a:sym typeface="Wingdings" panose="05000000000000000000" pitchFamily="2" charset="2"/>
              </a:rPr>
              <a:t>couple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books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were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taken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gallery</a:t>
            </a:r>
            <a:r>
              <a:rPr lang="de-DE" dirty="0" smtClean="0">
                <a:sym typeface="Wingdings" panose="05000000000000000000" pitchFamily="2" charset="2"/>
              </a:rPr>
              <a:t>   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de-DE" dirty="0" smtClean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373" y="2499370"/>
            <a:ext cx="2530417" cy="189781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386" y="2188912"/>
            <a:ext cx="3368316" cy="252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9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800" y="4835236"/>
            <a:ext cx="3531396" cy="274097"/>
          </a:xfrm>
        </p:spPr>
        <p:txBody>
          <a:bodyPr/>
          <a:lstStyle/>
          <a:p>
            <a:r>
              <a:rPr lang="de-DE" dirty="0"/>
              <a:t>SWG Summer School – Madrid – 2023. Wolfgang-Valentin 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23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12801" y="424293"/>
            <a:ext cx="7950975" cy="302521"/>
          </a:xfrm>
        </p:spPr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actual</a:t>
            </a:r>
            <a:r>
              <a:rPr lang="de-DE" dirty="0" smtClean="0"/>
              <a:t> </a:t>
            </a:r>
            <a:r>
              <a:rPr lang="de-DE" dirty="0" err="1" smtClean="0"/>
              <a:t>moving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books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Dealing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external</a:t>
            </a:r>
            <a:r>
              <a:rPr lang="de-DE" dirty="0" smtClean="0"/>
              <a:t> </a:t>
            </a:r>
            <a:r>
              <a:rPr lang="de-DE" dirty="0" err="1" smtClean="0"/>
              <a:t>staff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Supervision</a:t>
            </a:r>
          </a:p>
          <a:p>
            <a:endParaRPr lang="de-DE" dirty="0" smtClean="0"/>
          </a:p>
          <a:p>
            <a:r>
              <a:rPr lang="de-DE" dirty="0" err="1" smtClean="0"/>
              <a:t>Acting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courier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702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799" y="4835236"/>
            <a:ext cx="3634913" cy="274097"/>
          </a:xfrm>
        </p:spPr>
        <p:txBody>
          <a:bodyPr/>
          <a:lstStyle/>
          <a:p>
            <a:r>
              <a:rPr lang="de-DE" dirty="0"/>
              <a:t>SWG Summer School – Madrid – 2023. Wolfgang-Valentin 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Dealing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external</a:t>
            </a:r>
            <a:r>
              <a:rPr lang="de-DE" dirty="0"/>
              <a:t> </a:t>
            </a:r>
            <a:r>
              <a:rPr lang="de-DE" dirty="0" err="1"/>
              <a:t>staff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err="1" smtClean="0"/>
              <a:t>Defined</a:t>
            </a:r>
            <a:r>
              <a:rPr lang="de-DE" dirty="0" smtClean="0"/>
              <a:t> </a:t>
            </a:r>
            <a:r>
              <a:rPr lang="de-DE" dirty="0" err="1" smtClean="0"/>
              <a:t>working</a:t>
            </a:r>
            <a:r>
              <a:rPr lang="de-DE" dirty="0" smtClean="0"/>
              <a:t> </a:t>
            </a:r>
            <a:r>
              <a:rPr lang="de-DE" dirty="0" err="1" smtClean="0"/>
              <a:t>hours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err="1" smtClean="0"/>
              <a:t>Keeping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doors</a:t>
            </a:r>
            <a:r>
              <a:rPr lang="de-DE" dirty="0" smtClean="0"/>
              <a:t> /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keys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dirty="0" err="1" smtClean="0"/>
              <a:t>Filling</a:t>
            </a:r>
            <a:r>
              <a:rPr lang="de-DE" dirty="0" smtClean="0"/>
              <a:t> in </a:t>
            </a:r>
            <a:r>
              <a:rPr lang="de-DE" dirty="0" err="1" smtClean="0"/>
              <a:t>packing</a:t>
            </a:r>
            <a:r>
              <a:rPr lang="de-DE" dirty="0" smtClean="0"/>
              <a:t> </a:t>
            </a:r>
            <a:r>
              <a:rPr lang="de-DE" dirty="0" err="1" smtClean="0"/>
              <a:t>lists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1811215"/>
            <a:ext cx="3884830" cy="291362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1" y="2720244"/>
            <a:ext cx="2516922" cy="1689065"/>
          </a:xfrm>
          <a:prstGeom prst="rect">
            <a:avLst/>
          </a:prstGeom>
          <a:ln>
            <a:solidFill>
              <a:schemeClr val="tx1"/>
            </a:solidFill>
            <a:prstDash val="lgDashDot"/>
          </a:ln>
        </p:spPr>
      </p:pic>
    </p:spTree>
    <p:extLst>
      <p:ext uri="{BB962C8B-B14F-4D97-AF65-F5344CB8AC3E}">
        <p14:creationId xmlns:p14="http://schemas.microsoft.com/office/powerpoint/2010/main" val="268812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800" y="4835236"/>
            <a:ext cx="3652166" cy="274097"/>
          </a:xfrm>
        </p:spPr>
        <p:txBody>
          <a:bodyPr/>
          <a:lstStyle/>
          <a:p>
            <a:r>
              <a:rPr lang="de-DE" dirty="0"/>
              <a:t>SWG Summer School – Madrid – 2023. Wolfgang-Valentin 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25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actual</a:t>
            </a:r>
            <a:r>
              <a:rPr lang="de-DE" dirty="0" smtClean="0"/>
              <a:t> </a:t>
            </a:r>
            <a:r>
              <a:rPr lang="de-DE" dirty="0" err="1" smtClean="0"/>
              <a:t>re-shelving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books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err="1" smtClean="0"/>
              <a:t>Checking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completeness</a:t>
            </a:r>
            <a:r>
              <a:rPr lang="de-DE" dirty="0" smtClean="0"/>
              <a:t> </a:t>
            </a:r>
          </a:p>
          <a:p>
            <a:endParaRPr lang="de-DE" dirty="0"/>
          </a:p>
          <a:p>
            <a:r>
              <a:rPr lang="de-DE" b="1" dirty="0" err="1" smtClean="0"/>
              <a:t>Checking</a:t>
            </a:r>
            <a:r>
              <a:rPr lang="de-DE" dirty="0" smtClean="0"/>
              <a:t> </a:t>
            </a:r>
            <a:r>
              <a:rPr lang="de-DE" dirty="0" err="1" smtClean="0"/>
              <a:t>against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lists</a:t>
            </a:r>
            <a:endParaRPr lang="de-DE" dirty="0" smtClean="0"/>
          </a:p>
          <a:p>
            <a:endParaRPr lang="de-DE" dirty="0"/>
          </a:p>
          <a:p>
            <a:r>
              <a:rPr lang="de-DE" b="1" dirty="0" err="1" smtClean="0"/>
              <a:t>Shelving</a:t>
            </a:r>
            <a:r>
              <a:rPr lang="de-DE" dirty="0" smtClean="0"/>
              <a:t> (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time </a:t>
            </a:r>
            <a:r>
              <a:rPr lang="de-DE" dirty="0" err="1" smtClean="0"/>
              <a:t>being</a:t>
            </a:r>
            <a:r>
              <a:rPr lang="de-DE" dirty="0" smtClean="0"/>
              <a:t>) in </a:t>
            </a:r>
            <a:r>
              <a:rPr lang="de-DE" dirty="0"/>
              <a:t>a separate </a:t>
            </a:r>
            <a:r>
              <a:rPr lang="de-DE" dirty="0" err="1" smtClean="0"/>
              <a:t>quarantine</a:t>
            </a:r>
            <a:r>
              <a:rPr lang="de-DE" dirty="0" smtClean="0"/>
              <a:t> </a:t>
            </a:r>
            <a:r>
              <a:rPr lang="de-DE" dirty="0" err="1" smtClean="0"/>
              <a:t>room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902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799" y="4835236"/>
            <a:ext cx="3419253" cy="274097"/>
          </a:xfrm>
        </p:spPr>
        <p:txBody>
          <a:bodyPr/>
          <a:lstStyle/>
          <a:p>
            <a:r>
              <a:rPr lang="de-DE" dirty="0"/>
              <a:t>SWG Summer School – Madrid – 2023. Wolfgang-Valentin 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26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– </a:t>
            </a:r>
            <a:r>
              <a:rPr lang="de-DE" dirty="0" err="1"/>
              <a:t>lessons</a:t>
            </a:r>
            <a:r>
              <a:rPr lang="de-DE" dirty="0"/>
              <a:t> </a:t>
            </a:r>
            <a:r>
              <a:rPr lang="de-DE" dirty="0" err="1"/>
              <a:t>learnt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Practical</a:t>
            </a:r>
            <a:r>
              <a:rPr lang="de-DE" dirty="0"/>
              <a:t> </a:t>
            </a:r>
            <a:r>
              <a:rPr lang="de-DE" dirty="0" err="1"/>
              <a:t>advice</a:t>
            </a:r>
            <a:r>
              <a:rPr lang="de-DE" dirty="0"/>
              <a:t>: </a:t>
            </a:r>
            <a:r>
              <a:rPr lang="de-DE" b="1" dirty="0"/>
              <a:t>Double </a:t>
            </a:r>
            <a:r>
              <a:rPr lang="de-DE" b="1" dirty="0" err="1"/>
              <a:t>checking</a:t>
            </a:r>
            <a:r>
              <a:rPr lang="de-DE" b="1" dirty="0"/>
              <a:t> / „</a:t>
            </a:r>
            <a:r>
              <a:rPr lang="de-DE" b="1" dirty="0" err="1"/>
              <a:t>four-eyes-principle</a:t>
            </a:r>
            <a:r>
              <a:rPr lang="de-DE" b="1" dirty="0"/>
              <a:t>“</a:t>
            </a:r>
          </a:p>
          <a:p>
            <a:endParaRPr lang="de-DE" dirty="0"/>
          </a:p>
          <a:p>
            <a:r>
              <a:rPr lang="de-DE" dirty="0"/>
              <a:t>As </a:t>
            </a:r>
            <a:r>
              <a:rPr lang="de-DE" dirty="0" err="1"/>
              <a:t>checking</a:t>
            </a:r>
            <a:r>
              <a:rPr lang="de-DE" dirty="0"/>
              <a:t> </a:t>
            </a:r>
            <a:r>
              <a:rPr lang="de-DE" dirty="0" err="1"/>
              <a:t>books</a:t>
            </a:r>
            <a:r>
              <a:rPr lang="de-DE" dirty="0"/>
              <a:t> / </a:t>
            </a:r>
            <a:r>
              <a:rPr lang="de-DE" dirty="0" err="1"/>
              <a:t>operating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numbers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 </a:t>
            </a:r>
            <a:r>
              <a:rPr lang="de-DE" dirty="0" err="1"/>
              <a:t>tiring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at </a:t>
            </a:r>
            <a:r>
              <a:rPr lang="de-DE" dirty="0" err="1"/>
              <a:t>times</a:t>
            </a:r>
            <a:r>
              <a:rPr lang="de-DE" dirty="0"/>
              <a:t> …</a:t>
            </a:r>
          </a:p>
          <a:p>
            <a:endParaRPr lang="de-DE" dirty="0"/>
          </a:p>
          <a:p>
            <a:r>
              <a:rPr lang="de-DE" dirty="0" smtClean="0"/>
              <a:t>Thus: </a:t>
            </a:r>
            <a:r>
              <a:rPr lang="de-DE" dirty="0" err="1" smtClean="0"/>
              <a:t>take</a:t>
            </a:r>
            <a:r>
              <a:rPr lang="de-DE" dirty="0" smtClean="0"/>
              <a:t> </a:t>
            </a:r>
            <a:r>
              <a:rPr lang="de-DE" dirty="0" err="1" smtClean="0"/>
              <a:t>frequent</a:t>
            </a:r>
            <a:r>
              <a:rPr lang="de-DE" dirty="0" smtClean="0"/>
              <a:t> </a:t>
            </a:r>
            <a:r>
              <a:rPr lang="de-DE" dirty="0"/>
              <a:t>„</a:t>
            </a:r>
            <a:r>
              <a:rPr lang="de-DE" dirty="0" err="1"/>
              <a:t>refreshing</a:t>
            </a:r>
            <a:r>
              <a:rPr lang="de-DE" dirty="0"/>
              <a:t> </a:t>
            </a:r>
            <a:r>
              <a:rPr lang="de-DE" b="1" dirty="0" err="1"/>
              <a:t>breakes</a:t>
            </a:r>
            <a:r>
              <a:rPr lang="de-DE" dirty="0"/>
              <a:t>“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coffee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fresh</a:t>
            </a:r>
            <a:r>
              <a:rPr lang="de-DE" dirty="0"/>
              <a:t> 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</a:t>
            </a:r>
          </a:p>
        </p:txBody>
      </p:sp>
    </p:spTree>
    <p:extLst>
      <p:ext uri="{BB962C8B-B14F-4D97-AF65-F5344CB8AC3E}">
        <p14:creationId xmlns:p14="http://schemas.microsoft.com/office/powerpoint/2010/main" val="245235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800" y="4835236"/>
            <a:ext cx="3788862" cy="274097"/>
          </a:xfrm>
        </p:spPr>
        <p:txBody>
          <a:bodyPr/>
          <a:lstStyle/>
          <a:p>
            <a:r>
              <a:rPr lang="de-DE" dirty="0"/>
              <a:t>SWG Summer School – Madrid – 2023. </a:t>
            </a:r>
            <a:r>
              <a:rPr lang="de-DE" dirty="0" smtClean="0"/>
              <a:t>Wolfgang-Valentin </a:t>
            </a:r>
            <a:r>
              <a:rPr lang="de-DE" dirty="0"/>
              <a:t>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15347" y="1341306"/>
            <a:ext cx="7911000" cy="1066395"/>
          </a:xfrm>
        </p:spPr>
        <p:txBody>
          <a:bodyPr>
            <a:normAutofit/>
          </a:bodyPr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attention</a:t>
            </a:r>
            <a:r>
              <a:rPr lang="de-DE" dirty="0" smtClean="0"/>
              <a:t>!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Any</a:t>
            </a:r>
            <a:r>
              <a:rPr lang="de-DE" dirty="0" smtClean="0"/>
              <a:t> </a:t>
            </a:r>
            <a:r>
              <a:rPr lang="de-DE" dirty="0" err="1" smtClean="0"/>
              <a:t>questions</a:t>
            </a:r>
            <a:r>
              <a:rPr lang="de-DE" dirty="0" smtClean="0"/>
              <a:t>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494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800" y="4835236"/>
            <a:ext cx="3519764" cy="274097"/>
          </a:xfrm>
        </p:spPr>
        <p:txBody>
          <a:bodyPr/>
          <a:lstStyle/>
          <a:p>
            <a:r>
              <a:rPr lang="de-DE" dirty="0"/>
              <a:t>SWG Summer School – Madrid – 2023. Wolfgang-Valentin 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3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thoughts</a:t>
            </a:r>
            <a:r>
              <a:rPr lang="de-DE" dirty="0" smtClean="0"/>
              <a:t> …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229591" y="1221256"/>
            <a:ext cx="4454237" cy="5753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de-DE" sz="1600" dirty="0" err="1" smtClean="0">
                <a:solidFill>
                  <a:srgbClr val="FF0000"/>
                </a:solidFill>
              </a:rPr>
              <a:t>Moving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the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items</a:t>
            </a:r>
            <a:r>
              <a:rPr lang="de-DE" sz="1600" dirty="0" smtClean="0">
                <a:solidFill>
                  <a:srgbClr val="FF0000"/>
                </a:solidFill>
              </a:rPr>
              <a:t> out </a:t>
            </a:r>
            <a:r>
              <a:rPr lang="de-DE" sz="1600" dirty="0" err="1" smtClean="0">
                <a:solidFill>
                  <a:srgbClr val="FF0000"/>
                </a:solidFill>
              </a:rPr>
              <a:t>of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the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danger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zone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as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b="1" dirty="0" err="1" smtClean="0">
                <a:solidFill>
                  <a:srgbClr val="FF0000"/>
                </a:solidFill>
              </a:rPr>
              <a:t>quickly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as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possible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to</a:t>
            </a:r>
            <a:r>
              <a:rPr lang="de-DE" sz="1600" dirty="0" smtClean="0">
                <a:solidFill>
                  <a:srgbClr val="FF0000"/>
                </a:solidFill>
              </a:rPr>
              <a:t> a dry </a:t>
            </a:r>
            <a:r>
              <a:rPr lang="de-DE" sz="1600" dirty="0" err="1" smtClean="0">
                <a:solidFill>
                  <a:srgbClr val="FF0000"/>
                </a:solidFill>
              </a:rPr>
              <a:t>or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secure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shelter</a:t>
            </a:r>
            <a:endParaRPr lang="de-DE" sz="1600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177636" y="2223655"/>
            <a:ext cx="19604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Items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picked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placed</a:t>
            </a:r>
            <a:r>
              <a:rPr lang="de-DE" dirty="0" smtClean="0"/>
              <a:t> in </a:t>
            </a:r>
            <a:r>
              <a:rPr lang="de-DE" dirty="0" err="1" smtClean="0"/>
              <a:t>random</a:t>
            </a:r>
            <a:r>
              <a:rPr lang="de-DE" dirty="0" smtClean="0"/>
              <a:t> </a:t>
            </a:r>
            <a:r>
              <a:rPr lang="de-DE" dirty="0" err="1" smtClean="0"/>
              <a:t>order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2576946" y="2925845"/>
            <a:ext cx="17595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Helpers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hired</a:t>
            </a:r>
            <a:r>
              <a:rPr lang="de-DE" dirty="0" smtClean="0"/>
              <a:t> on </a:t>
            </a:r>
            <a:r>
              <a:rPr lang="de-DE" dirty="0" err="1" smtClean="0"/>
              <a:t>short</a:t>
            </a:r>
            <a:r>
              <a:rPr lang="de-DE" dirty="0" smtClean="0"/>
              <a:t> </a:t>
            </a:r>
            <a:r>
              <a:rPr lang="de-DE" dirty="0" err="1" smtClean="0"/>
              <a:t>notice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498762" y="2787812"/>
            <a:ext cx="163483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Storage </a:t>
            </a:r>
            <a:r>
              <a:rPr lang="de-DE" dirty="0" err="1" smtClean="0"/>
              <a:t>room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 not </a:t>
            </a:r>
            <a:r>
              <a:rPr lang="de-DE" dirty="0" err="1" smtClean="0"/>
              <a:t>be</a:t>
            </a:r>
            <a:r>
              <a:rPr lang="de-DE" dirty="0" smtClean="0"/>
              <a:t> fit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storing</a:t>
            </a:r>
            <a:r>
              <a:rPr lang="de-DE" dirty="0" smtClean="0"/>
              <a:t> </a:t>
            </a:r>
            <a:r>
              <a:rPr lang="de-DE" dirty="0" err="1" smtClean="0"/>
              <a:t>books</a:t>
            </a:r>
            <a:r>
              <a:rPr lang="de-DE" dirty="0" smtClean="0"/>
              <a:t> (</a:t>
            </a:r>
            <a:r>
              <a:rPr lang="de-DE" dirty="0" err="1" smtClean="0"/>
              <a:t>climate</a:t>
            </a:r>
            <a:r>
              <a:rPr lang="de-DE" dirty="0" smtClean="0"/>
              <a:t>!)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856404" y="3614782"/>
            <a:ext cx="23871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Items </a:t>
            </a:r>
            <a:r>
              <a:rPr lang="de-DE" dirty="0" err="1" smtClean="0"/>
              <a:t>placed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floor</a:t>
            </a:r>
            <a:r>
              <a:rPr lang="de-DE" dirty="0" smtClean="0"/>
              <a:t> / in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r>
              <a:rPr lang="de-DE" dirty="0" err="1" smtClean="0"/>
              <a:t>rooms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not </a:t>
            </a:r>
            <a:r>
              <a:rPr lang="de-DE" dirty="0" err="1" smtClean="0"/>
              <a:t>part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normal </a:t>
            </a:r>
            <a:r>
              <a:rPr lang="de-DE" dirty="0" err="1" smtClean="0"/>
              <a:t>bookstacks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032163" y="3614782"/>
            <a:ext cx="196041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Technical </a:t>
            </a:r>
            <a:r>
              <a:rPr lang="de-DE" dirty="0" err="1" smtClean="0"/>
              <a:t>facilities</a:t>
            </a:r>
            <a:r>
              <a:rPr lang="de-DE" dirty="0" smtClean="0"/>
              <a:t> </a:t>
            </a:r>
            <a:r>
              <a:rPr lang="de-DE" dirty="0" err="1" smtClean="0"/>
              <a:t>may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lacking</a:t>
            </a:r>
            <a:r>
              <a:rPr lang="de-DE" dirty="0" smtClean="0"/>
              <a:t> (e.g. </a:t>
            </a:r>
            <a:r>
              <a:rPr lang="de-DE" dirty="0" err="1" smtClean="0"/>
              <a:t>freezers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232564" y="2498748"/>
            <a:ext cx="16348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Helpers </a:t>
            </a:r>
            <a:r>
              <a:rPr lang="de-DE" dirty="0" err="1" smtClean="0"/>
              <a:t>may</a:t>
            </a:r>
            <a:r>
              <a:rPr lang="de-DE" dirty="0" smtClean="0"/>
              <a:t> not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qualified</a:t>
            </a:r>
            <a:r>
              <a:rPr lang="de-DE" dirty="0" smtClean="0"/>
              <a:t> </a:t>
            </a:r>
            <a:r>
              <a:rPr lang="de-DE" dirty="0" err="1" smtClean="0"/>
              <a:t>staff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 rot="20607696">
            <a:off x="3066991" y="500219"/>
            <a:ext cx="3108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B050"/>
                </a:solidFill>
              </a:rPr>
              <a:t>Time </a:t>
            </a:r>
            <a:r>
              <a:rPr lang="de-DE" sz="2000" dirty="0" err="1" smtClean="0">
                <a:solidFill>
                  <a:srgbClr val="00B050"/>
                </a:solidFill>
              </a:rPr>
              <a:t>as</a:t>
            </a:r>
            <a:r>
              <a:rPr lang="de-DE" sz="2000" dirty="0" smtClean="0">
                <a:solidFill>
                  <a:srgbClr val="00B050"/>
                </a:solidFill>
              </a:rPr>
              <a:t> </a:t>
            </a:r>
            <a:r>
              <a:rPr lang="de-DE" sz="2000" dirty="0" err="1" smtClean="0">
                <a:solidFill>
                  <a:srgbClr val="00B050"/>
                </a:solidFill>
              </a:rPr>
              <a:t>the</a:t>
            </a:r>
            <a:r>
              <a:rPr lang="de-DE" sz="2000" dirty="0" smtClean="0">
                <a:solidFill>
                  <a:srgbClr val="00B050"/>
                </a:solidFill>
              </a:rPr>
              <a:t> </a:t>
            </a:r>
            <a:r>
              <a:rPr lang="de-DE" sz="2000" dirty="0" err="1" smtClean="0">
                <a:solidFill>
                  <a:srgbClr val="00B050"/>
                </a:solidFill>
              </a:rPr>
              <a:t>crucial</a:t>
            </a:r>
            <a:r>
              <a:rPr lang="de-DE" sz="2000" dirty="0" smtClean="0">
                <a:solidFill>
                  <a:srgbClr val="00B050"/>
                </a:solidFill>
              </a:rPr>
              <a:t> </a:t>
            </a:r>
            <a:r>
              <a:rPr lang="de-DE" sz="2000" dirty="0" err="1" smtClean="0">
                <a:solidFill>
                  <a:srgbClr val="00B050"/>
                </a:solidFill>
              </a:rPr>
              <a:t>factor</a:t>
            </a:r>
            <a:r>
              <a:rPr lang="de-DE" sz="2000" dirty="0" smtClean="0">
                <a:solidFill>
                  <a:srgbClr val="00B050"/>
                </a:solidFill>
              </a:rPr>
              <a:t>!</a:t>
            </a:r>
            <a:endParaRPr lang="de-DE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35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800" y="4835236"/>
            <a:ext cx="3410626" cy="274097"/>
          </a:xfrm>
        </p:spPr>
        <p:txBody>
          <a:bodyPr/>
          <a:lstStyle/>
          <a:p>
            <a:r>
              <a:rPr lang="de-DE" dirty="0"/>
              <a:t>SWG Summer School – Madrid – 2023. Wolfgang-Valentin 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4</a:t>
            </a:fld>
            <a:endParaRPr lang="de-DE"/>
          </a:p>
        </p:txBody>
      </p:sp>
      <p:sp>
        <p:nvSpPr>
          <p:cNvPr id="6" name="Titel 3"/>
          <p:cNvSpPr>
            <a:spLocks noGrp="1"/>
          </p:cNvSpPr>
          <p:nvPr>
            <p:ph type="ctrTitle"/>
          </p:nvPr>
        </p:nvSpPr>
        <p:spPr>
          <a:xfrm>
            <a:off x="1018774" y="931406"/>
            <a:ext cx="6330932" cy="360243"/>
          </a:xfrm>
        </p:spPr>
        <p:txBody>
          <a:bodyPr/>
          <a:lstStyle/>
          <a:p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how</a:t>
            </a:r>
            <a:r>
              <a:rPr lang="de-DE" sz="2800" dirty="0" smtClean="0"/>
              <a:t> do </a:t>
            </a:r>
            <a:r>
              <a:rPr lang="de-DE" sz="2800" dirty="0" err="1" smtClean="0"/>
              <a:t>we</a:t>
            </a:r>
            <a:r>
              <a:rPr lang="de-DE" sz="2800" dirty="0" smtClean="0"/>
              <a:t> </a:t>
            </a:r>
            <a:r>
              <a:rPr lang="de-DE" sz="2800" dirty="0" err="1" smtClean="0"/>
              <a:t>act</a:t>
            </a:r>
            <a:r>
              <a:rPr lang="de-DE" sz="2800" dirty="0" smtClean="0"/>
              <a:t> in „normal“ </a:t>
            </a:r>
            <a:r>
              <a:rPr lang="de-DE" sz="2800" dirty="0" err="1" smtClean="0"/>
              <a:t>times</a:t>
            </a:r>
            <a:r>
              <a:rPr lang="de-DE" sz="2800" dirty="0" smtClean="0"/>
              <a:t>? 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25226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800" y="4835236"/>
            <a:ext cx="3734210" cy="274097"/>
          </a:xfrm>
        </p:spPr>
        <p:txBody>
          <a:bodyPr/>
          <a:lstStyle/>
          <a:p>
            <a:r>
              <a:rPr lang="de-DE" dirty="0"/>
              <a:t>SWG Summer School – Madrid – 2023. </a:t>
            </a:r>
            <a:r>
              <a:rPr lang="de-DE" dirty="0" smtClean="0"/>
              <a:t>Wolfgang-Valentin </a:t>
            </a:r>
            <a:r>
              <a:rPr lang="de-DE" dirty="0"/>
              <a:t>Ikas</a:t>
            </a:r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5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Recent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638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799" y="4835236"/>
            <a:ext cx="4556723" cy="274097"/>
          </a:xfrm>
        </p:spPr>
        <p:txBody>
          <a:bodyPr/>
          <a:lstStyle/>
          <a:p>
            <a:r>
              <a:rPr lang="de-DE" dirty="0"/>
              <a:t>SWG Summer School – Madrid – 2023. </a:t>
            </a:r>
            <a:r>
              <a:rPr lang="de-DE" dirty="0" smtClean="0"/>
              <a:t>Wolfgang-Valentin </a:t>
            </a:r>
            <a:r>
              <a:rPr lang="de-DE" dirty="0"/>
              <a:t>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6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Recent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712801" y="1108026"/>
            <a:ext cx="5913239" cy="1074736"/>
          </a:xfrm>
        </p:spPr>
        <p:txBody>
          <a:bodyPr/>
          <a:lstStyle/>
          <a:p>
            <a:pPr marL="342900" indent="-342900">
              <a:buAutoNum type="arabicParenBoth"/>
            </a:pPr>
            <a:r>
              <a:rPr lang="de-DE" dirty="0" err="1" smtClean="0"/>
              <a:t>Acquisition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(</a:t>
            </a:r>
            <a:r>
              <a:rPr lang="de-DE" dirty="0" err="1" smtClean="0"/>
              <a:t>former</a:t>
            </a:r>
            <a:r>
              <a:rPr lang="de-DE" dirty="0" smtClean="0"/>
              <a:t>) private </a:t>
            </a:r>
            <a:r>
              <a:rPr lang="de-DE" dirty="0" err="1" smtClean="0"/>
              <a:t>collections</a:t>
            </a:r>
            <a:endParaRPr lang="de-DE" dirty="0" smtClean="0"/>
          </a:p>
          <a:p>
            <a:pPr marL="342900" indent="-342900">
              <a:buAutoNum type="arabicParenBoth"/>
            </a:pPr>
            <a:r>
              <a:rPr lang="de-DE" dirty="0" smtClean="0"/>
              <a:t>Dissolution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monasteries</a:t>
            </a:r>
            <a:r>
              <a:rPr lang="de-DE" dirty="0" smtClean="0"/>
              <a:t> / </a:t>
            </a:r>
            <a:r>
              <a:rPr lang="de-DE" dirty="0" err="1" smtClean="0"/>
              <a:t>religious</a:t>
            </a:r>
            <a:r>
              <a:rPr lang="de-DE" dirty="0" smtClean="0"/>
              <a:t> </a:t>
            </a:r>
            <a:r>
              <a:rPr lang="de-DE" dirty="0" err="1" smtClean="0"/>
              <a:t>houses</a:t>
            </a:r>
            <a:endParaRPr lang="de-DE" dirty="0" smtClean="0"/>
          </a:p>
          <a:p>
            <a:pPr marL="342900" indent="-342900">
              <a:buAutoNum type="arabicParenBoth"/>
            </a:pPr>
            <a:r>
              <a:rPr lang="de-DE" dirty="0" err="1" smtClean="0"/>
              <a:t>Cataloguing</a:t>
            </a:r>
            <a:r>
              <a:rPr lang="de-DE" dirty="0" smtClean="0"/>
              <a:t> / </a:t>
            </a:r>
            <a:r>
              <a:rPr lang="de-DE" dirty="0" err="1" smtClean="0"/>
              <a:t>digitisation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29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800" y="4835236"/>
            <a:ext cx="4421908" cy="274097"/>
          </a:xfrm>
        </p:spPr>
        <p:txBody>
          <a:bodyPr/>
          <a:lstStyle/>
          <a:p>
            <a:r>
              <a:rPr lang="de-DE" dirty="0"/>
              <a:t>SWG Summer School – Madrid – 2023. </a:t>
            </a:r>
            <a:r>
              <a:rPr lang="de-DE" dirty="0" smtClean="0"/>
              <a:t>Wolfgang-Valentin </a:t>
            </a:r>
            <a:r>
              <a:rPr lang="de-DE" dirty="0"/>
              <a:t>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(1) </a:t>
            </a:r>
            <a:r>
              <a:rPr lang="de-DE" dirty="0" err="1" smtClean="0"/>
              <a:t>Acquisitions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88" y="809317"/>
            <a:ext cx="6364967" cy="394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1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800" y="4835236"/>
            <a:ext cx="4093662" cy="274097"/>
          </a:xfrm>
        </p:spPr>
        <p:txBody>
          <a:bodyPr/>
          <a:lstStyle/>
          <a:p>
            <a:r>
              <a:rPr lang="de-DE" dirty="0"/>
              <a:t>SWG Summer School – Madrid – 2023. </a:t>
            </a:r>
            <a:r>
              <a:rPr lang="de-DE" dirty="0" smtClean="0"/>
              <a:t>Wolfgang-Valentin </a:t>
            </a:r>
            <a:r>
              <a:rPr lang="de-DE" dirty="0"/>
              <a:t>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8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(2) Dissolution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religious</a:t>
            </a:r>
            <a:r>
              <a:rPr lang="de-DE" dirty="0" smtClean="0"/>
              <a:t> </a:t>
            </a:r>
            <a:r>
              <a:rPr lang="de-DE" dirty="0" err="1" smtClean="0"/>
              <a:t>houses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949" y="749936"/>
            <a:ext cx="4219511" cy="400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6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12800" y="4835236"/>
            <a:ext cx="4093662" cy="274097"/>
          </a:xfrm>
        </p:spPr>
        <p:txBody>
          <a:bodyPr/>
          <a:lstStyle/>
          <a:p>
            <a:r>
              <a:rPr lang="de-DE" dirty="0"/>
              <a:t>SWG Summer School – Madrid – 2023. </a:t>
            </a:r>
            <a:r>
              <a:rPr lang="de-DE" dirty="0" smtClean="0"/>
              <a:t>Wolfgang-Valentin </a:t>
            </a:r>
            <a:r>
              <a:rPr lang="de-DE" dirty="0"/>
              <a:t>Ikas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6AF78-D23A-43B6-BA00-44BE327B2098}" type="slidenum">
              <a:rPr lang="de-DE" smtClean="0"/>
              <a:t>9</a:t>
            </a:fld>
            <a:endParaRPr lang="de-DE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712801" y="424293"/>
            <a:ext cx="5913239" cy="68407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dirty="0" smtClean="0"/>
              <a:t>(3) </a:t>
            </a: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: Staats- und Stadtbibliothek Augsburg </a:t>
            </a:r>
            <a:endParaRPr lang="de-DE" dirty="0"/>
          </a:p>
        </p:txBody>
      </p:sp>
      <p:pic>
        <p:nvPicPr>
          <p:cNvPr id="1026" name="Picture 2" descr="Bauprojekt: Augsburgs neue Staatsbibliothek nimmt jetzt Formen a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10" y="1260765"/>
            <a:ext cx="5837996" cy="32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21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SB_Präsentation-Vorlage_1901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SB_PowerPräsentation-Vorlage_2020" id="{A39D661B-D3D3-49D1-A191-E7F7BE89C213}" vid="{043A69B3-5D40-43EC-8877-2A7AE69A83F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BSB_PowerPraesentation-Vorlage_2020</Template>
  <TotalTime>0</TotalTime>
  <Words>1437</Words>
  <Application>Microsoft Office PowerPoint</Application>
  <PresentationFormat>Benutzerdefiniert</PresentationFormat>
  <Paragraphs>166</Paragraphs>
  <Slides>27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Arial</vt:lpstr>
      <vt:lpstr>Calibri</vt:lpstr>
      <vt:lpstr>Open Sans</vt:lpstr>
      <vt:lpstr>Open Sans SemiBold</vt:lpstr>
      <vt:lpstr>Wingdings</vt:lpstr>
      <vt:lpstr>BSB_Präsentation-Vorlage_190117</vt:lpstr>
      <vt:lpstr>Moving books from off-site locations to the library:</vt:lpstr>
      <vt:lpstr>What do we do in the (hopefully unlikely) event of a disaster?</vt:lpstr>
      <vt:lpstr>Some thoughts …</vt:lpstr>
      <vt:lpstr>And how do we act in „normal“ times? </vt:lpstr>
      <vt:lpstr>Recent cases</vt:lpstr>
      <vt:lpstr>Recent cases</vt:lpstr>
      <vt:lpstr>(1) Acquisitions</vt:lpstr>
      <vt:lpstr>(2) Dissolution of religious houses</vt:lpstr>
      <vt:lpstr>(3) Construction project: Staats- und Stadtbibliothek Augsburg </vt:lpstr>
      <vt:lpstr>(4) Cataloguing / digitisation projects</vt:lpstr>
      <vt:lpstr>The case of Waldsassen Abbey</vt:lpstr>
      <vt:lpstr>Some visual impressions of the library … </vt:lpstr>
      <vt:lpstr>The library</vt:lpstr>
      <vt:lpstr>The library hall</vt:lpstr>
      <vt:lpstr>The library hall – also famous for its wooden atlantes</vt:lpstr>
      <vt:lpstr>Measures to be taken prior   to the moving</vt:lpstr>
      <vt:lpstr>To be done prior to the moving</vt:lpstr>
      <vt:lpstr>Revisions: checking for completeness</vt:lpstr>
      <vt:lpstr>Revisions: checking for completeness</vt:lpstr>
      <vt:lpstr>Revisions: checking for completeness</vt:lpstr>
      <vt:lpstr>„Tricky“ sequence of shelfmarks</vt:lpstr>
      <vt:lpstr>„Tricky“ sequence of shelfmarks</vt:lpstr>
      <vt:lpstr>The actual moving of the books</vt:lpstr>
      <vt:lpstr>Dealing with external staff </vt:lpstr>
      <vt:lpstr>The actual re-shelving of the books</vt:lpstr>
      <vt:lpstr>To sum up – lessons learnt</vt:lpstr>
      <vt:lpstr>Thank you for your attention!  Any questions?</vt:lpstr>
    </vt:vector>
  </TitlesOfParts>
  <Company>BSB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Wolfgang-Valentin Ikas</dc:creator>
  <cp:lastModifiedBy>Wolfgang-Valentin Ikas</cp:lastModifiedBy>
  <cp:revision>64</cp:revision>
  <dcterms:created xsi:type="dcterms:W3CDTF">2023-06-28T06:38:10Z</dcterms:created>
  <dcterms:modified xsi:type="dcterms:W3CDTF">2023-10-05T13:46:09Z</dcterms:modified>
</cp:coreProperties>
</file>