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64" r:id="rId2"/>
    <p:sldId id="285" r:id="rId3"/>
    <p:sldId id="276" r:id="rId4"/>
    <p:sldId id="282" r:id="rId5"/>
    <p:sldId id="284" r:id="rId6"/>
    <p:sldId id="286" r:id="rId7"/>
    <p:sldId id="287" r:id="rId8"/>
    <p:sldId id="320" r:id="rId9"/>
    <p:sldId id="295" r:id="rId10"/>
    <p:sldId id="319" r:id="rId11"/>
    <p:sldId id="317" r:id="rId12"/>
    <p:sldId id="296"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269" r:id="rId26"/>
    <p:sldId id="311" r:id="rId27"/>
    <p:sldId id="315" r:id="rId28"/>
    <p:sldId id="316" r:id="rId29"/>
    <p:sldId id="313" r:id="rId30"/>
    <p:sldId id="314" r:id="rId3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280" autoAdjust="0"/>
  </p:normalViewPr>
  <p:slideViewPr>
    <p:cSldViewPr showGuides="1">
      <p:cViewPr varScale="1">
        <p:scale>
          <a:sx n="75" d="100"/>
          <a:sy n="75" d="100"/>
        </p:scale>
        <p:origin x="64" y="63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Stevens" userId="3e341282b670ea5f" providerId="LiveId" clId="{83E0D074-F2DD-4A0E-B2FF-3BFF90385A69}"/>
    <pc:docChg chg="custSel delSld modSld">
      <pc:chgData name="Philippa Stevens" userId="3e341282b670ea5f" providerId="LiveId" clId="{83E0D074-F2DD-4A0E-B2FF-3BFF90385A69}" dt="2023-09-30T15:28:17.248" v="101" actId="20577"/>
      <pc:docMkLst>
        <pc:docMk/>
      </pc:docMkLst>
      <pc:sldChg chg="del">
        <pc:chgData name="Philippa Stevens" userId="3e341282b670ea5f" providerId="LiveId" clId="{83E0D074-F2DD-4A0E-B2FF-3BFF90385A69}" dt="2023-09-30T15:24:00.461" v="0" actId="2696"/>
        <pc:sldMkLst>
          <pc:docMk/>
          <pc:sldMk cId="4059271895" sldId="288"/>
        </pc:sldMkLst>
      </pc:sldChg>
      <pc:sldChg chg="del">
        <pc:chgData name="Philippa Stevens" userId="3e341282b670ea5f" providerId="LiveId" clId="{83E0D074-F2DD-4A0E-B2FF-3BFF90385A69}" dt="2023-09-30T15:24:04.681" v="1" actId="2696"/>
        <pc:sldMkLst>
          <pc:docMk/>
          <pc:sldMk cId="2657985115" sldId="289"/>
        </pc:sldMkLst>
      </pc:sldChg>
      <pc:sldChg chg="del">
        <pc:chgData name="Philippa Stevens" userId="3e341282b670ea5f" providerId="LiveId" clId="{83E0D074-F2DD-4A0E-B2FF-3BFF90385A69}" dt="2023-09-30T15:24:16.263" v="4" actId="2696"/>
        <pc:sldMkLst>
          <pc:docMk/>
          <pc:sldMk cId="2559843554" sldId="290"/>
        </pc:sldMkLst>
      </pc:sldChg>
      <pc:sldChg chg="del">
        <pc:chgData name="Philippa Stevens" userId="3e341282b670ea5f" providerId="LiveId" clId="{83E0D074-F2DD-4A0E-B2FF-3BFF90385A69}" dt="2023-09-30T15:24:07.515" v="2" actId="2696"/>
        <pc:sldMkLst>
          <pc:docMk/>
          <pc:sldMk cId="3943245132" sldId="292"/>
        </pc:sldMkLst>
      </pc:sldChg>
      <pc:sldChg chg="del">
        <pc:chgData name="Philippa Stevens" userId="3e341282b670ea5f" providerId="LiveId" clId="{83E0D074-F2DD-4A0E-B2FF-3BFF90385A69}" dt="2023-09-30T15:24:21.174" v="5" actId="2696"/>
        <pc:sldMkLst>
          <pc:docMk/>
          <pc:sldMk cId="2066712688" sldId="293"/>
        </pc:sldMkLst>
      </pc:sldChg>
      <pc:sldChg chg="del">
        <pc:chgData name="Philippa Stevens" userId="3e341282b670ea5f" providerId="LiveId" clId="{83E0D074-F2DD-4A0E-B2FF-3BFF90385A69}" dt="2023-09-30T15:24:10.531" v="3" actId="2696"/>
        <pc:sldMkLst>
          <pc:docMk/>
          <pc:sldMk cId="3775127633" sldId="294"/>
        </pc:sldMkLst>
      </pc:sldChg>
      <pc:sldChg chg="del">
        <pc:chgData name="Philippa Stevens" userId="3e341282b670ea5f" providerId="LiveId" clId="{83E0D074-F2DD-4A0E-B2FF-3BFF90385A69}" dt="2023-09-30T15:24:39.301" v="6" actId="2696"/>
        <pc:sldMkLst>
          <pc:docMk/>
          <pc:sldMk cId="1508103736" sldId="298"/>
        </pc:sldMkLst>
      </pc:sldChg>
      <pc:sldChg chg="modSp mod">
        <pc:chgData name="Philippa Stevens" userId="3e341282b670ea5f" providerId="LiveId" clId="{83E0D074-F2DD-4A0E-B2FF-3BFF90385A69}" dt="2023-09-30T15:25:38.580" v="14" actId="20577"/>
        <pc:sldMkLst>
          <pc:docMk/>
          <pc:sldMk cId="2606383520" sldId="299"/>
        </pc:sldMkLst>
        <pc:spChg chg="mod">
          <ac:chgData name="Philippa Stevens" userId="3e341282b670ea5f" providerId="LiveId" clId="{83E0D074-F2DD-4A0E-B2FF-3BFF90385A69}" dt="2023-09-30T15:25:38.580" v="14" actId="20577"/>
          <ac:spMkLst>
            <pc:docMk/>
            <pc:sldMk cId="2606383520" sldId="299"/>
            <ac:spMk id="3" creationId="{CFC70034-AC4A-7781-8C96-F3D642B4D5F5}"/>
          </ac:spMkLst>
        </pc:spChg>
      </pc:sldChg>
      <pc:sldChg chg="modSp mod">
        <pc:chgData name="Philippa Stevens" userId="3e341282b670ea5f" providerId="LiveId" clId="{83E0D074-F2DD-4A0E-B2FF-3BFF90385A69}" dt="2023-09-30T15:26:11.105" v="15" actId="20577"/>
        <pc:sldMkLst>
          <pc:docMk/>
          <pc:sldMk cId="897909817" sldId="309"/>
        </pc:sldMkLst>
        <pc:spChg chg="mod">
          <ac:chgData name="Philippa Stevens" userId="3e341282b670ea5f" providerId="LiveId" clId="{83E0D074-F2DD-4A0E-B2FF-3BFF90385A69}" dt="2023-09-30T15:26:11.105" v="15" actId="20577"/>
          <ac:spMkLst>
            <pc:docMk/>
            <pc:sldMk cId="897909817" sldId="309"/>
            <ac:spMk id="3" creationId="{4FF78BD3-115D-FEE5-B2E6-5713A6058F4F}"/>
          </ac:spMkLst>
        </pc:spChg>
      </pc:sldChg>
      <pc:sldChg chg="modSp mod">
        <pc:chgData name="Philippa Stevens" userId="3e341282b670ea5f" providerId="LiveId" clId="{83E0D074-F2DD-4A0E-B2FF-3BFF90385A69}" dt="2023-09-30T15:28:17.248" v="101" actId="20577"/>
        <pc:sldMkLst>
          <pc:docMk/>
          <pc:sldMk cId="1968956803" sldId="313"/>
        </pc:sldMkLst>
        <pc:spChg chg="mod">
          <ac:chgData name="Philippa Stevens" userId="3e341282b670ea5f" providerId="LiveId" clId="{83E0D074-F2DD-4A0E-B2FF-3BFF90385A69}" dt="2023-09-30T15:28:17.248" v="101" actId="20577"/>
          <ac:spMkLst>
            <pc:docMk/>
            <pc:sldMk cId="1968956803" sldId="313"/>
            <ac:spMk id="3" creationId="{C7F6A509-D079-7B06-9E43-41CA1EB1FC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10/1/2023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10/1/2023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10/1/2023</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10/1/2023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10/1/2023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10/1/2023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10/1/2023</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Benchmarking </a:t>
            </a:r>
            <a:r>
              <a:rPr lang="en-GB" sz="4400" dirty="0"/>
              <a:t>the balance of access, security and preservation for significant library collections</a:t>
            </a:r>
            <a:endParaRPr lang="en-US" sz="4400" dirty="0"/>
          </a:p>
        </p:txBody>
      </p:sp>
      <p:sp>
        <p:nvSpPr>
          <p:cNvPr id="3" name="Subtitle 2"/>
          <p:cNvSpPr>
            <a:spLocks noGrp="1"/>
          </p:cNvSpPr>
          <p:nvPr>
            <p:ph type="subTitle" idx="1"/>
          </p:nvPr>
        </p:nvSpPr>
        <p:spPr/>
        <p:txBody>
          <a:bodyPr/>
          <a:lstStyle/>
          <a:p>
            <a:r>
              <a:rPr lang="en-US" dirty="0"/>
              <a:t>Philippa Stevens</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D848-A045-75F6-84ED-6967AF246024}"/>
              </a:ext>
            </a:extLst>
          </p:cNvPr>
          <p:cNvSpPr>
            <a:spLocks noGrp="1"/>
          </p:cNvSpPr>
          <p:nvPr>
            <p:ph type="title"/>
          </p:nvPr>
        </p:nvSpPr>
        <p:spPr/>
        <p:txBody>
          <a:bodyPr/>
          <a:lstStyle/>
          <a:p>
            <a:r>
              <a:rPr lang="en-AU" dirty="0"/>
              <a:t>What is the Churchill Trust?</a:t>
            </a:r>
          </a:p>
        </p:txBody>
      </p:sp>
      <p:pic>
        <p:nvPicPr>
          <p:cNvPr id="7" name="Content Placeholder 6">
            <a:extLst>
              <a:ext uri="{FF2B5EF4-FFF2-40B4-BE49-F238E27FC236}">
                <a16:creationId xmlns:a16="http://schemas.microsoft.com/office/drawing/2014/main" id="{C4E095D1-8FDA-70DA-734F-56C1E7F8AB7C}"/>
              </a:ext>
            </a:extLst>
          </p:cNvPr>
          <p:cNvPicPr>
            <a:picLocks noGrp="1" noChangeAspect="1"/>
          </p:cNvPicPr>
          <p:nvPr>
            <p:ph idx="1"/>
          </p:nvPr>
        </p:nvPicPr>
        <p:blipFill>
          <a:blip r:embed="rId2"/>
          <a:stretch>
            <a:fillRect/>
          </a:stretch>
        </p:blipFill>
        <p:spPr>
          <a:xfrm>
            <a:off x="1053852" y="1640986"/>
            <a:ext cx="9001000" cy="5191787"/>
          </a:xfrm>
        </p:spPr>
      </p:pic>
    </p:spTree>
    <p:extLst>
      <p:ext uri="{BB962C8B-B14F-4D97-AF65-F5344CB8AC3E}">
        <p14:creationId xmlns:p14="http://schemas.microsoft.com/office/powerpoint/2010/main" val="21004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F24F-5730-2849-7460-0FE2D3BA92A6}"/>
              </a:ext>
            </a:extLst>
          </p:cNvPr>
          <p:cNvSpPr>
            <a:spLocks noGrp="1"/>
          </p:cNvSpPr>
          <p:nvPr>
            <p:ph type="title"/>
          </p:nvPr>
        </p:nvSpPr>
        <p:spPr>
          <a:xfrm>
            <a:off x="1117309" y="76200"/>
            <a:ext cx="10157354" cy="1397000"/>
          </a:xfrm>
        </p:spPr>
        <p:txBody>
          <a:bodyPr anchor="b">
            <a:normAutofit/>
          </a:bodyPr>
          <a:lstStyle/>
          <a:p>
            <a:r>
              <a:rPr lang="en-AU" dirty="0"/>
              <a:t>My Churchill Fellowship</a:t>
            </a:r>
            <a:endParaRPr lang="en-AU" i="1" dirty="0"/>
          </a:p>
        </p:txBody>
      </p:sp>
      <p:sp>
        <p:nvSpPr>
          <p:cNvPr id="3" name="Content Placeholder 2">
            <a:extLst>
              <a:ext uri="{FF2B5EF4-FFF2-40B4-BE49-F238E27FC236}">
                <a16:creationId xmlns:a16="http://schemas.microsoft.com/office/drawing/2014/main" id="{3F4C42F1-65FF-6AE8-211C-82CE24D5F42B}"/>
              </a:ext>
            </a:extLst>
          </p:cNvPr>
          <p:cNvSpPr>
            <a:spLocks noGrp="1"/>
          </p:cNvSpPr>
          <p:nvPr>
            <p:ph sz="half" idx="1"/>
          </p:nvPr>
        </p:nvSpPr>
        <p:spPr>
          <a:xfrm>
            <a:off x="1117309" y="1701800"/>
            <a:ext cx="4977104" cy="4470400"/>
          </a:xfrm>
        </p:spPr>
        <p:txBody>
          <a:bodyPr>
            <a:normAutofit/>
          </a:bodyPr>
          <a:lstStyle/>
          <a:p>
            <a:r>
              <a:rPr lang="en-AU" sz="2200" dirty="0"/>
              <a:t>Went to Churchill Fellowship Information evening in 2017 and then in 2018 and then again in 2019</a:t>
            </a:r>
          </a:p>
          <a:p>
            <a:r>
              <a:rPr lang="en-AU" sz="2200" dirty="0"/>
              <a:t>Applied successfully in 2019 and was aiming to come to this Summer School in 2020 – we all know what happened and the option for virtual Fellowship very unappealing especially as I am doubtful that it could be successfully done</a:t>
            </a:r>
          </a:p>
          <a:p>
            <a:endParaRPr lang="en-AU" sz="2200" dirty="0"/>
          </a:p>
        </p:txBody>
      </p:sp>
      <p:pic>
        <p:nvPicPr>
          <p:cNvPr id="10" name="Picture 9">
            <a:extLst>
              <a:ext uri="{FF2B5EF4-FFF2-40B4-BE49-F238E27FC236}">
                <a16:creationId xmlns:a16="http://schemas.microsoft.com/office/drawing/2014/main" id="{24AE224C-A9B7-8878-17A3-4D0C6F40A6F0}"/>
              </a:ext>
            </a:extLst>
          </p:cNvPr>
          <p:cNvPicPr>
            <a:picLocks noChangeAspect="1"/>
          </p:cNvPicPr>
          <p:nvPr/>
        </p:nvPicPr>
        <p:blipFill>
          <a:blip r:embed="rId2"/>
          <a:stretch>
            <a:fillRect/>
          </a:stretch>
        </p:blipFill>
        <p:spPr>
          <a:xfrm>
            <a:off x="6297559" y="2873144"/>
            <a:ext cx="4977104" cy="2127711"/>
          </a:xfrm>
          <a:prstGeom prst="rect">
            <a:avLst/>
          </a:prstGeom>
          <a:noFill/>
        </p:spPr>
      </p:pic>
    </p:spTree>
    <p:extLst>
      <p:ext uri="{BB962C8B-B14F-4D97-AF65-F5344CB8AC3E}">
        <p14:creationId xmlns:p14="http://schemas.microsoft.com/office/powerpoint/2010/main" val="31264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B84B-1A62-198A-322F-16458289ED0F}"/>
              </a:ext>
            </a:extLst>
          </p:cNvPr>
          <p:cNvSpPr>
            <a:spLocks noGrp="1"/>
          </p:cNvSpPr>
          <p:nvPr>
            <p:ph type="title"/>
          </p:nvPr>
        </p:nvSpPr>
        <p:spPr>
          <a:xfrm>
            <a:off x="1117309" y="76200"/>
            <a:ext cx="10157354" cy="1397000"/>
          </a:xfrm>
        </p:spPr>
        <p:txBody>
          <a:bodyPr anchor="b">
            <a:normAutofit/>
          </a:bodyPr>
          <a:lstStyle/>
          <a:p>
            <a:r>
              <a:rPr lang="en-AU" dirty="0"/>
              <a:t>Project almost cancelled several times does live again in 2023</a:t>
            </a:r>
          </a:p>
        </p:txBody>
      </p:sp>
      <p:sp>
        <p:nvSpPr>
          <p:cNvPr id="3" name="Content Placeholder 2">
            <a:extLst>
              <a:ext uri="{FF2B5EF4-FFF2-40B4-BE49-F238E27FC236}">
                <a16:creationId xmlns:a16="http://schemas.microsoft.com/office/drawing/2014/main" id="{9BA0618A-461E-2C87-F41B-37D05B969345}"/>
              </a:ext>
            </a:extLst>
          </p:cNvPr>
          <p:cNvSpPr>
            <a:spLocks noGrp="1"/>
          </p:cNvSpPr>
          <p:nvPr>
            <p:ph sz="half" idx="1"/>
          </p:nvPr>
        </p:nvSpPr>
        <p:spPr>
          <a:xfrm>
            <a:off x="1117309" y="1701800"/>
            <a:ext cx="4977104" cy="4470400"/>
          </a:xfrm>
        </p:spPr>
        <p:txBody>
          <a:bodyPr>
            <a:normAutofit lnSpcReduction="10000"/>
          </a:bodyPr>
          <a:lstStyle/>
          <a:p>
            <a:r>
              <a:rPr lang="en-AU" dirty="0"/>
              <a:t>Australia took being an island to the next level and closed its borders for two years. Just as travel took off again I become very unwell and eventually had to leave my position at the Library . . . . .</a:t>
            </a:r>
          </a:p>
          <a:p>
            <a:r>
              <a:rPr lang="en-GB" dirty="0"/>
              <a:t>Title of project “To benchmark the balance of access, security and preservation for significant library collections”</a:t>
            </a:r>
          </a:p>
        </p:txBody>
      </p:sp>
      <p:pic>
        <p:nvPicPr>
          <p:cNvPr id="4" name="Picture 3" descr="A person standing next to a statue&#10;&#10;Description automatically generated">
            <a:extLst>
              <a:ext uri="{FF2B5EF4-FFF2-40B4-BE49-F238E27FC236}">
                <a16:creationId xmlns:a16="http://schemas.microsoft.com/office/drawing/2014/main" id="{91051E97-83D7-990A-6E4B-FCFB0D0B1D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77" r="26157" b="-2"/>
          <a:stretch/>
        </p:blipFill>
        <p:spPr>
          <a:xfrm rot="5400000">
            <a:off x="6550911" y="1448448"/>
            <a:ext cx="4470400" cy="4977104"/>
          </a:xfrm>
          <a:prstGeom prst="rect">
            <a:avLst/>
          </a:prstGeom>
          <a:noFill/>
        </p:spPr>
      </p:pic>
    </p:spTree>
    <p:extLst>
      <p:ext uri="{BB962C8B-B14F-4D97-AF65-F5344CB8AC3E}">
        <p14:creationId xmlns:p14="http://schemas.microsoft.com/office/powerpoint/2010/main" val="76408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3928-21A9-2D6C-A4BE-00E6A3741527}"/>
              </a:ext>
            </a:extLst>
          </p:cNvPr>
          <p:cNvSpPr>
            <a:spLocks noGrp="1"/>
          </p:cNvSpPr>
          <p:nvPr>
            <p:ph type="title"/>
          </p:nvPr>
        </p:nvSpPr>
        <p:spPr>
          <a:xfrm>
            <a:off x="1117309" y="76200"/>
            <a:ext cx="10157354" cy="1397000"/>
          </a:xfrm>
        </p:spPr>
        <p:txBody>
          <a:bodyPr anchor="b">
            <a:normAutofit/>
          </a:bodyPr>
          <a:lstStyle/>
          <a:p>
            <a:r>
              <a:rPr lang="en-AU" dirty="0"/>
              <a:t>Prior to trip – Australian networking</a:t>
            </a:r>
          </a:p>
        </p:txBody>
      </p:sp>
      <p:pic>
        <p:nvPicPr>
          <p:cNvPr id="4098" name="Picture 2" descr="Networking - definition, meaning and examples, benefits of business  networking - Glossary - Lectera educational platform">
            <a:extLst>
              <a:ext uri="{FF2B5EF4-FFF2-40B4-BE49-F238E27FC236}">
                <a16:creationId xmlns:a16="http://schemas.microsoft.com/office/drawing/2014/main" id="{B4D10860-D5CB-FE7F-3E58-BB30035192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7309" y="2538750"/>
            <a:ext cx="4977104" cy="2796499"/>
          </a:xfrm>
          <a:prstGeom prst="rect">
            <a:avLst/>
          </a:prstGeom>
          <a:solidFill>
            <a:srgbClr val="FFFFFF"/>
          </a:solidFill>
        </p:spPr>
      </p:pic>
      <p:sp>
        <p:nvSpPr>
          <p:cNvPr id="3" name="Content Placeholder 2">
            <a:extLst>
              <a:ext uri="{FF2B5EF4-FFF2-40B4-BE49-F238E27FC236}">
                <a16:creationId xmlns:a16="http://schemas.microsoft.com/office/drawing/2014/main" id="{CFC70034-AC4A-7781-8C96-F3D642B4D5F5}"/>
              </a:ext>
            </a:extLst>
          </p:cNvPr>
          <p:cNvSpPr>
            <a:spLocks noGrp="1"/>
          </p:cNvSpPr>
          <p:nvPr>
            <p:ph sz="half" idx="2"/>
          </p:nvPr>
        </p:nvSpPr>
        <p:spPr>
          <a:xfrm>
            <a:off x="6297559" y="1701800"/>
            <a:ext cx="4977104" cy="4470400"/>
          </a:xfrm>
        </p:spPr>
        <p:txBody>
          <a:bodyPr>
            <a:normAutofit/>
          </a:bodyPr>
          <a:lstStyle/>
          <a:p>
            <a:r>
              <a:rPr lang="en-AU" sz="2000" dirty="0"/>
              <a:t>National and State Libraries Australasia Visitor Experience Group </a:t>
            </a:r>
          </a:p>
          <a:p>
            <a:r>
              <a:rPr lang="en-AU" sz="2000" dirty="0"/>
              <a:t>University of Sydney Rare Books Librarian – Julie </a:t>
            </a:r>
            <a:r>
              <a:rPr lang="en-AU" sz="2000" dirty="0" err="1"/>
              <a:t>Sommerfeldt</a:t>
            </a:r>
            <a:endParaRPr lang="en-AU" sz="2000" dirty="0"/>
          </a:p>
          <a:p>
            <a:r>
              <a:rPr lang="en-AU" sz="2000" dirty="0"/>
              <a:t>Convenor of the ALIA (Australian Library and Information Association) Rare Books Group</a:t>
            </a:r>
          </a:p>
          <a:p>
            <a:r>
              <a:rPr lang="en-AU" sz="2000" dirty="0"/>
              <a:t>National Archives of Australia</a:t>
            </a:r>
          </a:p>
          <a:p>
            <a:r>
              <a:rPr lang="en-AU" sz="2000" dirty="0"/>
              <a:t>Will contact the Public Libraries team who work with New South Wales Public Libraries when I return</a:t>
            </a:r>
          </a:p>
          <a:p>
            <a:endParaRPr lang="en-AU" sz="2000" dirty="0"/>
          </a:p>
        </p:txBody>
      </p:sp>
    </p:spTree>
    <p:extLst>
      <p:ext uri="{BB962C8B-B14F-4D97-AF65-F5344CB8AC3E}">
        <p14:creationId xmlns:p14="http://schemas.microsoft.com/office/powerpoint/2010/main" val="260638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CC48-D51E-7D0A-985D-9BDB8A5F3230}"/>
              </a:ext>
            </a:extLst>
          </p:cNvPr>
          <p:cNvSpPr>
            <a:spLocks noGrp="1"/>
          </p:cNvSpPr>
          <p:nvPr>
            <p:ph type="title"/>
          </p:nvPr>
        </p:nvSpPr>
        <p:spPr>
          <a:xfrm>
            <a:off x="1117309" y="76200"/>
            <a:ext cx="10157354" cy="1397000"/>
          </a:xfrm>
        </p:spPr>
        <p:txBody>
          <a:bodyPr anchor="b">
            <a:normAutofit/>
          </a:bodyPr>
          <a:lstStyle/>
          <a:p>
            <a:r>
              <a:rPr lang="en-AU" dirty="0"/>
              <a:t>Project Data</a:t>
            </a:r>
          </a:p>
        </p:txBody>
      </p:sp>
      <p:pic>
        <p:nvPicPr>
          <p:cNvPr id="5122" name="Picture 2" descr="What is data analysis? Examples and how to start | Zapier">
            <a:extLst>
              <a:ext uri="{FF2B5EF4-FFF2-40B4-BE49-F238E27FC236}">
                <a16:creationId xmlns:a16="http://schemas.microsoft.com/office/drawing/2014/main" id="{D85E66B5-FB4E-D255-9908-9D19A0E0F7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7309" y="2692724"/>
            <a:ext cx="4977104" cy="2488552"/>
          </a:xfrm>
          <a:prstGeom prst="rect">
            <a:avLst/>
          </a:prstGeom>
          <a:solidFill>
            <a:srgbClr val="FFFFFF"/>
          </a:solidFill>
        </p:spPr>
      </p:pic>
      <p:sp>
        <p:nvSpPr>
          <p:cNvPr id="3" name="Content Placeholder 2">
            <a:extLst>
              <a:ext uri="{FF2B5EF4-FFF2-40B4-BE49-F238E27FC236}">
                <a16:creationId xmlns:a16="http://schemas.microsoft.com/office/drawing/2014/main" id="{FE307E15-104A-0EF1-B758-1951045E94C6}"/>
              </a:ext>
            </a:extLst>
          </p:cNvPr>
          <p:cNvSpPr>
            <a:spLocks noGrp="1"/>
          </p:cNvSpPr>
          <p:nvPr>
            <p:ph sz="half" idx="2"/>
          </p:nvPr>
        </p:nvSpPr>
        <p:spPr>
          <a:xfrm>
            <a:off x="6297559" y="1701800"/>
            <a:ext cx="4977104" cy="4470400"/>
          </a:xfrm>
        </p:spPr>
        <p:txBody>
          <a:bodyPr>
            <a:normAutofit/>
          </a:bodyPr>
          <a:lstStyle/>
          <a:p>
            <a:pPr marL="0" indent="0">
              <a:buNone/>
            </a:pPr>
            <a:r>
              <a:rPr lang="en-AU" sz="1700"/>
              <a:t>Questions loosely grouped into categories</a:t>
            </a:r>
          </a:p>
          <a:p>
            <a:r>
              <a:rPr lang="en-AU" sz="1700"/>
              <a:t>Readers</a:t>
            </a:r>
          </a:p>
          <a:p>
            <a:r>
              <a:rPr lang="en-AU" sz="1700"/>
              <a:t>High value and unique collection items</a:t>
            </a:r>
          </a:p>
          <a:p>
            <a:r>
              <a:rPr lang="en-AU" sz="1700"/>
              <a:t>Storage</a:t>
            </a:r>
          </a:p>
          <a:p>
            <a:r>
              <a:rPr lang="en-AU" sz="1700"/>
              <a:t>Staff</a:t>
            </a:r>
          </a:p>
          <a:p>
            <a:r>
              <a:rPr lang="en-AU" sz="1700"/>
              <a:t>Security Incidents</a:t>
            </a:r>
          </a:p>
          <a:p>
            <a:r>
              <a:rPr lang="en-AU" sz="1700"/>
              <a:t>Policies </a:t>
            </a:r>
          </a:p>
          <a:p>
            <a:r>
              <a:rPr lang="en-AU" sz="1700"/>
              <a:t>Future Planning</a:t>
            </a:r>
          </a:p>
        </p:txBody>
      </p:sp>
    </p:spTree>
    <p:extLst>
      <p:ext uri="{BB962C8B-B14F-4D97-AF65-F5344CB8AC3E}">
        <p14:creationId xmlns:p14="http://schemas.microsoft.com/office/powerpoint/2010/main" val="268060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6269-DA21-56EA-2B04-D66C6B8B4E1F}"/>
              </a:ext>
            </a:extLst>
          </p:cNvPr>
          <p:cNvSpPr>
            <a:spLocks noGrp="1"/>
          </p:cNvSpPr>
          <p:nvPr>
            <p:ph type="title"/>
          </p:nvPr>
        </p:nvSpPr>
        <p:spPr/>
        <p:txBody>
          <a:bodyPr/>
          <a:lstStyle/>
          <a:p>
            <a:r>
              <a:rPr lang="en-AU" dirty="0"/>
              <a:t>Q’s - Readers</a:t>
            </a:r>
          </a:p>
        </p:txBody>
      </p:sp>
      <p:sp>
        <p:nvSpPr>
          <p:cNvPr id="3" name="Content Placeholder 2">
            <a:extLst>
              <a:ext uri="{FF2B5EF4-FFF2-40B4-BE49-F238E27FC236}">
                <a16:creationId xmlns:a16="http://schemas.microsoft.com/office/drawing/2014/main" id="{D6E4A119-55C2-BA88-E8A3-798765FF7A82}"/>
              </a:ext>
            </a:extLst>
          </p:cNvPr>
          <p:cNvSpPr>
            <a:spLocks noGrp="1"/>
          </p:cNvSpPr>
          <p:nvPr>
            <p:ph idx="1"/>
          </p:nvPr>
        </p:nvSpPr>
        <p:spPr/>
        <p:txBody>
          <a:bodyPr numCol="2">
            <a:normAutofit fontScale="92500" lnSpcReduction="20000"/>
          </a:bodyPr>
          <a:lstStyle/>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Reader identification and cards, photo on cards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Conditions of Use example</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Items permitted in reading room</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Layout of reading room</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Lockers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Any clothing limitations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Education about handling</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Is there an induction of new readers process?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How do readers leave the reading room, is there a check?</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Do you allow papers and notes to be taken in?</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Weighing machine? Discrepancies? What do you do?</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Any other deterrents?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Age, 18 +? Other requirements for access </a:t>
            </a:r>
            <a:r>
              <a:rPr lang="en-AU" sz="1800" kern="100" dirty="0" err="1">
                <a:effectLst/>
                <a:latin typeface="Calibri" panose="020F0502020204030204" pitchFamily="34" charset="0"/>
                <a:ea typeface="DengXian" panose="02010600030101010101" pitchFamily="2" charset="-122"/>
                <a:cs typeface="Cordia New" panose="020B0304020202020204" pitchFamily="34" charset="-34"/>
              </a:rPr>
              <a:t>eg</a:t>
            </a:r>
            <a:r>
              <a:rPr lang="en-AU" sz="1800" kern="100" dirty="0">
                <a:effectLst/>
                <a:latin typeface="Calibri" panose="020F0502020204030204" pitchFamily="34" charset="0"/>
                <a:ea typeface="DengXian" panose="02010600030101010101" pitchFamily="2" charset="-122"/>
                <a:cs typeface="Cordia New" panose="020B0304020202020204" pitchFamily="34" charset="-34"/>
              </a:rPr>
              <a:t> letters?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Use of cameras etc by readers</a:t>
            </a:r>
          </a:p>
          <a:p>
            <a:endParaRPr lang="en-AU" dirty="0"/>
          </a:p>
        </p:txBody>
      </p:sp>
    </p:spTree>
    <p:extLst>
      <p:ext uri="{BB962C8B-B14F-4D97-AF65-F5344CB8AC3E}">
        <p14:creationId xmlns:p14="http://schemas.microsoft.com/office/powerpoint/2010/main" val="379697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493D-04B6-A430-FE4F-B85EE355CCC6}"/>
              </a:ext>
            </a:extLst>
          </p:cNvPr>
          <p:cNvSpPr>
            <a:spLocks noGrp="1"/>
          </p:cNvSpPr>
          <p:nvPr>
            <p:ph type="title"/>
          </p:nvPr>
        </p:nvSpPr>
        <p:spPr/>
        <p:txBody>
          <a:bodyPr/>
          <a:lstStyle/>
          <a:p>
            <a:r>
              <a:rPr lang="en-AU" dirty="0"/>
              <a:t>Q’s - High value and unique collection material</a:t>
            </a:r>
          </a:p>
        </p:txBody>
      </p:sp>
      <p:sp>
        <p:nvSpPr>
          <p:cNvPr id="3" name="Content Placeholder 2">
            <a:extLst>
              <a:ext uri="{FF2B5EF4-FFF2-40B4-BE49-F238E27FC236}">
                <a16:creationId xmlns:a16="http://schemas.microsoft.com/office/drawing/2014/main" id="{36BDAEE2-F41D-2D2E-B69C-595B343D0B9E}"/>
              </a:ext>
            </a:extLst>
          </p:cNvPr>
          <p:cNvSpPr>
            <a:spLocks noGrp="1"/>
          </p:cNvSpPr>
          <p:nvPr>
            <p:ph idx="1"/>
          </p:nvPr>
        </p:nvSpPr>
        <p:spPr/>
        <p:txBody>
          <a:bodyPr numCol="2">
            <a:normAutofit fontScale="92500" lnSpcReduction="20000"/>
          </a:bodyPr>
          <a:lstStyle/>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Philosophy of marking of collection? This can incl hidden marking and security tagging</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Any special procedures in addition to the usual in the reading rooms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Where do supervised viewings take place?</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Any particular accessories or tools that you use?</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What about small items </a:t>
            </a:r>
            <a:r>
              <a:rPr lang="en-AU" sz="1800" kern="100" dirty="0" err="1">
                <a:effectLst/>
                <a:latin typeface="Calibri" panose="020F0502020204030204" pitchFamily="34" charset="0"/>
                <a:ea typeface="DengXian" panose="02010600030101010101" pitchFamily="2" charset="-122"/>
                <a:cs typeface="Cordia New" panose="020B0304020202020204" pitchFamily="34" charset="-34"/>
              </a:rPr>
              <a:t>eg</a:t>
            </a:r>
            <a:r>
              <a:rPr lang="en-AU" sz="1800" kern="100" dirty="0">
                <a:effectLst/>
                <a:latin typeface="Calibri" panose="020F0502020204030204" pitchFamily="34" charset="0"/>
                <a:ea typeface="DengXian" panose="02010600030101010101" pitchFamily="2" charset="-122"/>
                <a:cs typeface="Cordia New" panose="020B0304020202020204" pitchFamily="34" charset="-34"/>
              </a:rPr>
              <a:t> stamps and coins? Anything special?</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Cameras and occasions for use</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Criteria of value for high value?</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Digitised or photographed for identification before allowed to view / access?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Compliance checks of high value storage areas with all items with stack slips are accounted</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Any limit on how many times “popular “ items can be retrieved for the safe each year or other tracking methods?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How easy should it be to request such items? What constitutes a valid request especially if something has been digitised? Are there criteria or decision making process?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What about requests from VIPs?</a:t>
            </a:r>
          </a:p>
          <a:p>
            <a:endParaRPr lang="en-AU" dirty="0"/>
          </a:p>
        </p:txBody>
      </p:sp>
    </p:spTree>
    <p:extLst>
      <p:ext uri="{BB962C8B-B14F-4D97-AF65-F5344CB8AC3E}">
        <p14:creationId xmlns:p14="http://schemas.microsoft.com/office/powerpoint/2010/main" val="150234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3E481-9B1D-1448-8D4C-C9307ABA40B2}"/>
              </a:ext>
            </a:extLst>
          </p:cNvPr>
          <p:cNvSpPr>
            <a:spLocks noGrp="1"/>
          </p:cNvSpPr>
          <p:nvPr>
            <p:ph type="title"/>
          </p:nvPr>
        </p:nvSpPr>
        <p:spPr/>
        <p:txBody>
          <a:bodyPr/>
          <a:lstStyle/>
          <a:p>
            <a:r>
              <a:rPr lang="en-AU" dirty="0"/>
              <a:t>Q’s Storage</a:t>
            </a:r>
          </a:p>
        </p:txBody>
      </p:sp>
      <p:sp>
        <p:nvSpPr>
          <p:cNvPr id="3" name="Content Placeholder 2">
            <a:extLst>
              <a:ext uri="{FF2B5EF4-FFF2-40B4-BE49-F238E27FC236}">
                <a16:creationId xmlns:a16="http://schemas.microsoft.com/office/drawing/2014/main" id="{930082C1-F27D-8108-7314-1566D9FDECF3}"/>
              </a:ext>
            </a:extLst>
          </p:cNvPr>
          <p:cNvSpPr>
            <a:spLocks noGrp="1"/>
          </p:cNvSpPr>
          <p:nvPr>
            <p:ph idx="1"/>
          </p:nvPr>
        </p:nvSpPr>
        <p:spPr/>
        <p:txBody>
          <a:bodyPr numCol="2">
            <a:normAutofit/>
          </a:bodyPr>
          <a:lstStyle/>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When is item retrieved for a viewing and how is it stored?</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Stocktakes?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Safes and other equipment? </a:t>
            </a:r>
            <a:r>
              <a:rPr lang="en-AU" sz="1800" kern="100" dirty="0" err="1">
                <a:effectLst/>
                <a:latin typeface="Calibri" panose="020F0502020204030204" pitchFamily="34" charset="0"/>
                <a:ea typeface="DengXian" panose="02010600030101010101" pitchFamily="2" charset="-122"/>
                <a:cs typeface="Cordia New" panose="020B0304020202020204" pitchFamily="34" charset="-34"/>
              </a:rPr>
              <a:t>Eg</a:t>
            </a:r>
            <a:r>
              <a:rPr lang="en-AU" sz="1800" kern="100" dirty="0">
                <a:effectLst/>
                <a:latin typeface="Calibri" panose="020F0502020204030204" pitchFamily="34" charset="0"/>
                <a:ea typeface="DengXian" panose="02010600030101010101" pitchFamily="2" charset="-122"/>
                <a:cs typeface="Cordia New" panose="020B0304020202020204" pitchFamily="34" charset="-34"/>
              </a:rPr>
              <a:t> Mobile cameras?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Is a marker placed where the collection should be when item in use? </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Method of access? Swipe? Any keys?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Access to high value areas </a:t>
            </a:r>
            <a:r>
              <a:rPr lang="en-AU" sz="1800" kern="100" dirty="0" err="1">
                <a:effectLst/>
                <a:latin typeface="Calibri" panose="020F0502020204030204" pitchFamily="34" charset="0"/>
                <a:ea typeface="DengXian" panose="02010600030101010101" pitchFamily="2" charset="-122"/>
                <a:cs typeface="Cordia New" panose="020B0304020202020204" pitchFamily="34" charset="-34"/>
              </a:rPr>
              <a:t>eg</a:t>
            </a:r>
            <a:r>
              <a:rPr lang="en-AU" sz="1800" kern="100" dirty="0">
                <a:effectLst/>
                <a:latin typeface="Calibri" panose="020F0502020204030204" pitchFamily="34" charset="0"/>
                <a:ea typeface="DengXian" panose="02010600030101010101" pitchFamily="2" charset="-122"/>
                <a:cs typeface="Cordia New" panose="020B0304020202020204" pitchFamily="34" charset="-34"/>
              </a:rPr>
              <a:t> what percentage of staff have access to the high value collection areas?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Light exposure on items not being used </a:t>
            </a:r>
            <a:r>
              <a:rPr lang="en-AU" sz="1800" kern="100" dirty="0" err="1">
                <a:effectLst/>
                <a:latin typeface="Calibri" panose="020F0502020204030204" pitchFamily="34" charset="0"/>
                <a:ea typeface="DengXian" panose="02010600030101010101" pitchFamily="2" charset="-122"/>
                <a:cs typeface="Cordia New" panose="020B0304020202020204" pitchFamily="34" charset="-34"/>
              </a:rPr>
              <a:t>ie</a:t>
            </a:r>
            <a:r>
              <a:rPr lang="en-AU" sz="1800" kern="100" dirty="0">
                <a:effectLst/>
                <a:latin typeface="Calibri" panose="020F0502020204030204" pitchFamily="34" charset="0"/>
                <a:ea typeface="DengXian" panose="02010600030101010101" pitchFamily="2" charset="-122"/>
                <a:cs typeface="Cordia New" panose="020B0304020202020204" pitchFamily="34" charset="-34"/>
              </a:rPr>
              <a:t> are items stored individually so lights in room for retrieval only disturb the item being collected?</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Any suggested arrangement of shelves / cupboards etc </a:t>
            </a:r>
            <a:r>
              <a:rPr lang="en-AU" sz="1800" kern="100" dirty="0" err="1">
                <a:effectLst/>
                <a:latin typeface="Calibri" panose="020F0502020204030204" pitchFamily="34" charset="0"/>
                <a:ea typeface="DengXian" panose="02010600030101010101" pitchFamily="2" charset="-122"/>
                <a:cs typeface="Cordia New" panose="020B0304020202020204" pitchFamily="34" charset="-34"/>
              </a:rPr>
              <a:t>etc</a:t>
            </a:r>
            <a:endParaRPr lang="en-AU" sz="1800" kern="100" dirty="0">
              <a:effectLst/>
              <a:latin typeface="Calibri" panose="020F0502020204030204" pitchFamily="34" charset="0"/>
              <a:ea typeface="DengXian" panose="02010600030101010101" pitchFamily="2" charset="-122"/>
              <a:cs typeface="Cordia New" panose="020B0304020202020204" pitchFamily="34" charset="-34"/>
            </a:endParaRPr>
          </a:p>
        </p:txBody>
      </p:sp>
    </p:spTree>
    <p:extLst>
      <p:ext uri="{BB962C8B-B14F-4D97-AF65-F5344CB8AC3E}">
        <p14:creationId xmlns:p14="http://schemas.microsoft.com/office/powerpoint/2010/main" val="22312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3BA9-0F44-5F2B-20E4-7D83058293B6}"/>
              </a:ext>
            </a:extLst>
          </p:cNvPr>
          <p:cNvSpPr>
            <a:spLocks noGrp="1"/>
          </p:cNvSpPr>
          <p:nvPr>
            <p:ph type="title"/>
          </p:nvPr>
        </p:nvSpPr>
        <p:spPr/>
        <p:txBody>
          <a:bodyPr/>
          <a:lstStyle/>
          <a:p>
            <a:r>
              <a:rPr lang="en-AU" dirty="0"/>
              <a:t>Q’s Staff</a:t>
            </a:r>
          </a:p>
        </p:txBody>
      </p:sp>
      <p:sp>
        <p:nvSpPr>
          <p:cNvPr id="3" name="Content Placeholder 2">
            <a:extLst>
              <a:ext uri="{FF2B5EF4-FFF2-40B4-BE49-F238E27FC236}">
                <a16:creationId xmlns:a16="http://schemas.microsoft.com/office/drawing/2014/main" id="{8DF31114-B5FC-ABB0-E3AD-4F51B76FBE86}"/>
              </a:ext>
            </a:extLst>
          </p:cNvPr>
          <p:cNvSpPr>
            <a:spLocks noGrp="1"/>
          </p:cNvSpPr>
          <p:nvPr>
            <p:ph idx="1"/>
          </p:nvPr>
        </p:nvSpPr>
        <p:spPr/>
        <p:txBody>
          <a:bodyPr numCol="2">
            <a:normAutofit fontScale="92500" lnSpcReduction="10000"/>
          </a:bodyPr>
          <a:lstStyle/>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Use of high value collection material for work purposes and any special procedures?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What training do staff receive for supervising high value collection activities?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How do you balance these activities in terms of rostering staff and having staff available both for retrieval and for supervision?</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Is material loaned using the usual system?</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Ways to manage changes in this area?</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Are collection security measures part of the induction of new staff?</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Is there a staff member who has particular responsibility for managing collection security?</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Handling refresher training provided and how often</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Police checks on staff prior to employment and subsequent</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Monitoring staff access to high value storage areas. How is it done? Is any analysis done?</a:t>
            </a:r>
          </a:p>
          <a:p>
            <a:endParaRPr lang="en-AU" dirty="0"/>
          </a:p>
        </p:txBody>
      </p:sp>
    </p:spTree>
    <p:extLst>
      <p:ext uri="{BB962C8B-B14F-4D97-AF65-F5344CB8AC3E}">
        <p14:creationId xmlns:p14="http://schemas.microsoft.com/office/powerpoint/2010/main" val="330590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CE4F-7237-F734-A3E2-EE39D26C20BB}"/>
              </a:ext>
            </a:extLst>
          </p:cNvPr>
          <p:cNvSpPr>
            <a:spLocks noGrp="1"/>
          </p:cNvSpPr>
          <p:nvPr>
            <p:ph type="title"/>
          </p:nvPr>
        </p:nvSpPr>
        <p:spPr/>
        <p:txBody>
          <a:bodyPr/>
          <a:lstStyle/>
          <a:p>
            <a:r>
              <a:rPr lang="en-AU" dirty="0"/>
              <a:t>Q’s Policies </a:t>
            </a:r>
          </a:p>
        </p:txBody>
      </p:sp>
      <p:sp>
        <p:nvSpPr>
          <p:cNvPr id="3" name="Content Placeholder 2">
            <a:extLst>
              <a:ext uri="{FF2B5EF4-FFF2-40B4-BE49-F238E27FC236}">
                <a16:creationId xmlns:a16="http://schemas.microsoft.com/office/drawing/2014/main" id="{FD00D809-9551-6C30-8CE7-6CACE11AA98B}"/>
              </a:ext>
            </a:extLst>
          </p:cNvPr>
          <p:cNvSpPr>
            <a:spLocks noGrp="1"/>
          </p:cNvSpPr>
          <p:nvPr>
            <p:ph idx="1"/>
          </p:nvPr>
        </p:nvSpPr>
        <p:spPr/>
        <p:txBody>
          <a:bodyPr/>
          <a:lstStyle/>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Title and function and if possible a copy of relevant policies.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How often do you review these?</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Is the sense of the policies getting more strict or more relaxed</a:t>
            </a:r>
          </a:p>
          <a:p>
            <a:endParaRPr lang="en-AU" dirty="0"/>
          </a:p>
        </p:txBody>
      </p:sp>
    </p:spTree>
    <p:extLst>
      <p:ext uri="{BB962C8B-B14F-4D97-AF65-F5344CB8AC3E}">
        <p14:creationId xmlns:p14="http://schemas.microsoft.com/office/powerpoint/2010/main" val="9458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5DC4-1CF3-8921-A5BC-CC3F079702B9}"/>
              </a:ext>
            </a:extLst>
          </p:cNvPr>
          <p:cNvSpPr>
            <a:spLocks noGrp="1"/>
          </p:cNvSpPr>
          <p:nvPr>
            <p:ph type="title"/>
          </p:nvPr>
        </p:nvSpPr>
        <p:spPr/>
        <p:txBody>
          <a:bodyPr/>
          <a:lstStyle/>
          <a:p>
            <a:r>
              <a:rPr lang="en-AU" dirty="0"/>
              <a:t>Where have I come from?</a:t>
            </a:r>
          </a:p>
        </p:txBody>
      </p:sp>
      <p:pic>
        <p:nvPicPr>
          <p:cNvPr id="1026" name="Picture 2" descr="Accessibility Information for getting to the Library | State Library of NSW">
            <a:extLst>
              <a:ext uri="{FF2B5EF4-FFF2-40B4-BE49-F238E27FC236}">
                <a16:creationId xmlns:a16="http://schemas.microsoft.com/office/drawing/2014/main" id="{70894C36-8DF2-FF60-084D-5B12E9FD52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3379" y="1701800"/>
            <a:ext cx="8885267"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A74E-21D7-C2E1-205F-0E3FC0E792BE}"/>
              </a:ext>
            </a:extLst>
          </p:cNvPr>
          <p:cNvSpPr>
            <a:spLocks noGrp="1"/>
          </p:cNvSpPr>
          <p:nvPr>
            <p:ph type="title"/>
          </p:nvPr>
        </p:nvSpPr>
        <p:spPr/>
        <p:txBody>
          <a:bodyPr/>
          <a:lstStyle/>
          <a:p>
            <a:r>
              <a:rPr lang="en-AU" dirty="0"/>
              <a:t>Q’s Security Incidents</a:t>
            </a:r>
          </a:p>
        </p:txBody>
      </p:sp>
      <p:sp>
        <p:nvSpPr>
          <p:cNvPr id="3" name="Content Placeholder 2">
            <a:extLst>
              <a:ext uri="{FF2B5EF4-FFF2-40B4-BE49-F238E27FC236}">
                <a16:creationId xmlns:a16="http://schemas.microsoft.com/office/drawing/2014/main" id="{CCD2BC96-BBD6-485F-A621-4B6DA40604E8}"/>
              </a:ext>
            </a:extLst>
          </p:cNvPr>
          <p:cNvSpPr>
            <a:spLocks noGrp="1"/>
          </p:cNvSpPr>
          <p:nvPr>
            <p:ph idx="1"/>
          </p:nvPr>
        </p:nvSpPr>
        <p:spPr/>
        <p:txBody>
          <a:bodyPr/>
          <a:lstStyle/>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By readers?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By staff?</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Any suspected incidents that you were unable to follow up?</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Do you have a protocol in place? How long is something missing then been considered stolen?</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What would you do differently next time?</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Have incidents acted as a catalyst for change?</a:t>
            </a:r>
          </a:p>
        </p:txBody>
      </p:sp>
    </p:spTree>
    <p:extLst>
      <p:ext uri="{BB962C8B-B14F-4D97-AF65-F5344CB8AC3E}">
        <p14:creationId xmlns:p14="http://schemas.microsoft.com/office/powerpoint/2010/main" val="6358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FC71-4064-5C8B-397B-F1DFA8F26BB7}"/>
              </a:ext>
            </a:extLst>
          </p:cNvPr>
          <p:cNvSpPr>
            <a:spLocks noGrp="1"/>
          </p:cNvSpPr>
          <p:nvPr>
            <p:ph type="title"/>
          </p:nvPr>
        </p:nvSpPr>
        <p:spPr/>
        <p:txBody>
          <a:bodyPr/>
          <a:lstStyle/>
          <a:p>
            <a:r>
              <a:rPr lang="en-AU" dirty="0"/>
              <a:t>Q’s Future Planning</a:t>
            </a:r>
          </a:p>
        </p:txBody>
      </p:sp>
      <p:sp>
        <p:nvSpPr>
          <p:cNvPr id="3" name="Content Placeholder 2">
            <a:extLst>
              <a:ext uri="{FF2B5EF4-FFF2-40B4-BE49-F238E27FC236}">
                <a16:creationId xmlns:a16="http://schemas.microsoft.com/office/drawing/2014/main" id="{A239C424-988A-F338-21FB-0BF97951D14E}"/>
              </a:ext>
            </a:extLst>
          </p:cNvPr>
          <p:cNvSpPr>
            <a:spLocks noGrp="1"/>
          </p:cNvSpPr>
          <p:nvPr>
            <p:ph idx="1"/>
          </p:nvPr>
        </p:nvSpPr>
        <p:spPr/>
        <p:txBody>
          <a:bodyPr/>
          <a:lstStyle/>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Are you planning any changes to collection security? </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What was the most recent change you have made?</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What would be the next change you would like to make in regard to collection security if you had unlimited funds?</a:t>
            </a:r>
          </a:p>
          <a:p>
            <a:pPr>
              <a:lnSpc>
                <a:spcPct val="107000"/>
              </a:lnSpc>
              <a:spcAft>
                <a:spcPts val="800"/>
              </a:spcAft>
            </a:pPr>
            <a:r>
              <a:rPr lang="en-AU" sz="1800" kern="100" dirty="0">
                <a:effectLst/>
                <a:latin typeface="Calibri" panose="020F0502020204030204" pitchFamily="34" charset="0"/>
                <a:ea typeface="DengXian" panose="02010600030101010101" pitchFamily="2" charset="-122"/>
                <a:cs typeface="Cordia New" panose="020B0304020202020204" pitchFamily="34" charset="-34"/>
              </a:rPr>
              <a:t>Are there any other obstacles preventing you making particular changes? </a:t>
            </a:r>
            <a:r>
              <a:rPr lang="en-AU" sz="1800" kern="100" dirty="0" err="1">
                <a:effectLst/>
                <a:latin typeface="Calibri" panose="020F0502020204030204" pitchFamily="34" charset="0"/>
                <a:ea typeface="DengXian" panose="02010600030101010101" pitchFamily="2" charset="-122"/>
                <a:cs typeface="Cordia New" panose="020B0304020202020204" pitchFamily="34" charset="-34"/>
              </a:rPr>
              <a:t>Eg</a:t>
            </a:r>
            <a:r>
              <a:rPr lang="en-AU" sz="1800" kern="100" dirty="0">
                <a:effectLst/>
                <a:latin typeface="Calibri" panose="020F0502020204030204" pitchFamily="34" charset="0"/>
                <a:ea typeface="DengXian" panose="02010600030101010101" pitchFamily="2" charset="-122"/>
                <a:cs typeface="Cordia New" panose="020B0304020202020204" pitchFamily="34" charset="-34"/>
              </a:rPr>
              <a:t> reader reaction</a:t>
            </a:r>
          </a:p>
        </p:txBody>
      </p:sp>
    </p:spTree>
    <p:extLst>
      <p:ext uri="{BB962C8B-B14F-4D97-AF65-F5344CB8AC3E}">
        <p14:creationId xmlns:p14="http://schemas.microsoft.com/office/powerpoint/2010/main" val="8179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B62B-D9B7-A97A-131D-CE6F112A87B5}"/>
              </a:ext>
            </a:extLst>
          </p:cNvPr>
          <p:cNvSpPr>
            <a:spLocks noGrp="1"/>
          </p:cNvSpPr>
          <p:nvPr>
            <p:ph type="title"/>
          </p:nvPr>
        </p:nvSpPr>
        <p:spPr/>
        <p:txBody>
          <a:bodyPr/>
          <a:lstStyle/>
          <a:p>
            <a:r>
              <a:rPr lang="en-AU" dirty="0"/>
              <a:t>Security of project data</a:t>
            </a:r>
          </a:p>
        </p:txBody>
      </p:sp>
      <p:sp>
        <p:nvSpPr>
          <p:cNvPr id="3" name="Content Placeholder 2">
            <a:extLst>
              <a:ext uri="{FF2B5EF4-FFF2-40B4-BE49-F238E27FC236}">
                <a16:creationId xmlns:a16="http://schemas.microsoft.com/office/drawing/2014/main" id="{9BCE9406-EB47-27B8-D0CA-68F93AA3E9C0}"/>
              </a:ext>
            </a:extLst>
          </p:cNvPr>
          <p:cNvSpPr>
            <a:spLocks noGrp="1"/>
          </p:cNvSpPr>
          <p:nvPr>
            <p:ph idx="1"/>
          </p:nvPr>
        </p:nvSpPr>
        <p:spPr/>
        <p:txBody>
          <a:bodyPr/>
          <a:lstStyle/>
          <a:p>
            <a:r>
              <a:rPr lang="en-AU" dirty="0"/>
              <a:t>Handwriting notes on visit and then typing up in cloud document anonymised. Each site has a number and the key is held elsewhere</a:t>
            </a:r>
          </a:p>
          <a:p>
            <a:r>
              <a:rPr lang="en-AU" dirty="0"/>
              <a:t>Created separate doc of photos (mainly of public areas and rules signs)with locations identified (to help me remember!)</a:t>
            </a:r>
          </a:p>
          <a:p>
            <a:r>
              <a:rPr lang="en-AU" dirty="0"/>
              <a:t>Will be destroying original notes post trip</a:t>
            </a:r>
          </a:p>
          <a:p>
            <a:r>
              <a:rPr lang="en-AU" dirty="0"/>
              <a:t>Report will be written using Site numbers and all Visit hosts will be sent a copy prior to deadline for their review but also possible request to make a “best practice” feature named</a:t>
            </a:r>
          </a:p>
        </p:txBody>
      </p:sp>
    </p:spTree>
    <p:extLst>
      <p:ext uri="{BB962C8B-B14F-4D97-AF65-F5344CB8AC3E}">
        <p14:creationId xmlns:p14="http://schemas.microsoft.com/office/powerpoint/2010/main" val="323774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B904F-E587-1405-C8C9-660021A4E79C}"/>
              </a:ext>
            </a:extLst>
          </p:cNvPr>
          <p:cNvSpPr>
            <a:spLocks noGrp="1"/>
          </p:cNvSpPr>
          <p:nvPr>
            <p:ph type="title"/>
          </p:nvPr>
        </p:nvSpPr>
        <p:spPr>
          <a:xfrm>
            <a:off x="1117309" y="76200"/>
            <a:ext cx="10157354" cy="1397000"/>
          </a:xfrm>
        </p:spPr>
        <p:txBody>
          <a:bodyPr anchor="b">
            <a:normAutofit/>
          </a:bodyPr>
          <a:lstStyle/>
          <a:p>
            <a:r>
              <a:rPr lang="en-AU" dirty="0"/>
              <a:t>Where am I going?</a:t>
            </a:r>
          </a:p>
        </p:txBody>
      </p:sp>
      <p:sp>
        <p:nvSpPr>
          <p:cNvPr id="3" name="Content Placeholder 2">
            <a:extLst>
              <a:ext uri="{FF2B5EF4-FFF2-40B4-BE49-F238E27FC236}">
                <a16:creationId xmlns:a16="http://schemas.microsoft.com/office/drawing/2014/main" id="{4FF78BD3-115D-FEE5-B2E6-5713A6058F4F}"/>
              </a:ext>
            </a:extLst>
          </p:cNvPr>
          <p:cNvSpPr>
            <a:spLocks noGrp="1"/>
          </p:cNvSpPr>
          <p:nvPr>
            <p:ph sz="half" idx="1"/>
          </p:nvPr>
        </p:nvSpPr>
        <p:spPr>
          <a:xfrm>
            <a:off x="1117308" y="1701800"/>
            <a:ext cx="6129231" cy="4470400"/>
          </a:xfrm>
        </p:spPr>
        <p:txBody>
          <a:bodyPr>
            <a:normAutofit/>
          </a:bodyPr>
          <a:lstStyle/>
          <a:p>
            <a:r>
              <a:rPr lang="en-AU" sz="1800" dirty="0"/>
              <a:t>UK – National Archives, British Library, Weston Library at Oxford, Cambridge University Library and Churchill Archives Centre</a:t>
            </a:r>
          </a:p>
          <a:p>
            <a:r>
              <a:rPr lang="en-AU" sz="1800" dirty="0"/>
              <a:t>France – </a:t>
            </a:r>
            <a:r>
              <a:rPr lang="en-AU" sz="1800" dirty="0" err="1"/>
              <a:t>Bibliotheque</a:t>
            </a:r>
            <a:r>
              <a:rPr lang="en-AU" sz="1800" dirty="0"/>
              <a:t> Nationale de France, Archives Nationale de France and </a:t>
            </a:r>
            <a:r>
              <a:rPr lang="en-AU" sz="1800" dirty="0" err="1"/>
              <a:t>Bibliotheque</a:t>
            </a:r>
            <a:r>
              <a:rPr lang="en-AU" sz="1800" dirty="0"/>
              <a:t> de Saint-Genevieve (Sorbonne)</a:t>
            </a:r>
          </a:p>
          <a:p>
            <a:r>
              <a:rPr lang="en-AU" sz="1800" dirty="0"/>
              <a:t>Spain – </a:t>
            </a:r>
            <a:r>
              <a:rPr lang="en-AU" sz="1800" dirty="0" err="1"/>
              <a:t>Biblioteca</a:t>
            </a:r>
            <a:r>
              <a:rPr lang="en-AU" sz="1800" dirty="0"/>
              <a:t> Nacional de Espana</a:t>
            </a:r>
          </a:p>
          <a:p>
            <a:r>
              <a:rPr lang="en-AU" sz="1800" dirty="0"/>
              <a:t>Denmark – Det </a:t>
            </a:r>
            <a:r>
              <a:rPr lang="en-AU" sz="1800" dirty="0" err="1"/>
              <a:t>Kongelige</a:t>
            </a:r>
            <a:r>
              <a:rPr lang="en-AU" sz="1800" dirty="0"/>
              <a:t>  </a:t>
            </a:r>
            <a:r>
              <a:rPr lang="en-AU" sz="1800" dirty="0" err="1"/>
              <a:t>Bibliotek</a:t>
            </a:r>
            <a:endParaRPr lang="en-AU" sz="1800" dirty="0"/>
          </a:p>
          <a:p>
            <a:r>
              <a:rPr lang="en-AU" sz="1800" dirty="0"/>
              <a:t>Netherlands - </a:t>
            </a:r>
            <a:r>
              <a:rPr lang="en-AU" sz="1800" dirty="0" err="1"/>
              <a:t>Koninklijke</a:t>
            </a:r>
            <a:r>
              <a:rPr lang="en-AU" sz="1800" dirty="0"/>
              <a:t> </a:t>
            </a:r>
            <a:r>
              <a:rPr lang="en-AU" sz="1800" dirty="0" err="1"/>
              <a:t>Bibliotheek</a:t>
            </a:r>
            <a:endParaRPr lang="en-AU" sz="1800" dirty="0"/>
          </a:p>
          <a:p>
            <a:r>
              <a:rPr lang="en-AU" sz="1800" dirty="0"/>
              <a:t>Belgium - </a:t>
            </a:r>
            <a:r>
              <a:rPr lang="en-AU" sz="1800" dirty="0" err="1"/>
              <a:t>Bibliothèque</a:t>
            </a:r>
            <a:r>
              <a:rPr lang="en-AU" sz="1800" dirty="0"/>
              <a:t> royale de Belgique / </a:t>
            </a:r>
            <a:r>
              <a:rPr lang="en-AU" sz="1800" dirty="0" err="1"/>
              <a:t>Koninklijke</a:t>
            </a:r>
            <a:r>
              <a:rPr lang="en-AU" sz="1800" dirty="0"/>
              <a:t> </a:t>
            </a:r>
            <a:r>
              <a:rPr lang="en-AU" sz="1800" dirty="0" err="1"/>
              <a:t>bibliotheek</a:t>
            </a:r>
            <a:r>
              <a:rPr lang="en-AU" sz="1800" dirty="0"/>
              <a:t> van </a:t>
            </a:r>
            <a:r>
              <a:rPr lang="en-AU" sz="1800" dirty="0" err="1"/>
              <a:t>België</a:t>
            </a:r>
            <a:endParaRPr lang="en-AU" sz="1800" dirty="0"/>
          </a:p>
        </p:txBody>
      </p:sp>
      <p:pic>
        <p:nvPicPr>
          <p:cNvPr id="7" name="Picture 6" descr="A person smiling for a picture&#10;&#10;Description automatically generated">
            <a:extLst>
              <a:ext uri="{FF2B5EF4-FFF2-40B4-BE49-F238E27FC236}">
                <a16:creationId xmlns:a16="http://schemas.microsoft.com/office/drawing/2014/main" id="{DF27EBFC-A870-622D-11E3-6BC32C2359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6497" b="-2"/>
          <a:stretch/>
        </p:blipFill>
        <p:spPr>
          <a:xfrm>
            <a:off x="7606580" y="1508761"/>
            <a:ext cx="3884107" cy="3488678"/>
          </a:xfrm>
          <a:prstGeom prst="rect">
            <a:avLst/>
          </a:prstGeom>
          <a:noFill/>
        </p:spPr>
      </p:pic>
    </p:spTree>
    <p:extLst>
      <p:ext uri="{BB962C8B-B14F-4D97-AF65-F5344CB8AC3E}">
        <p14:creationId xmlns:p14="http://schemas.microsoft.com/office/powerpoint/2010/main" val="8979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601B-C1E1-578E-2FC5-D9C8976EB9E6}"/>
              </a:ext>
            </a:extLst>
          </p:cNvPr>
          <p:cNvSpPr>
            <a:spLocks noGrp="1"/>
          </p:cNvSpPr>
          <p:nvPr>
            <p:ph type="title"/>
          </p:nvPr>
        </p:nvSpPr>
        <p:spPr/>
        <p:txBody>
          <a:bodyPr/>
          <a:lstStyle/>
          <a:p>
            <a:r>
              <a:rPr lang="en-AU" dirty="0"/>
              <a:t> . . . . . . almost 9 weeks of travel</a:t>
            </a:r>
          </a:p>
        </p:txBody>
      </p:sp>
      <p:sp>
        <p:nvSpPr>
          <p:cNvPr id="3" name="Content Placeholder 2">
            <a:extLst>
              <a:ext uri="{FF2B5EF4-FFF2-40B4-BE49-F238E27FC236}">
                <a16:creationId xmlns:a16="http://schemas.microsoft.com/office/drawing/2014/main" id="{CC6797C8-CB90-F0FA-A902-D92CB2148234}"/>
              </a:ext>
            </a:extLst>
          </p:cNvPr>
          <p:cNvSpPr>
            <a:spLocks noGrp="1"/>
          </p:cNvSpPr>
          <p:nvPr>
            <p:ph idx="1"/>
          </p:nvPr>
        </p:nvSpPr>
        <p:spPr/>
        <p:txBody>
          <a:bodyPr>
            <a:normAutofit lnSpcReduction="10000"/>
          </a:bodyPr>
          <a:lstStyle/>
          <a:p>
            <a:r>
              <a:rPr lang="en-AU" dirty="0"/>
              <a:t>Munich – </a:t>
            </a:r>
            <a:r>
              <a:rPr lang="en-AU" dirty="0" err="1"/>
              <a:t>Bayerische</a:t>
            </a:r>
            <a:r>
              <a:rPr lang="en-AU" dirty="0"/>
              <a:t> </a:t>
            </a:r>
            <a:r>
              <a:rPr lang="en-AU" dirty="0" err="1"/>
              <a:t>Staatsbibliothek</a:t>
            </a:r>
            <a:endParaRPr lang="en-AU" dirty="0"/>
          </a:p>
          <a:p>
            <a:r>
              <a:rPr lang="it-IT" dirty="0"/>
              <a:t>Rome - Biblioteca Nazionale Centrale di Roma</a:t>
            </a:r>
          </a:p>
          <a:p>
            <a:r>
              <a:rPr lang="it-IT" dirty="0"/>
              <a:t>US – New York State Archives, New York Public Library, Princeton, Yale, Harvard, Boston Public Library, National Archives and Records Administration Washington, Seattle Public Library, Berkeley and last but not least San Francisco Public Library</a:t>
            </a:r>
          </a:p>
          <a:p>
            <a:endParaRPr lang="it-IT" dirty="0"/>
          </a:p>
          <a:p>
            <a:r>
              <a:rPr lang="it-IT" dirty="0"/>
              <a:t>An amazing list of libraries and a such a wonderful testament to the information sharing and willingness to collaborate within our profession in a true global sense. </a:t>
            </a:r>
            <a:endParaRPr lang="en-AU" dirty="0"/>
          </a:p>
        </p:txBody>
      </p:sp>
      <p:pic>
        <p:nvPicPr>
          <p:cNvPr id="7" name="Picture 6" descr="Angel Mr. Feels">
            <a:extLst>
              <a:ext uri="{FF2B5EF4-FFF2-40B4-BE49-F238E27FC236}">
                <a16:creationId xmlns:a16="http://schemas.microsoft.com/office/drawing/2014/main" id="{BD93F56E-6480-1B95-C7D8-3BF2B1987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88" y="5128022"/>
            <a:ext cx="1688976" cy="1688976"/>
          </a:xfrm>
          <a:prstGeom prst="rect">
            <a:avLst/>
          </a:prstGeom>
        </p:spPr>
      </p:pic>
    </p:spTree>
    <p:extLst>
      <p:ext uri="{BB962C8B-B14F-4D97-AF65-F5344CB8AC3E}">
        <p14:creationId xmlns:p14="http://schemas.microsoft.com/office/powerpoint/2010/main" val="12077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Ooohh</a:t>
            </a:r>
            <a:r>
              <a:rPr lang="en-US" dirty="0"/>
              <a:t> the topic is timely after all</a:t>
            </a:r>
          </a:p>
        </p:txBody>
      </p:sp>
      <p:pic>
        <p:nvPicPr>
          <p:cNvPr id="4" name="Picture 3" descr="A close-up of a newspaper&#10;&#10;Description automatically generated">
            <a:extLst>
              <a:ext uri="{FF2B5EF4-FFF2-40B4-BE49-F238E27FC236}">
                <a16:creationId xmlns:a16="http://schemas.microsoft.com/office/drawing/2014/main" id="{5A57CE4E-72CF-4D21-6D75-931665620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64" y="1988840"/>
            <a:ext cx="11391900" cy="4591050"/>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E72A-FD46-E2E3-E263-211103F8D35C}"/>
              </a:ext>
            </a:extLst>
          </p:cNvPr>
          <p:cNvSpPr>
            <a:spLocks noGrp="1"/>
          </p:cNvSpPr>
          <p:nvPr>
            <p:ph type="title"/>
          </p:nvPr>
        </p:nvSpPr>
        <p:spPr>
          <a:xfrm>
            <a:off x="1117309" y="76200"/>
            <a:ext cx="10157354" cy="1397000"/>
          </a:xfrm>
        </p:spPr>
        <p:txBody>
          <a:bodyPr anchor="b">
            <a:normAutofit/>
          </a:bodyPr>
          <a:lstStyle/>
          <a:p>
            <a:r>
              <a:rPr lang="en-AU" dirty="0"/>
              <a:t>8 weeks after I get back . . . .</a:t>
            </a:r>
          </a:p>
        </p:txBody>
      </p:sp>
      <p:pic>
        <p:nvPicPr>
          <p:cNvPr id="5" name="Picture 4" descr="A person smiling at camera&#10;&#10;Description automatically generated">
            <a:extLst>
              <a:ext uri="{FF2B5EF4-FFF2-40B4-BE49-F238E27FC236}">
                <a16:creationId xmlns:a16="http://schemas.microsoft.com/office/drawing/2014/main" id="{48895159-38A5-C0F9-B122-7257EA09730A}"/>
              </a:ext>
            </a:extLst>
          </p:cNvPr>
          <p:cNvPicPr>
            <a:picLocks noChangeAspect="1"/>
          </p:cNvPicPr>
          <p:nvPr/>
        </p:nvPicPr>
        <p:blipFill>
          <a:blip r:embed="rId2"/>
          <a:stretch>
            <a:fillRect/>
          </a:stretch>
        </p:blipFill>
        <p:spPr>
          <a:xfrm>
            <a:off x="398813" y="2348880"/>
            <a:ext cx="5797173" cy="3101487"/>
          </a:xfrm>
          <a:prstGeom prst="rect">
            <a:avLst/>
          </a:prstGeom>
          <a:noFill/>
        </p:spPr>
      </p:pic>
      <p:sp>
        <p:nvSpPr>
          <p:cNvPr id="3" name="Content Placeholder 2">
            <a:extLst>
              <a:ext uri="{FF2B5EF4-FFF2-40B4-BE49-F238E27FC236}">
                <a16:creationId xmlns:a16="http://schemas.microsoft.com/office/drawing/2014/main" id="{FBB60E0B-C1DB-BC33-367D-4E544D63CF72}"/>
              </a:ext>
            </a:extLst>
          </p:cNvPr>
          <p:cNvSpPr>
            <a:spLocks noGrp="1"/>
          </p:cNvSpPr>
          <p:nvPr>
            <p:ph sz="quarter" idx="4"/>
          </p:nvPr>
        </p:nvSpPr>
        <p:spPr>
          <a:xfrm>
            <a:off x="6297559" y="2209800"/>
            <a:ext cx="4977104" cy="3962400"/>
          </a:xfrm>
        </p:spPr>
        <p:txBody>
          <a:bodyPr>
            <a:normAutofit/>
          </a:bodyPr>
          <a:lstStyle/>
          <a:p>
            <a:r>
              <a:rPr lang="en-AU" dirty="0"/>
              <a:t>Formal report for the Churchill Trust is required.</a:t>
            </a:r>
          </a:p>
          <a:p>
            <a:r>
              <a:rPr lang="en-AU" dirty="0"/>
              <a:t>Plan to is send all libraries I visited a draft copy at the 7 week mark to invite any comments or requests for correction.</a:t>
            </a:r>
          </a:p>
          <a:p>
            <a:r>
              <a:rPr lang="en-AU" dirty="0"/>
              <a:t>The timing is slightly awkward due to December being generally a very busy month but can’t be helped</a:t>
            </a:r>
          </a:p>
        </p:txBody>
      </p:sp>
    </p:spTree>
    <p:extLst>
      <p:ext uri="{BB962C8B-B14F-4D97-AF65-F5344CB8AC3E}">
        <p14:creationId xmlns:p14="http://schemas.microsoft.com/office/powerpoint/2010/main" val="7384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CE9D84-8B60-B74A-E1D6-D17C6ACB3C55}"/>
              </a:ext>
            </a:extLst>
          </p:cNvPr>
          <p:cNvSpPr>
            <a:spLocks noGrp="1"/>
          </p:cNvSpPr>
          <p:nvPr>
            <p:ph type="title"/>
          </p:nvPr>
        </p:nvSpPr>
        <p:spPr>
          <a:xfrm>
            <a:off x="304721" y="1701800"/>
            <a:ext cx="3351927" cy="2844800"/>
          </a:xfrm>
        </p:spPr>
        <p:txBody>
          <a:bodyPr anchor="b">
            <a:normAutofit/>
          </a:bodyPr>
          <a:lstStyle/>
          <a:p>
            <a:r>
              <a:rPr lang="en-AU" dirty="0"/>
              <a:t>A few early observations</a:t>
            </a:r>
          </a:p>
        </p:txBody>
      </p:sp>
      <p:sp>
        <p:nvSpPr>
          <p:cNvPr id="13" name="Text Placeholder 2">
            <a:extLst>
              <a:ext uri="{FF2B5EF4-FFF2-40B4-BE49-F238E27FC236}">
                <a16:creationId xmlns:a16="http://schemas.microsoft.com/office/drawing/2014/main" id="{3A57ACB6-A6A4-EC69-3BC4-895FF305A64B}"/>
              </a:ext>
            </a:extLst>
          </p:cNvPr>
          <p:cNvSpPr>
            <a:spLocks noGrp="1"/>
          </p:cNvSpPr>
          <p:nvPr>
            <p:ph type="body" sz="half" idx="2"/>
          </p:nvPr>
        </p:nvSpPr>
        <p:spPr>
          <a:xfrm>
            <a:off x="-3966751" y="6723062"/>
            <a:ext cx="3351927" cy="1727200"/>
          </a:xfrm>
        </p:spPr>
        <p:txBody>
          <a:bodyPr/>
          <a:lstStyle/>
          <a:p>
            <a:endParaRPr lang="en-US" dirty="0"/>
          </a:p>
        </p:txBody>
      </p:sp>
      <p:sp>
        <p:nvSpPr>
          <p:cNvPr id="8" name="Content Placeholder 7">
            <a:extLst>
              <a:ext uri="{FF2B5EF4-FFF2-40B4-BE49-F238E27FC236}">
                <a16:creationId xmlns:a16="http://schemas.microsoft.com/office/drawing/2014/main" id="{1D46DCC7-1D84-7821-B293-4219101D17DB}"/>
              </a:ext>
            </a:extLst>
          </p:cNvPr>
          <p:cNvSpPr>
            <a:spLocks noGrp="1"/>
          </p:cNvSpPr>
          <p:nvPr>
            <p:ph idx="1"/>
          </p:nvPr>
        </p:nvSpPr>
        <p:spPr>
          <a:xfrm>
            <a:off x="4469236" y="482600"/>
            <a:ext cx="6805427" cy="5892800"/>
          </a:xfrm>
        </p:spPr>
        <p:txBody>
          <a:bodyPr>
            <a:normAutofit/>
          </a:bodyPr>
          <a:lstStyle/>
          <a:p>
            <a:r>
              <a:rPr lang="en-AU" dirty="0"/>
              <a:t>One location has a wonderful slideshow for new researchers to that site to watch about handling, the clearest I have ever seen and images can say a thousand words sometimes.</a:t>
            </a:r>
          </a:p>
          <a:p>
            <a:r>
              <a:rPr lang="en-AU" dirty="0"/>
              <a:t>I saw one collection where all special collections are boxed – looked beautiful on the shelf but is probably unachievable for most of us</a:t>
            </a:r>
          </a:p>
          <a:p>
            <a:r>
              <a:rPr lang="en-AU" dirty="0"/>
              <a:t>Another location had a system of full checks of entry and exit processes at the front door and some of the toughest limitations on what you can take into the RR but the manner of the guards was excellent</a:t>
            </a:r>
          </a:p>
          <a:p>
            <a:endParaRPr lang="en-AU" dirty="0"/>
          </a:p>
        </p:txBody>
      </p:sp>
      <p:pic>
        <p:nvPicPr>
          <p:cNvPr id="6146" name="Picture 2" descr="Interesting Is a Non-Word. Be Specific.&quot; – Rookwood Editing">
            <a:extLst>
              <a:ext uri="{FF2B5EF4-FFF2-40B4-BE49-F238E27FC236}">
                <a16:creationId xmlns:a16="http://schemas.microsoft.com/office/drawing/2014/main" id="{62CD8BA1-B868-A67E-8D23-95F172FE3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3" y="46323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2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15D1-63CF-BEAC-A207-B825949C842C}"/>
              </a:ext>
            </a:extLst>
          </p:cNvPr>
          <p:cNvSpPr>
            <a:spLocks noGrp="1"/>
          </p:cNvSpPr>
          <p:nvPr>
            <p:ph type="title"/>
          </p:nvPr>
        </p:nvSpPr>
        <p:spPr>
          <a:xfrm>
            <a:off x="304721" y="1701800"/>
            <a:ext cx="3351927" cy="2844800"/>
          </a:xfrm>
        </p:spPr>
        <p:txBody>
          <a:bodyPr anchor="b">
            <a:normAutofit/>
          </a:bodyPr>
          <a:lstStyle/>
          <a:p>
            <a:r>
              <a:rPr lang="en-AU" dirty="0"/>
              <a:t> . . . .and a few others</a:t>
            </a:r>
          </a:p>
        </p:txBody>
      </p:sp>
      <p:sp>
        <p:nvSpPr>
          <p:cNvPr id="8" name="Text Placeholder 2">
            <a:extLst>
              <a:ext uri="{FF2B5EF4-FFF2-40B4-BE49-F238E27FC236}">
                <a16:creationId xmlns:a16="http://schemas.microsoft.com/office/drawing/2014/main" id="{9B6F9AA2-3BD1-228C-290C-5806C4D42179}"/>
              </a:ext>
            </a:extLst>
          </p:cNvPr>
          <p:cNvSpPr>
            <a:spLocks noGrp="1"/>
          </p:cNvSpPr>
          <p:nvPr>
            <p:ph type="body" sz="half" idx="2"/>
          </p:nvPr>
        </p:nvSpPr>
        <p:spPr>
          <a:xfrm>
            <a:off x="-3838580" y="6781973"/>
            <a:ext cx="3351927" cy="1727200"/>
          </a:xfrm>
        </p:spPr>
        <p:txBody>
          <a:bodyPr/>
          <a:lstStyle/>
          <a:p>
            <a:endParaRPr lang="en-US" dirty="0"/>
          </a:p>
        </p:txBody>
      </p:sp>
      <p:sp>
        <p:nvSpPr>
          <p:cNvPr id="3" name="Content Placeholder 2">
            <a:extLst>
              <a:ext uri="{FF2B5EF4-FFF2-40B4-BE49-F238E27FC236}">
                <a16:creationId xmlns:a16="http://schemas.microsoft.com/office/drawing/2014/main" id="{F8E500D7-C0C3-3ABC-4969-47EF72A3A91F}"/>
              </a:ext>
            </a:extLst>
          </p:cNvPr>
          <p:cNvSpPr>
            <a:spLocks noGrp="1"/>
          </p:cNvSpPr>
          <p:nvPr>
            <p:ph idx="1"/>
          </p:nvPr>
        </p:nvSpPr>
        <p:spPr>
          <a:xfrm>
            <a:off x="4469236" y="482600"/>
            <a:ext cx="6805427" cy="5892800"/>
          </a:xfrm>
        </p:spPr>
        <p:txBody>
          <a:bodyPr>
            <a:normAutofit/>
          </a:bodyPr>
          <a:lstStyle/>
          <a:p>
            <a:r>
              <a:rPr lang="en-AU" dirty="0"/>
              <a:t>Stamps can rescue an item even after it went missing in 1956, it then turned up for auction in 2023 and was recovered</a:t>
            </a:r>
          </a:p>
          <a:p>
            <a:r>
              <a:rPr lang="en-AU" dirty="0"/>
              <a:t>Using the library management system to connect to exit gates and only readers with no loans can activate gates to open</a:t>
            </a:r>
          </a:p>
          <a:p>
            <a:r>
              <a:rPr lang="en-AU" dirty="0"/>
              <a:t>A general sense that reader access to collection has been made easier but there are more checks and controls on staff now than there used to be and much more awareness that staff are “our greatest asset and biggest risk” and the risk is not negligible but actually quite tangible</a:t>
            </a:r>
          </a:p>
        </p:txBody>
      </p:sp>
      <p:pic>
        <p:nvPicPr>
          <p:cNvPr id="7170" name="Picture 2" descr="Interested Interesting: разница есть? - Fluent English">
            <a:extLst>
              <a:ext uri="{FF2B5EF4-FFF2-40B4-BE49-F238E27FC236}">
                <a16:creationId xmlns:a16="http://schemas.microsoft.com/office/drawing/2014/main" id="{BA8A4C0A-976B-94A3-2F0B-80FC5CD68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12" y="4653136"/>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49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7CB5-F804-DB29-7939-BD6782038775}"/>
              </a:ext>
            </a:extLst>
          </p:cNvPr>
          <p:cNvSpPr>
            <a:spLocks noGrp="1"/>
          </p:cNvSpPr>
          <p:nvPr>
            <p:ph type="title"/>
          </p:nvPr>
        </p:nvSpPr>
        <p:spPr/>
        <p:txBody>
          <a:bodyPr/>
          <a:lstStyle/>
          <a:p>
            <a:r>
              <a:rPr lang="en-AU" dirty="0"/>
              <a:t>Plan for 2024</a:t>
            </a:r>
          </a:p>
        </p:txBody>
      </p:sp>
      <p:sp>
        <p:nvSpPr>
          <p:cNvPr id="3" name="Content Placeholder 2">
            <a:extLst>
              <a:ext uri="{FF2B5EF4-FFF2-40B4-BE49-F238E27FC236}">
                <a16:creationId xmlns:a16="http://schemas.microsoft.com/office/drawing/2014/main" id="{C7F6A509-D079-7B06-9E43-41CA1EB1FC17}"/>
              </a:ext>
            </a:extLst>
          </p:cNvPr>
          <p:cNvSpPr>
            <a:spLocks noGrp="1"/>
          </p:cNvSpPr>
          <p:nvPr>
            <p:ph idx="1"/>
          </p:nvPr>
        </p:nvSpPr>
        <p:spPr/>
        <p:txBody>
          <a:bodyPr>
            <a:normAutofit/>
          </a:bodyPr>
          <a:lstStyle/>
          <a:p>
            <a:r>
              <a:rPr lang="en-AU" dirty="0"/>
              <a:t>Develop industry supported (fingers crossed!) guidelines for Australian libraries with special collections (am in contact with various Australian organisations to try and help me achieve this)</a:t>
            </a:r>
          </a:p>
          <a:p>
            <a:r>
              <a:rPr lang="en-AU" dirty="0"/>
              <a:t>Written in the form of building blocks so once you have achieved a certain level you start looking to incorporate the next level up as your forward strategy</a:t>
            </a:r>
          </a:p>
          <a:p>
            <a:r>
              <a:rPr lang="en-AU" dirty="0"/>
              <a:t>Develop a collection security strategic forward plan for the State Library of NSW with current staff</a:t>
            </a:r>
          </a:p>
          <a:p>
            <a:r>
              <a:rPr lang="en-AU" dirty="0"/>
              <a:t>Continue working in my part time bakery job                           which gives me enough time to do the above</a:t>
            </a:r>
          </a:p>
        </p:txBody>
      </p:sp>
      <p:pic>
        <p:nvPicPr>
          <p:cNvPr id="8194" name="Picture 2" descr="May be an image of rye bread">
            <a:extLst>
              <a:ext uri="{FF2B5EF4-FFF2-40B4-BE49-F238E27FC236}">
                <a16:creationId xmlns:a16="http://schemas.microsoft.com/office/drawing/2014/main" id="{811B4CBF-9D5E-B544-07C1-BF591D2AFA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0" t="20175" b="9519"/>
          <a:stretch/>
        </p:blipFill>
        <p:spPr bwMode="auto">
          <a:xfrm>
            <a:off x="8542684" y="4941168"/>
            <a:ext cx="2450654" cy="136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5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Brief History</a:t>
            </a:r>
          </a:p>
        </p:txBody>
      </p:sp>
      <p:sp>
        <p:nvSpPr>
          <p:cNvPr id="14" name="Content Placeholder 13"/>
          <p:cNvSpPr>
            <a:spLocks noGrp="1"/>
          </p:cNvSpPr>
          <p:nvPr>
            <p:ph idx="1"/>
          </p:nvPr>
        </p:nvSpPr>
        <p:spPr/>
        <p:txBody>
          <a:bodyPr>
            <a:normAutofit fontScale="70000" lnSpcReduction="20000"/>
          </a:bodyPr>
          <a:lstStyle/>
          <a:p>
            <a:r>
              <a:rPr lang="en-GB" dirty="0"/>
              <a:t>I would like to acknowledge the Gadigal people of the Eora Nation, the traditional custodians of the land that the State Library of New South Wales is built on and pay my respects to the Elders both past and present in Australia.</a:t>
            </a:r>
          </a:p>
          <a:p>
            <a:r>
              <a:rPr lang="en-GB" dirty="0"/>
              <a:t>The State Library of NSW is the oldest library in Australia. </a:t>
            </a:r>
          </a:p>
          <a:p>
            <a:r>
              <a:rPr lang="en-GB" dirty="0"/>
              <a:t>The Australian Subscription Library was established in 1826 in Sydney (less than 30 years after colonisation). </a:t>
            </a:r>
          </a:p>
          <a:p>
            <a:r>
              <a:rPr lang="en-GB" dirty="0"/>
              <a:t>In 1869 the NSW Government purchased it to form the Sydney Free Public Library, the first truly public library for the people of NSW. </a:t>
            </a:r>
          </a:p>
          <a:p>
            <a:r>
              <a:rPr lang="en-GB" dirty="0"/>
              <a:t>The Mitchell Library, the first library in the country to concentrate entirely on Australian content, opened in 1910 and is named after its major benefactor David Scott Mitchell. </a:t>
            </a:r>
            <a:endParaRPr lang="en-US" dirty="0"/>
          </a:p>
          <a:p>
            <a:r>
              <a:rPr lang="en-US" dirty="0"/>
              <a:t>The Dixson Wing was added after Sir William Dixson, another great collector of Australian material donated his collection and funds also to the Library.</a:t>
            </a:r>
          </a:p>
          <a:p>
            <a:r>
              <a:rPr lang="en-US" dirty="0"/>
              <a:t>So for Australians,  this Library is very significant.</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53EC1-CC9C-E993-1857-A8E925DC3F13}"/>
              </a:ext>
            </a:extLst>
          </p:cNvPr>
          <p:cNvSpPr>
            <a:spLocks noGrp="1"/>
          </p:cNvSpPr>
          <p:nvPr>
            <p:ph type="title"/>
          </p:nvPr>
        </p:nvSpPr>
        <p:spPr>
          <a:xfrm>
            <a:off x="1117309" y="76200"/>
            <a:ext cx="10157354" cy="1397000"/>
          </a:xfrm>
        </p:spPr>
        <p:txBody>
          <a:bodyPr anchor="b">
            <a:normAutofit/>
          </a:bodyPr>
          <a:lstStyle/>
          <a:p>
            <a:r>
              <a:rPr lang="en-AU" dirty="0"/>
              <a:t>Any questions?</a:t>
            </a:r>
          </a:p>
        </p:txBody>
      </p:sp>
      <p:pic>
        <p:nvPicPr>
          <p:cNvPr id="5" name="Content Placeholder 4" descr="Help with solid fill">
            <a:extLst>
              <a:ext uri="{FF2B5EF4-FFF2-40B4-BE49-F238E27FC236}">
                <a16:creationId xmlns:a16="http://schemas.microsoft.com/office/drawing/2014/main" id="{B77EFEEC-9BC5-F3C5-DD3A-6716D6A8614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0786" y="1701800"/>
            <a:ext cx="4470400" cy="4470400"/>
          </a:xfrm>
        </p:spPr>
      </p:pic>
    </p:spTree>
    <p:extLst>
      <p:ext uri="{BB962C8B-B14F-4D97-AF65-F5344CB8AC3E}">
        <p14:creationId xmlns:p14="http://schemas.microsoft.com/office/powerpoint/2010/main" val="362247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121476F-F900-3D14-654C-103C0114F090}"/>
              </a:ext>
            </a:extLst>
          </p:cNvPr>
          <p:cNvSpPr>
            <a:spLocks noGrp="1"/>
          </p:cNvSpPr>
          <p:nvPr>
            <p:ph type="title"/>
          </p:nvPr>
        </p:nvSpPr>
        <p:spPr>
          <a:xfrm>
            <a:off x="1117309" y="76200"/>
            <a:ext cx="10157354" cy="1397000"/>
          </a:xfrm>
        </p:spPr>
        <p:txBody>
          <a:bodyPr/>
          <a:lstStyle/>
          <a:p>
            <a:r>
              <a:rPr lang="en-US" dirty="0"/>
              <a:t>Mitchell Library Reading Room</a:t>
            </a:r>
          </a:p>
        </p:txBody>
      </p:sp>
      <p:pic>
        <p:nvPicPr>
          <p:cNvPr id="5" name="Content Placeholder 4" descr="A library with many tables and books">
            <a:extLst>
              <a:ext uri="{FF2B5EF4-FFF2-40B4-BE49-F238E27FC236}">
                <a16:creationId xmlns:a16="http://schemas.microsoft.com/office/drawing/2014/main" id="{A2241196-4F90-E02D-5F11-5ABD22473A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100" r="-2" b="2964"/>
          <a:stretch/>
        </p:blipFill>
        <p:spPr>
          <a:xfrm>
            <a:off x="1117309" y="1701800"/>
            <a:ext cx="10157354" cy="4470400"/>
          </a:xfrm>
          <a:noFill/>
        </p:spPr>
      </p:pic>
    </p:spTree>
    <p:extLst>
      <p:ext uri="{BB962C8B-B14F-4D97-AF65-F5344CB8AC3E}">
        <p14:creationId xmlns:p14="http://schemas.microsoft.com/office/powerpoint/2010/main" val="36840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F03A37-A40D-40E6-3D5A-1F372432334F}"/>
              </a:ext>
            </a:extLst>
          </p:cNvPr>
          <p:cNvSpPr>
            <a:spLocks noGrp="1"/>
          </p:cNvSpPr>
          <p:nvPr>
            <p:ph type="title"/>
          </p:nvPr>
        </p:nvSpPr>
        <p:spPr>
          <a:xfrm>
            <a:off x="1117309" y="76200"/>
            <a:ext cx="10157354" cy="1397000"/>
          </a:xfrm>
        </p:spPr>
        <p:txBody>
          <a:bodyPr>
            <a:normAutofit/>
          </a:bodyPr>
          <a:lstStyle/>
          <a:p>
            <a:r>
              <a:rPr lang="en-US" sz="3600" dirty="0"/>
              <a:t>Spot the difference – we moved the staff desk in one of the many renovations</a:t>
            </a:r>
          </a:p>
        </p:txBody>
      </p:sp>
      <p:pic>
        <p:nvPicPr>
          <p:cNvPr id="5" name="Content Placeholder 4" descr="A large library with a staircase and a staircase&#10;&#10;Description automatically generated">
            <a:extLst>
              <a:ext uri="{FF2B5EF4-FFF2-40B4-BE49-F238E27FC236}">
                <a16:creationId xmlns:a16="http://schemas.microsoft.com/office/drawing/2014/main" id="{704CE3B0-12A1-ED45-41E5-3B8CBE879C9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826" r="-2" b="11239"/>
          <a:stretch/>
        </p:blipFill>
        <p:spPr>
          <a:xfrm>
            <a:off x="1117309" y="1701800"/>
            <a:ext cx="10157354" cy="4470400"/>
          </a:xfrm>
          <a:noFill/>
        </p:spPr>
      </p:pic>
    </p:spTree>
    <p:extLst>
      <p:ext uri="{BB962C8B-B14F-4D97-AF65-F5344CB8AC3E}">
        <p14:creationId xmlns:p14="http://schemas.microsoft.com/office/powerpoint/2010/main" val="142901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A1-B175-15EC-D63A-0D9E67CB0CC9}"/>
              </a:ext>
            </a:extLst>
          </p:cNvPr>
          <p:cNvSpPr>
            <a:spLocks noGrp="1"/>
          </p:cNvSpPr>
          <p:nvPr>
            <p:ph type="title"/>
          </p:nvPr>
        </p:nvSpPr>
        <p:spPr>
          <a:xfrm>
            <a:off x="304721" y="1701800"/>
            <a:ext cx="3351927" cy="2844800"/>
          </a:xfrm>
        </p:spPr>
        <p:txBody>
          <a:bodyPr anchor="b">
            <a:normAutofit/>
          </a:bodyPr>
          <a:lstStyle/>
          <a:p>
            <a:r>
              <a:rPr lang="en-AU" dirty="0"/>
              <a:t>My Story . . . . . . . </a:t>
            </a:r>
          </a:p>
        </p:txBody>
      </p:sp>
      <p:sp>
        <p:nvSpPr>
          <p:cNvPr id="8" name="Text Placeholder 2">
            <a:extLst>
              <a:ext uri="{FF2B5EF4-FFF2-40B4-BE49-F238E27FC236}">
                <a16:creationId xmlns:a16="http://schemas.microsoft.com/office/drawing/2014/main" id="{754701F6-E553-2CCD-748A-CB2BA00582DC}"/>
              </a:ext>
            </a:extLst>
          </p:cNvPr>
          <p:cNvSpPr>
            <a:spLocks noGrp="1"/>
          </p:cNvSpPr>
          <p:nvPr>
            <p:ph type="body" sz="half" idx="2"/>
          </p:nvPr>
        </p:nvSpPr>
        <p:spPr>
          <a:xfrm>
            <a:off x="-2041684" y="6559267"/>
            <a:ext cx="1447592" cy="685112"/>
          </a:xfrm>
        </p:spPr>
        <p:txBody>
          <a:bodyPr/>
          <a:lstStyle/>
          <a:p>
            <a:endParaRPr lang="en-US" dirty="0"/>
          </a:p>
        </p:txBody>
      </p:sp>
      <p:sp>
        <p:nvSpPr>
          <p:cNvPr id="3" name="Content Placeholder 2">
            <a:extLst>
              <a:ext uri="{FF2B5EF4-FFF2-40B4-BE49-F238E27FC236}">
                <a16:creationId xmlns:a16="http://schemas.microsoft.com/office/drawing/2014/main" id="{EC463996-9D99-5502-2970-3FC18BE28506}"/>
              </a:ext>
            </a:extLst>
          </p:cNvPr>
          <p:cNvSpPr>
            <a:spLocks noGrp="1"/>
          </p:cNvSpPr>
          <p:nvPr>
            <p:ph idx="1"/>
          </p:nvPr>
        </p:nvSpPr>
        <p:spPr>
          <a:xfrm>
            <a:off x="4469236" y="482600"/>
            <a:ext cx="6805427" cy="5892800"/>
          </a:xfrm>
        </p:spPr>
        <p:txBody>
          <a:bodyPr>
            <a:normAutofit/>
          </a:bodyPr>
          <a:lstStyle/>
          <a:p>
            <a:r>
              <a:rPr lang="en-AU" sz="2200" dirty="0"/>
              <a:t>Began as a casual General Library Assistant at the University of Sydney Library as a first year student in 1989.</a:t>
            </a:r>
          </a:p>
          <a:p>
            <a:r>
              <a:rPr lang="en-AU" sz="2200" dirty="0"/>
              <a:t>Finished in 2011 at the University with a position of managing Fisher Library the largest and busiest Library in the network.</a:t>
            </a:r>
          </a:p>
          <a:p>
            <a:r>
              <a:rPr lang="en-AU" sz="2200" dirty="0"/>
              <a:t>Moved to the State Library of NSW at the beginning of 2012 as the new Manager of Access &amp; Information. </a:t>
            </a:r>
          </a:p>
          <a:p>
            <a:r>
              <a:rPr lang="en-AU" sz="2200" dirty="0"/>
              <a:t>Within 3 months of starting the government had changed, large budget cuts were made and through two rounds of redundancies and completed a process of reducing staff from about 96 FTE to 66 FTE without cutting back hours or services</a:t>
            </a:r>
          </a:p>
          <a:p>
            <a:endParaRPr lang="en-AU" sz="2200" dirty="0"/>
          </a:p>
        </p:txBody>
      </p:sp>
      <p:pic>
        <p:nvPicPr>
          <p:cNvPr id="1026" name="Picture 2" descr="Cutting Compensation: Effects of Budget Cuts on Public Servants">
            <a:extLst>
              <a:ext uri="{FF2B5EF4-FFF2-40B4-BE49-F238E27FC236}">
                <a16:creationId xmlns:a16="http://schemas.microsoft.com/office/drawing/2014/main" id="{3A3FDCC3-02A8-B531-A927-DBA0AE79DD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21" y="4605459"/>
            <a:ext cx="2983972" cy="199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99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0F38-D811-B21C-2C97-1CB97B561906}"/>
              </a:ext>
            </a:extLst>
          </p:cNvPr>
          <p:cNvSpPr>
            <a:spLocks noGrp="1"/>
          </p:cNvSpPr>
          <p:nvPr>
            <p:ph type="title"/>
          </p:nvPr>
        </p:nvSpPr>
        <p:spPr>
          <a:xfrm>
            <a:off x="304721" y="1701800"/>
            <a:ext cx="3351927" cy="2844800"/>
          </a:xfrm>
        </p:spPr>
        <p:txBody>
          <a:bodyPr anchor="b">
            <a:normAutofit/>
          </a:bodyPr>
          <a:lstStyle/>
          <a:p>
            <a:r>
              <a:rPr lang="en-AU" dirty="0"/>
              <a:t>My story </a:t>
            </a:r>
            <a:r>
              <a:rPr lang="en-AU" dirty="0" err="1"/>
              <a:t>con’t</a:t>
            </a:r>
            <a:r>
              <a:rPr lang="en-AU" dirty="0"/>
              <a:t> . . . </a:t>
            </a:r>
          </a:p>
        </p:txBody>
      </p:sp>
      <p:sp>
        <p:nvSpPr>
          <p:cNvPr id="8" name="Text Placeholder 2">
            <a:extLst>
              <a:ext uri="{FF2B5EF4-FFF2-40B4-BE49-F238E27FC236}">
                <a16:creationId xmlns:a16="http://schemas.microsoft.com/office/drawing/2014/main" id="{2E5E50CB-13DD-5154-91B4-F2B388D90D2D}"/>
              </a:ext>
            </a:extLst>
          </p:cNvPr>
          <p:cNvSpPr>
            <a:spLocks noGrp="1"/>
          </p:cNvSpPr>
          <p:nvPr>
            <p:ph type="body" sz="half" idx="2"/>
          </p:nvPr>
        </p:nvSpPr>
        <p:spPr>
          <a:xfrm>
            <a:off x="-4054858" y="6877223"/>
            <a:ext cx="3351927" cy="1727200"/>
          </a:xfrm>
        </p:spPr>
        <p:txBody>
          <a:bodyPr/>
          <a:lstStyle/>
          <a:p>
            <a:endParaRPr lang="en-US" dirty="0"/>
          </a:p>
        </p:txBody>
      </p:sp>
      <p:sp>
        <p:nvSpPr>
          <p:cNvPr id="3" name="Content Placeholder 2">
            <a:extLst>
              <a:ext uri="{FF2B5EF4-FFF2-40B4-BE49-F238E27FC236}">
                <a16:creationId xmlns:a16="http://schemas.microsoft.com/office/drawing/2014/main" id="{FA604F53-CE67-641F-BD12-F2E3C6677BA3}"/>
              </a:ext>
            </a:extLst>
          </p:cNvPr>
          <p:cNvSpPr>
            <a:spLocks noGrp="1"/>
          </p:cNvSpPr>
          <p:nvPr>
            <p:ph idx="1"/>
          </p:nvPr>
        </p:nvSpPr>
        <p:spPr>
          <a:xfrm>
            <a:off x="4469236" y="482600"/>
            <a:ext cx="6805427" cy="5892800"/>
          </a:xfrm>
        </p:spPr>
        <p:txBody>
          <a:bodyPr>
            <a:normAutofit/>
          </a:bodyPr>
          <a:lstStyle/>
          <a:p>
            <a:r>
              <a:rPr lang="en-AU" sz="2000" dirty="0"/>
              <a:t>When I was not dealing with those few small challenges I had become aware that there some issues with collection security throughout the whole  “life cycle” of providing access to researchers. </a:t>
            </a:r>
          </a:p>
          <a:p>
            <a:r>
              <a:rPr lang="en-AU" sz="2000" dirty="0"/>
              <a:t>Also one of the restructuring processes moved more of the responsibility for accessing special collections into my role.</a:t>
            </a:r>
          </a:p>
          <a:p>
            <a:r>
              <a:rPr lang="en-AU" sz="2000" dirty="0"/>
              <a:t>Started small, what could we do with no money?</a:t>
            </a:r>
          </a:p>
          <a:p>
            <a:pPr lvl="1"/>
            <a:r>
              <a:rPr lang="en-AU" dirty="0"/>
              <a:t>Defined bags and their size</a:t>
            </a:r>
          </a:p>
          <a:p>
            <a:pPr lvl="1"/>
            <a:r>
              <a:rPr lang="en-AU" dirty="0"/>
              <a:t>Improved information to clients about requirements for accessing special collections</a:t>
            </a:r>
          </a:p>
          <a:p>
            <a:pPr lvl="1"/>
            <a:r>
              <a:rPr lang="en-AU" dirty="0"/>
              <a:t>Approvals for access to high value material were centralised for clarity and consistency</a:t>
            </a:r>
          </a:p>
          <a:p>
            <a:pPr lvl="1"/>
            <a:r>
              <a:rPr lang="en-AU" dirty="0"/>
              <a:t>Redefined staff processes and try to reduce number of staff going to the Stacks</a:t>
            </a:r>
          </a:p>
          <a:p>
            <a:endParaRPr lang="en-AU" sz="2000" dirty="0"/>
          </a:p>
        </p:txBody>
      </p:sp>
      <p:pic>
        <p:nvPicPr>
          <p:cNvPr id="2050" name="Picture 2">
            <a:extLst>
              <a:ext uri="{FF2B5EF4-FFF2-40B4-BE49-F238E27FC236}">
                <a16:creationId xmlns:a16="http://schemas.microsoft.com/office/drawing/2014/main" id="{B1A96D7F-EB9E-6735-095F-6CC469742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59" y="4653136"/>
            <a:ext cx="226695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AD4AA-5C3D-9FC5-FED8-641B34893EDC}"/>
              </a:ext>
            </a:extLst>
          </p:cNvPr>
          <p:cNvSpPr>
            <a:spLocks noGrp="1"/>
          </p:cNvSpPr>
          <p:nvPr>
            <p:ph type="title"/>
          </p:nvPr>
        </p:nvSpPr>
        <p:spPr/>
        <p:txBody>
          <a:bodyPr/>
          <a:lstStyle/>
          <a:p>
            <a:r>
              <a:rPr lang="en-AU" dirty="0"/>
              <a:t>Some other changes</a:t>
            </a:r>
          </a:p>
        </p:txBody>
      </p:sp>
      <p:sp>
        <p:nvSpPr>
          <p:cNvPr id="6" name="Content Placeholder 5">
            <a:extLst>
              <a:ext uri="{FF2B5EF4-FFF2-40B4-BE49-F238E27FC236}">
                <a16:creationId xmlns:a16="http://schemas.microsoft.com/office/drawing/2014/main" id="{D55EC6B9-4F03-74AA-BCEE-BBF124EE7058}"/>
              </a:ext>
            </a:extLst>
          </p:cNvPr>
          <p:cNvSpPr>
            <a:spLocks noGrp="1"/>
          </p:cNvSpPr>
          <p:nvPr>
            <p:ph idx="1"/>
          </p:nvPr>
        </p:nvSpPr>
        <p:spPr/>
        <p:txBody>
          <a:bodyPr>
            <a:normAutofit lnSpcReduction="10000"/>
          </a:bodyPr>
          <a:lstStyle/>
          <a:p>
            <a:r>
              <a:rPr lang="en-AU" dirty="0"/>
              <a:t>With a little bit of money we purchased lockable trolleys to move high value collection about the Library</a:t>
            </a:r>
          </a:p>
          <a:p>
            <a:r>
              <a:rPr lang="en-AU" dirty="0"/>
              <a:t>With some more money we purchased a high security safe with a higher level of security and tracking of access and fireproof for 24 hours to use for high value material in use</a:t>
            </a:r>
          </a:p>
          <a:p>
            <a:r>
              <a:rPr lang="en-AU" dirty="0"/>
              <a:t>Added a higher security flat map / plan cabinet for large flat items</a:t>
            </a:r>
          </a:p>
          <a:p>
            <a:r>
              <a:rPr lang="en-AU" dirty="0"/>
              <a:t>With a  lot more money and a special project compactus storage was installed on successive floors of the storage area allowing the return to onsite storage of some of the collections </a:t>
            </a:r>
            <a:r>
              <a:rPr lang="en-AU" dirty="0" err="1"/>
              <a:t>eg</a:t>
            </a:r>
            <a:r>
              <a:rPr lang="en-AU" dirty="0"/>
              <a:t> the bulk of the manuscripts</a:t>
            </a:r>
          </a:p>
        </p:txBody>
      </p:sp>
    </p:spTree>
    <p:extLst>
      <p:ext uri="{BB962C8B-B14F-4D97-AF65-F5344CB8AC3E}">
        <p14:creationId xmlns:p14="http://schemas.microsoft.com/office/powerpoint/2010/main" val="270697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86D4-323C-7E63-0A84-74ECB7B5B5DF}"/>
              </a:ext>
            </a:extLst>
          </p:cNvPr>
          <p:cNvSpPr>
            <a:spLocks noGrp="1"/>
          </p:cNvSpPr>
          <p:nvPr>
            <p:ph type="title"/>
          </p:nvPr>
        </p:nvSpPr>
        <p:spPr>
          <a:xfrm>
            <a:off x="1117309" y="76200"/>
            <a:ext cx="10157354" cy="1397000"/>
          </a:xfrm>
        </p:spPr>
        <p:txBody>
          <a:bodyPr anchor="b">
            <a:normAutofit/>
          </a:bodyPr>
          <a:lstStyle/>
          <a:p>
            <a:r>
              <a:rPr lang="en-AU" dirty="0"/>
              <a:t>But what else could be done?</a:t>
            </a:r>
          </a:p>
        </p:txBody>
      </p:sp>
      <p:pic>
        <p:nvPicPr>
          <p:cNvPr id="3074" name="Picture 2" descr="Next Step Classes - BRAINERD - Lakes Area Pregnancy Support Center">
            <a:extLst>
              <a:ext uri="{FF2B5EF4-FFF2-40B4-BE49-F238E27FC236}">
                <a16:creationId xmlns:a16="http://schemas.microsoft.com/office/drawing/2014/main" id="{2F48DE35-A91B-7770-AAAB-E6CA8DDC4A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7309" y="1720307"/>
            <a:ext cx="4185015" cy="3727828"/>
          </a:xfrm>
          <a:prstGeom prst="rect">
            <a:avLst/>
          </a:prstGeom>
          <a:solidFill>
            <a:srgbClr val="FFFFFF"/>
          </a:solidFill>
        </p:spPr>
      </p:pic>
      <p:sp>
        <p:nvSpPr>
          <p:cNvPr id="3" name="Content Placeholder 2">
            <a:extLst>
              <a:ext uri="{FF2B5EF4-FFF2-40B4-BE49-F238E27FC236}">
                <a16:creationId xmlns:a16="http://schemas.microsoft.com/office/drawing/2014/main" id="{AA743247-9E88-1853-6D90-C0986DCABA57}"/>
              </a:ext>
            </a:extLst>
          </p:cNvPr>
          <p:cNvSpPr>
            <a:spLocks noGrp="1"/>
          </p:cNvSpPr>
          <p:nvPr>
            <p:ph sz="half" idx="2"/>
          </p:nvPr>
        </p:nvSpPr>
        <p:spPr>
          <a:xfrm>
            <a:off x="6297559" y="1701800"/>
            <a:ext cx="4977104" cy="4470400"/>
          </a:xfrm>
        </p:spPr>
        <p:txBody>
          <a:bodyPr>
            <a:normAutofit/>
          </a:bodyPr>
          <a:lstStyle/>
          <a:p>
            <a:r>
              <a:rPr lang="en-AU" dirty="0"/>
              <a:t>Literature tends to be fairly unexplicit and says thing like “Minimise the number of staff”</a:t>
            </a:r>
          </a:p>
          <a:p>
            <a:r>
              <a:rPr lang="en-AU" dirty="0"/>
              <a:t>We needed practical ideas and better strategies to take us to the next step</a:t>
            </a:r>
          </a:p>
        </p:txBody>
      </p:sp>
    </p:spTree>
    <p:extLst>
      <p:ext uri="{BB962C8B-B14F-4D97-AF65-F5344CB8AC3E}">
        <p14:creationId xmlns:p14="http://schemas.microsoft.com/office/powerpoint/2010/main" val="12166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37116</TotalTime>
  <Words>2050</Words>
  <Application>Microsoft Office PowerPoint</Application>
  <PresentationFormat>Custom</PresentationFormat>
  <Paragraphs>157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Century Gothic</vt:lpstr>
      <vt:lpstr>Books 16x9</vt:lpstr>
      <vt:lpstr>Benchmarking the balance of access, security and preservation for significant library collections</vt:lpstr>
      <vt:lpstr>Where have I come from?</vt:lpstr>
      <vt:lpstr>Brief History</vt:lpstr>
      <vt:lpstr>Mitchell Library Reading Room</vt:lpstr>
      <vt:lpstr>Spot the difference – we moved the staff desk in one of the many renovations</vt:lpstr>
      <vt:lpstr>My Story . . . . . . . </vt:lpstr>
      <vt:lpstr>My story con’t . . . </vt:lpstr>
      <vt:lpstr>Some other changes</vt:lpstr>
      <vt:lpstr>But what else could be done?</vt:lpstr>
      <vt:lpstr>What is the Churchill Trust?</vt:lpstr>
      <vt:lpstr>My Churchill Fellowship</vt:lpstr>
      <vt:lpstr>Project almost cancelled several times does live again in 2023</vt:lpstr>
      <vt:lpstr>Prior to trip – Australian networking</vt:lpstr>
      <vt:lpstr>Project Data</vt:lpstr>
      <vt:lpstr>Q’s - Readers</vt:lpstr>
      <vt:lpstr>Q’s - High value and unique collection material</vt:lpstr>
      <vt:lpstr>Q’s Storage</vt:lpstr>
      <vt:lpstr>Q’s Staff</vt:lpstr>
      <vt:lpstr>Q’s Policies </vt:lpstr>
      <vt:lpstr>Q’s Security Incidents</vt:lpstr>
      <vt:lpstr>Q’s Future Planning</vt:lpstr>
      <vt:lpstr>Security of project data</vt:lpstr>
      <vt:lpstr>Where am I going?</vt:lpstr>
      <vt:lpstr> . . . . . . almost 9 weeks of travel</vt:lpstr>
      <vt:lpstr>Ooohh the topic is timely after all</vt:lpstr>
      <vt:lpstr>8 weeks after I get back . . . .</vt:lpstr>
      <vt:lpstr>A few early observations</vt:lpstr>
      <vt:lpstr> . . . .and a few others</vt:lpstr>
      <vt:lpstr>Plan for 2024</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Philippa Stevens</dc:creator>
  <cp:lastModifiedBy>Philippa Stevens</cp:lastModifiedBy>
  <cp:revision>2</cp:revision>
  <cp:lastPrinted>2023-09-06T10:13:18Z</cp:lastPrinted>
  <dcterms:created xsi:type="dcterms:W3CDTF">2023-07-10T07:44:48Z</dcterms:created>
  <dcterms:modified xsi:type="dcterms:W3CDTF">2023-09-30T15:28:21Z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