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84" r:id="rId4"/>
    <p:sldId id="280" r:id="rId5"/>
    <p:sldId id="261" r:id="rId6"/>
    <p:sldId id="263" r:id="rId7"/>
    <p:sldId id="287" r:id="rId8"/>
    <p:sldId id="257" r:id="rId9"/>
    <p:sldId id="288" r:id="rId10"/>
    <p:sldId id="289" r:id="rId11"/>
    <p:sldId id="262" r:id="rId12"/>
    <p:sldId id="259" r:id="rId13"/>
    <p:sldId id="290" r:id="rId14"/>
    <p:sldId id="264" r:id="rId15"/>
    <p:sldId id="265" r:id="rId16"/>
    <p:sldId id="266" r:id="rId17"/>
    <p:sldId id="267" r:id="rId18"/>
    <p:sldId id="279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 Pijpers" initials="JP" lastIdx="15" clrIdx="0">
    <p:extLst/>
  </p:cmAuthor>
  <p:cmAuthor id="2" name="Liedewij Lamers" initials="L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9548" autoAdjust="0"/>
  </p:normalViewPr>
  <p:slideViewPr>
    <p:cSldViewPr>
      <p:cViewPr>
        <p:scale>
          <a:sx n="95" d="100"/>
          <a:sy n="95" d="100"/>
        </p:scale>
        <p:origin x="-21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36D53-4D58-4277-A613-382DAA18A5CA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E5CB7-5DF4-4F9E-9E9B-930C64C50CE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31EF-EA3C-4DAC-B96A-B319A0CCF47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9A08-D705-4BCB-9DEF-25E0B94CEEB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0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8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6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3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23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1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1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19A08-D705-4BCB-9DEF-25E0B94CEE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3581" y="104775"/>
            <a:ext cx="3186113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95167" y="1179739"/>
            <a:ext cx="3936206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95167" y="2374152"/>
            <a:ext cx="7576997" cy="32601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657350" indent="-285750" algn="ctr">
              <a:buFont typeface="Arial" panose="020B0604020202020204" pitchFamily="34" charset="0"/>
              <a:buChar char="•"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944" y="1285875"/>
            <a:ext cx="3936206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4" y="2387599"/>
            <a:ext cx="4179094" cy="324167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657350" indent="-285750" algn="ctr">
              <a:buFont typeface="Arial" panose="020B0604020202020204" pitchFamily="34" charset="0"/>
              <a:buChar char="•"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22144" y="1365250"/>
            <a:ext cx="3000375" cy="443865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3581" y="104775"/>
            <a:ext cx="3186113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46947" y="1285875"/>
            <a:ext cx="3936206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6947" y="2387599"/>
            <a:ext cx="4179094" cy="324167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2944" y="1365250"/>
            <a:ext cx="3000375" cy="443865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3581" y="104775"/>
            <a:ext cx="3186113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95167" y="1179739"/>
            <a:ext cx="3936206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3581" y="104775"/>
            <a:ext cx="3186113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able Placeholder 19"/>
          <p:cNvSpPr>
            <a:spLocks noGrp="1"/>
          </p:cNvSpPr>
          <p:nvPr>
            <p:ph type="tbl" sz="quarter" idx="15"/>
          </p:nvPr>
        </p:nvSpPr>
        <p:spPr>
          <a:xfrm>
            <a:off x="795337" y="2236788"/>
            <a:ext cx="5662613" cy="339725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9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 algn="r">
              <a:buNone/>
              <a:defRPr lang="nl-NL" sz="15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46C59869-A641-4650-99DA-FC10F411A8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59869-A641-4650-99DA-FC10F411A86B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D98ECF2-31A5-43B6-A3C9-1EB96B91823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Programme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Fortify</a:t>
            </a:r>
            <a:r>
              <a:rPr lang="nl-NL" dirty="0"/>
              <a:t> Digital Security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Liedewij Lamers</a:t>
            </a:r>
          </a:p>
          <a:p>
            <a:r>
              <a:rPr lang="nl-NL" dirty="0"/>
              <a:t>8th of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02132" y="1268760"/>
            <a:ext cx="306880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/>
              <a:t>CURRENT STATE</a:t>
            </a:r>
            <a:endParaRPr lang="en-US" sz="4400" b="1" dirty="0"/>
          </a:p>
        </p:txBody>
      </p:sp>
      <p:sp>
        <p:nvSpPr>
          <p:cNvPr id="5" name="Rechthoek 4"/>
          <p:cNvSpPr/>
          <p:nvPr/>
        </p:nvSpPr>
        <p:spPr>
          <a:xfrm>
            <a:off x="5508104" y="1268760"/>
            <a:ext cx="308737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/>
              <a:t>TARGET</a:t>
            </a:r>
          </a:p>
          <a:p>
            <a:pPr algn="ctr"/>
            <a:r>
              <a:rPr lang="nl-NL" sz="4400" b="1" dirty="0"/>
              <a:t>STATE</a:t>
            </a:r>
            <a:endParaRPr lang="en-US" sz="4400" b="1" dirty="0"/>
          </a:p>
        </p:txBody>
      </p:sp>
      <p:sp>
        <p:nvSpPr>
          <p:cNvPr id="2" name="Gelijkbenige driehoek 1"/>
          <p:cNvSpPr/>
          <p:nvPr/>
        </p:nvSpPr>
        <p:spPr>
          <a:xfrm>
            <a:off x="3059832" y="2564904"/>
            <a:ext cx="2952328" cy="338437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 smtClean="0"/>
              <a:t>GAP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237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593257" cy="733425"/>
          </a:xfrm>
        </p:spPr>
        <p:txBody>
          <a:bodyPr/>
          <a:lstStyle/>
          <a:p>
            <a:r>
              <a:rPr lang="nl-NL" dirty="0" err="1"/>
              <a:t>Fortify</a:t>
            </a:r>
            <a:r>
              <a:rPr lang="nl-NL" dirty="0"/>
              <a:t> Digital Security </a:t>
            </a:r>
            <a:r>
              <a:rPr lang="nl-NL" dirty="0" err="1"/>
              <a:t>Programme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241"/>
            <a:ext cx="9144000" cy="60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95166" y="1179739"/>
            <a:ext cx="7593257" cy="733425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paths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take?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 err="1"/>
              <a:t>Strengthen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Prove 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fullfill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obligations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Be </a:t>
            </a:r>
            <a:r>
              <a:rPr lang="nl-NL" dirty="0" err="1"/>
              <a:t>prepared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incidents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impact management</a:t>
            </a:r>
          </a:p>
          <a:p>
            <a:pPr marL="457200" indent="-457200">
              <a:buAutoNum type="arabicPeriod"/>
            </a:pPr>
            <a:r>
              <a:rPr lang="nl-NL" dirty="0"/>
              <a:t>Secure storage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accesibility</a:t>
            </a:r>
            <a:r>
              <a:rPr lang="nl-NL" dirty="0"/>
              <a:t> of </a:t>
            </a:r>
            <a:r>
              <a:rPr lang="nl-NL" dirty="0" err="1"/>
              <a:t>collections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Continuity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national</a:t>
            </a:r>
            <a:r>
              <a:rPr lang="nl-NL" dirty="0"/>
              <a:t> digital </a:t>
            </a:r>
            <a:r>
              <a:rPr lang="nl-NL" dirty="0" err="1"/>
              <a:t>library</a:t>
            </a:r>
            <a:r>
              <a:rPr lang="nl-NL" dirty="0"/>
              <a:t> online service </a:t>
            </a:r>
          </a:p>
          <a:p>
            <a:pPr marL="457200" indent="-457200">
              <a:buAutoNum type="arabicPeriod"/>
            </a:pPr>
            <a:r>
              <a:rPr lang="nl-NL" dirty="0"/>
              <a:t>Security in </a:t>
            </a:r>
            <a:r>
              <a:rPr lang="nl-NL" dirty="0" err="1"/>
              <a:t>the</a:t>
            </a:r>
            <a:r>
              <a:rPr lang="nl-NL" dirty="0"/>
              <a:t> full chain (close </a:t>
            </a:r>
            <a:r>
              <a:rPr lang="nl-NL" dirty="0" err="1"/>
              <a:t>co-operation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partners)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961154" cy="245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6732240" y="908720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/>
          <p:cNvSpPr/>
          <p:nvPr/>
        </p:nvSpPr>
        <p:spPr>
          <a:xfrm>
            <a:off x="8284595" y="908720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971600" y="984621"/>
            <a:ext cx="7200800" cy="5150523"/>
            <a:chOff x="971600" y="984621"/>
            <a:chExt cx="7200800" cy="51505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984621"/>
              <a:ext cx="7200800" cy="515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3347864" y="1196752"/>
              <a:ext cx="23042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07504" y="836712"/>
            <a:ext cx="7521249" cy="733425"/>
          </a:xfrm>
        </p:spPr>
        <p:txBody>
          <a:bodyPr/>
          <a:lstStyle/>
          <a:p>
            <a:r>
              <a:rPr lang="nl-NL" dirty="0" err="1"/>
              <a:t>Programme</a:t>
            </a:r>
            <a:r>
              <a:rPr lang="nl-NL" dirty="0"/>
              <a:t>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449241" cy="733425"/>
          </a:xfrm>
        </p:spPr>
        <p:txBody>
          <a:bodyPr/>
          <a:lstStyle/>
          <a:p>
            <a:r>
              <a:rPr lang="nl-NL" dirty="0" err="1"/>
              <a:t>Accomplishments</a:t>
            </a:r>
            <a:endParaRPr lang="en-US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4824535" cy="3717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Organisation</a:t>
            </a:r>
            <a:r>
              <a:rPr lang="nl-NL" dirty="0"/>
              <a:t> is </a:t>
            </a:r>
            <a:r>
              <a:rPr lang="nl-NL" dirty="0" err="1"/>
              <a:t>stronger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Monitoring ‘</a:t>
            </a:r>
            <a:r>
              <a:rPr lang="nl-NL" dirty="0" err="1"/>
              <a:t>early</a:t>
            </a:r>
            <a:r>
              <a:rPr lang="nl-NL" dirty="0"/>
              <a:t> </a:t>
            </a:r>
            <a:r>
              <a:rPr lang="nl-NL" dirty="0" err="1"/>
              <a:t>warning</a:t>
            </a:r>
            <a:r>
              <a:rPr lang="nl-NL" dirty="0"/>
              <a:t>’ has been </a:t>
            </a:r>
            <a:r>
              <a:rPr lang="nl-NL" dirty="0" err="1"/>
              <a:t>improved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Increased</a:t>
            </a:r>
            <a:r>
              <a:rPr lang="nl-NL" dirty="0"/>
              <a:t> awareness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staff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Developed</a:t>
            </a:r>
            <a:r>
              <a:rPr lang="nl-NL" dirty="0"/>
              <a:t> </a:t>
            </a:r>
            <a:r>
              <a:rPr lang="nl-NL" dirty="0" err="1"/>
              <a:t>processes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procedures </a:t>
            </a:r>
            <a:r>
              <a:rPr lang="nl-NL" dirty="0" err="1"/>
              <a:t>regarding</a:t>
            </a:r>
            <a:r>
              <a:rPr lang="nl-NL" dirty="0"/>
              <a:t> digital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Scan </a:t>
            </a:r>
            <a:r>
              <a:rPr lang="nl-NL" dirty="0" err="1"/>
              <a:t>by</a:t>
            </a:r>
            <a:r>
              <a:rPr lang="nl-NL" dirty="0"/>
              <a:t> expert company 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strenghts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weaknesses</a:t>
            </a:r>
            <a:r>
              <a:rPr lang="nl-NL" dirty="0"/>
              <a:t> in more detail</a:t>
            </a:r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871913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95167" y="1179739"/>
            <a:ext cx="3416794" cy="733425"/>
          </a:xfrm>
        </p:spPr>
        <p:txBody>
          <a:bodyPr/>
          <a:lstStyle/>
          <a:p>
            <a:r>
              <a:rPr lang="nl-NL" dirty="0"/>
              <a:t>Goals 2017</a:t>
            </a:r>
            <a:endParaRPr lang="en-US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4932040" y="1124744"/>
            <a:ext cx="3816424" cy="47525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Data </a:t>
            </a:r>
            <a:r>
              <a:rPr lang="nl-NL" dirty="0" err="1"/>
              <a:t>classification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 err="1"/>
              <a:t>Continuous</a:t>
            </a:r>
            <a:r>
              <a:rPr lang="nl-NL" dirty="0"/>
              <a:t> focus on awareness</a:t>
            </a:r>
          </a:p>
          <a:p>
            <a:pPr marL="457200" indent="-457200">
              <a:buAutoNum type="arabicPeriod"/>
            </a:pPr>
            <a:r>
              <a:rPr lang="nl-NL" dirty="0"/>
              <a:t>Start </a:t>
            </a:r>
            <a:r>
              <a:rPr lang="nl-NL" dirty="0" err="1"/>
              <a:t>implementation</a:t>
            </a:r>
            <a:r>
              <a:rPr lang="nl-NL" dirty="0"/>
              <a:t> EU General Data </a:t>
            </a:r>
            <a:r>
              <a:rPr lang="nl-NL" dirty="0" err="1"/>
              <a:t>Protection</a:t>
            </a:r>
            <a:r>
              <a:rPr lang="nl-NL" dirty="0"/>
              <a:t> </a:t>
            </a:r>
            <a:r>
              <a:rPr lang="nl-NL" dirty="0" err="1"/>
              <a:t>Regulation</a:t>
            </a:r>
            <a:r>
              <a:rPr lang="nl-NL" dirty="0"/>
              <a:t> (GDPR)</a:t>
            </a:r>
          </a:p>
          <a:p>
            <a:pPr marL="457200" indent="-457200">
              <a:buAutoNum type="arabicPeriod"/>
            </a:pPr>
            <a:r>
              <a:rPr lang="nl-NL" dirty="0" err="1"/>
              <a:t>Defining</a:t>
            </a:r>
            <a:r>
              <a:rPr lang="nl-NL" dirty="0"/>
              <a:t> proper actions </a:t>
            </a:r>
            <a:r>
              <a:rPr lang="nl-NL" dirty="0" err="1"/>
              <a:t>resulting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quick</a:t>
            </a:r>
            <a:r>
              <a:rPr lang="nl-NL" dirty="0"/>
              <a:t> scan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055"/>
            <a:ext cx="4716016" cy="26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795166" y="1179739"/>
            <a:ext cx="4424905" cy="733425"/>
          </a:xfrm>
        </p:spPr>
        <p:txBody>
          <a:bodyPr/>
          <a:lstStyle/>
          <a:p>
            <a:r>
              <a:rPr lang="nl-NL" dirty="0"/>
              <a:t>Overall plan </a:t>
            </a:r>
            <a:r>
              <a:rPr lang="nl-NL" dirty="0" err="1"/>
              <a:t>for</a:t>
            </a:r>
            <a:r>
              <a:rPr lang="nl-NL" dirty="0"/>
              <a:t> 2018</a:t>
            </a:r>
            <a:endParaRPr lang="en-US" dirty="0"/>
          </a:p>
        </p:txBody>
      </p:sp>
      <p:sp>
        <p:nvSpPr>
          <p:cNvPr id="5" name="Ondertitel 3"/>
          <p:cNvSpPr txBox="1">
            <a:spLocks/>
          </p:cNvSpPr>
          <p:nvPr/>
        </p:nvSpPr>
        <p:spPr>
          <a:xfrm>
            <a:off x="795167" y="2374152"/>
            <a:ext cx="5072977" cy="326016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nl-NL" dirty="0"/>
              <a:t>Strong focus on </a:t>
            </a:r>
            <a:r>
              <a:rPr lang="nl-NL" dirty="0" err="1"/>
              <a:t>strenghtening</a:t>
            </a:r>
            <a:r>
              <a:rPr lang="nl-NL" dirty="0"/>
              <a:t> awareness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Rerun</a:t>
            </a:r>
            <a:r>
              <a:rPr lang="nl-NL" dirty="0"/>
              <a:t> data </a:t>
            </a:r>
            <a:r>
              <a:rPr lang="nl-NL" dirty="0" err="1"/>
              <a:t>classification</a:t>
            </a:r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/>
              <a:t>Compliancy </a:t>
            </a:r>
            <a:r>
              <a:rPr lang="nl-NL" dirty="0" err="1"/>
              <a:t>to</a:t>
            </a:r>
            <a:r>
              <a:rPr lang="nl-NL" dirty="0"/>
              <a:t> GDPR</a:t>
            </a:r>
          </a:p>
          <a:p>
            <a:pPr marL="342900" indent="-342900">
              <a:buFontTx/>
              <a:buChar char="-"/>
            </a:pPr>
            <a:r>
              <a:rPr lang="nl-NL" dirty="0" err="1"/>
              <a:t>Implement</a:t>
            </a:r>
            <a:r>
              <a:rPr lang="nl-NL" dirty="0"/>
              <a:t> actions </a:t>
            </a:r>
            <a:r>
              <a:rPr lang="nl-NL" dirty="0" err="1"/>
              <a:t>from</a:t>
            </a:r>
            <a:r>
              <a:rPr lang="nl-NL" dirty="0"/>
              <a:t> scan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rerun</a:t>
            </a:r>
            <a:r>
              <a:rPr lang="nl-NL" dirty="0"/>
              <a:t> scan (</a:t>
            </a:r>
            <a:r>
              <a:rPr lang="nl-NL" dirty="0" err="1"/>
              <a:t>yearly</a:t>
            </a:r>
            <a:r>
              <a:rPr lang="nl-NL" dirty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124744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?</a:t>
            </a: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92088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2944" y="1285875"/>
            <a:ext cx="4887168" cy="733425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as a </a:t>
            </a:r>
            <a:r>
              <a:rPr lang="nl-NL" dirty="0" smtClean="0"/>
              <a:t>member?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2944" y="2387599"/>
            <a:ext cx="5103192" cy="3241675"/>
          </a:xfrm>
        </p:spPr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personal data is safe</a:t>
            </a:r>
          </a:p>
          <a:p>
            <a:r>
              <a:rPr lang="nl-NL" dirty="0" err="1"/>
              <a:t>What</a:t>
            </a:r>
            <a:r>
              <a:rPr lang="nl-NL" dirty="0"/>
              <a:t> I </a:t>
            </a:r>
            <a:r>
              <a:rPr lang="nl-NL" dirty="0" err="1"/>
              <a:t>read</a:t>
            </a:r>
            <a:r>
              <a:rPr lang="nl-NL" dirty="0"/>
              <a:t> is </a:t>
            </a:r>
            <a:r>
              <a:rPr lang="nl-NL" dirty="0" err="1"/>
              <a:t>my</a:t>
            </a:r>
            <a:r>
              <a:rPr lang="nl-NL" dirty="0"/>
              <a:t> business </a:t>
            </a:r>
            <a:r>
              <a:rPr lang="nl-NL" dirty="0" err="1"/>
              <a:t>only</a:t>
            </a:r>
            <a:endParaRPr lang="nl-NL" dirty="0"/>
          </a:p>
          <a:p>
            <a:r>
              <a:rPr lang="nl-NL" dirty="0" err="1"/>
              <a:t>E-books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‘</a:t>
            </a:r>
            <a:r>
              <a:rPr lang="nl-NL" dirty="0" err="1"/>
              <a:t>work</a:t>
            </a:r>
            <a:r>
              <a:rPr lang="nl-NL" dirty="0"/>
              <a:t>’</a:t>
            </a:r>
          </a:p>
          <a:p>
            <a:r>
              <a:rPr lang="nl-NL" dirty="0"/>
              <a:t>Downloads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trusted</a:t>
            </a:r>
            <a:endParaRPr lang="nl-NL" dirty="0"/>
          </a:p>
          <a:p>
            <a:r>
              <a:rPr lang="nl-NL" dirty="0"/>
              <a:t>Data in </a:t>
            </a:r>
            <a:r>
              <a:rPr lang="nl-NL" dirty="0" err="1"/>
              <a:t>catalogue</a:t>
            </a:r>
            <a:r>
              <a:rPr lang="nl-NL" dirty="0"/>
              <a:t> is accurate</a:t>
            </a:r>
          </a:p>
          <a:p>
            <a:r>
              <a:rPr lang="nl-NL" dirty="0"/>
              <a:t>Websites </a:t>
            </a:r>
            <a:r>
              <a:rPr lang="nl-NL" dirty="0" err="1"/>
              <a:t>and</a:t>
            </a:r>
            <a:r>
              <a:rPr lang="nl-NL" dirty="0"/>
              <a:t> portals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are safe</a:t>
            </a:r>
          </a:p>
          <a:p>
            <a:endParaRPr lang="nl-NL" dirty="0"/>
          </a:p>
          <a:p>
            <a:endParaRPr lang="en-US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3" r="27573"/>
          <a:stretch>
            <a:fillRect/>
          </a:stretch>
        </p:blipFill>
        <p:spPr>
          <a:xfrm>
            <a:off x="5796136" y="1340768"/>
            <a:ext cx="3000375" cy="4438650"/>
          </a:xfrm>
        </p:spPr>
      </p:pic>
    </p:spTree>
    <p:extLst>
      <p:ext uri="{BB962C8B-B14F-4D97-AF65-F5344CB8AC3E}">
        <p14:creationId xmlns:p14="http://schemas.microsoft.com/office/powerpoint/2010/main" val="12629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95166" y="1179739"/>
            <a:ext cx="7449241" cy="733425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you</a:t>
            </a:r>
            <a:r>
              <a:rPr lang="nl-NL" dirty="0"/>
              <a:t> as a customer </a:t>
            </a:r>
            <a:r>
              <a:rPr lang="nl-NL" dirty="0" err="1"/>
              <a:t>expect</a:t>
            </a:r>
            <a:r>
              <a:rPr lang="nl-NL" dirty="0"/>
              <a:t>?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39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5"/>
            <a:ext cx="9144000" cy="616834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95166" y="1179739"/>
            <a:ext cx="7593257" cy="733425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future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KB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50000"/>
              <a:alpha val="80000"/>
            </a:schemeClr>
          </a:solidFill>
        </p:spPr>
        <p:txBody>
          <a:bodyPr/>
          <a:lstStyle/>
          <a:p>
            <a:r>
              <a:rPr lang="nl-NL" dirty="0" err="1">
                <a:solidFill>
                  <a:srgbClr val="FFC000"/>
                </a:solidFill>
              </a:rPr>
              <a:t>Transformation</a:t>
            </a:r>
            <a:endParaRPr lang="nl-NL" dirty="0">
              <a:solidFill>
                <a:srgbClr val="FFC000"/>
              </a:solidFill>
            </a:endParaRPr>
          </a:p>
          <a:p>
            <a:endParaRPr lang="nl-NL" dirty="0">
              <a:solidFill>
                <a:srgbClr val="FFC000"/>
              </a:solidFill>
            </a:endParaRPr>
          </a:p>
          <a:p>
            <a:r>
              <a:rPr lang="nl-NL" dirty="0">
                <a:solidFill>
                  <a:srgbClr val="FFC000"/>
                </a:solidFill>
              </a:rPr>
              <a:t>Physical </a:t>
            </a:r>
            <a:r>
              <a:rPr lang="nl-NL" dirty="0" err="1">
                <a:solidFill>
                  <a:srgbClr val="FFC000"/>
                </a:solidFill>
              </a:rPr>
              <a:t>collections</a:t>
            </a:r>
            <a:r>
              <a:rPr lang="nl-NL" dirty="0">
                <a:solidFill>
                  <a:srgbClr val="FFC000"/>
                </a:solidFill>
              </a:rPr>
              <a:t>		            </a:t>
            </a:r>
            <a:r>
              <a:rPr lang="nl-NL" dirty="0" err="1">
                <a:solidFill>
                  <a:srgbClr val="FFC000"/>
                </a:solidFill>
              </a:rPr>
              <a:t>Fully</a:t>
            </a:r>
            <a:r>
              <a:rPr lang="nl-NL" dirty="0">
                <a:solidFill>
                  <a:srgbClr val="FFC000"/>
                </a:solidFill>
              </a:rPr>
              <a:t> digital </a:t>
            </a:r>
            <a:r>
              <a:rPr lang="nl-NL" dirty="0" err="1">
                <a:solidFill>
                  <a:srgbClr val="FFC000"/>
                </a:solidFill>
              </a:rPr>
              <a:t>library</a:t>
            </a:r>
            <a:endParaRPr lang="nl-NL" dirty="0">
              <a:solidFill>
                <a:srgbClr val="FFC000"/>
              </a:solidFill>
            </a:endParaRPr>
          </a:p>
          <a:p>
            <a:endParaRPr lang="nl-NL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C000"/>
                </a:solidFill>
              </a:rPr>
              <a:t>Full speed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FFC000"/>
                </a:solidFill>
              </a:rPr>
              <a:t>Enhance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 err="1">
                <a:solidFill>
                  <a:srgbClr val="FFC000"/>
                </a:solidFill>
              </a:rPr>
              <a:t>use</a:t>
            </a:r>
            <a:r>
              <a:rPr lang="nl-NL" dirty="0">
                <a:solidFill>
                  <a:srgbClr val="FFC000"/>
                </a:solidFill>
              </a:rPr>
              <a:t> of </a:t>
            </a:r>
            <a:r>
              <a:rPr lang="nl-NL" dirty="0" err="1">
                <a:solidFill>
                  <a:srgbClr val="FFC000"/>
                </a:solidFill>
              </a:rPr>
              <a:t>collections</a:t>
            </a:r>
            <a:endParaRPr lang="nl-NL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FFC000"/>
                </a:solidFill>
              </a:rPr>
              <a:t>Strengthen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 err="1">
                <a:solidFill>
                  <a:srgbClr val="FFC000"/>
                </a:solidFill>
              </a:rPr>
              <a:t>our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 err="1">
                <a:solidFill>
                  <a:srgbClr val="FFC000"/>
                </a:solidFill>
              </a:rPr>
              <a:t>international</a:t>
            </a:r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dirty="0" err="1">
                <a:solidFill>
                  <a:srgbClr val="FFC000"/>
                </a:solidFill>
              </a:rPr>
              <a:t>position</a:t>
            </a:r>
            <a:r>
              <a:rPr lang="nl-NL" dirty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3" name="PIJL-RECHTS 2"/>
          <p:cNvSpPr/>
          <p:nvPr/>
        </p:nvSpPr>
        <p:spPr>
          <a:xfrm>
            <a:off x="3869668" y="3212976"/>
            <a:ext cx="1350404" cy="6480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5112567" cy="733425"/>
          </a:xfrm>
        </p:spPr>
        <p:txBody>
          <a:bodyPr/>
          <a:lstStyle/>
          <a:p>
            <a:r>
              <a:rPr lang="nl-NL" dirty="0"/>
              <a:t>Digital Security </a:t>
            </a:r>
            <a:r>
              <a:rPr lang="nl-NL" dirty="0" err="1"/>
              <a:t>increasingly</a:t>
            </a:r>
            <a:r>
              <a:rPr lang="nl-NL" dirty="0"/>
              <a:t> important</a:t>
            </a:r>
            <a:endParaRPr lang="en-US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5544616" cy="32601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Keep </a:t>
            </a:r>
            <a:r>
              <a:rPr lang="nl-NL" dirty="0" err="1"/>
              <a:t>the</a:t>
            </a:r>
            <a:r>
              <a:rPr lang="nl-NL" dirty="0"/>
              <a:t> trust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Of </a:t>
            </a:r>
            <a:r>
              <a:rPr lang="nl-NL" dirty="0" err="1"/>
              <a:t>our</a:t>
            </a:r>
            <a:r>
              <a:rPr lang="nl-NL" dirty="0"/>
              <a:t> members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Of </a:t>
            </a:r>
            <a:r>
              <a:rPr lang="nl-NL" dirty="0" err="1"/>
              <a:t>our</a:t>
            </a:r>
            <a:r>
              <a:rPr lang="nl-NL" dirty="0"/>
              <a:t> partners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Of </a:t>
            </a:r>
            <a:r>
              <a:rPr lang="nl-NL" dirty="0" err="1"/>
              <a:t>the</a:t>
            </a:r>
            <a:r>
              <a:rPr lang="nl-NL" dirty="0"/>
              <a:t> copyright </a:t>
            </a:r>
            <a:r>
              <a:rPr lang="nl-NL" dirty="0" err="1"/>
              <a:t>holders</a:t>
            </a: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Of </a:t>
            </a:r>
            <a:r>
              <a:rPr lang="nl-NL" dirty="0" err="1"/>
              <a:t>our</a:t>
            </a:r>
            <a:r>
              <a:rPr lang="nl-NL" dirty="0"/>
              <a:t> financiers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Continuity of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56" y="1196752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665265" cy="733425"/>
          </a:xfrm>
        </p:spPr>
        <p:txBody>
          <a:bodyPr/>
          <a:lstStyle/>
          <a:p>
            <a:r>
              <a:rPr lang="nl-NL" dirty="0"/>
              <a:t>Trust is built on strong foundations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2756827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FFC000"/>
                </a:solidFill>
              </a:rPr>
              <a:t>What</a:t>
            </a:r>
            <a:r>
              <a:rPr lang="nl-NL" sz="2400" dirty="0">
                <a:solidFill>
                  <a:srgbClr val="FFC000"/>
                </a:solidFill>
              </a:rPr>
              <a:t> are </a:t>
            </a:r>
            <a:r>
              <a:rPr lang="nl-NL" sz="2400" dirty="0" err="1">
                <a:solidFill>
                  <a:srgbClr val="FFC000"/>
                </a:solidFill>
              </a:rPr>
              <a:t>the</a:t>
            </a:r>
            <a:r>
              <a:rPr lang="nl-NL" sz="2400" dirty="0">
                <a:solidFill>
                  <a:srgbClr val="FFC000"/>
                </a:solidFill>
              </a:rPr>
              <a:t> foundations </a:t>
            </a:r>
            <a:r>
              <a:rPr lang="nl-NL" sz="2400" dirty="0" err="1">
                <a:solidFill>
                  <a:srgbClr val="FFC000"/>
                </a:solidFill>
              </a:rPr>
              <a:t>for</a:t>
            </a:r>
            <a:r>
              <a:rPr lang="nl-NL" sz="2400" dirty="0">
                <a:solidFill>
                  <a:srgbClr val="FFC000"/>
                </a:solidFill>
              </a:rPr>
              <a:t> digital security </a:t>
            </a:r>
            <a:r>
              <a:rPr lang="nl-NL" sz="2400" dirty="0" err="1">
                <a:solidFill>
                  <a:srgbClr val="FFC000"/>
                </a:solidFill>
              </a:rPr>
              <a:t>within</a:t>
            </a:r>
            <a:r>
              <a:rPr lang="nl-NL" sz="2400" dirty="0">
                <a:solidFill>
                  <a:srgbClr val="FFC000"/>
                </a:solidFill>
              </a:rPr>
              <a:t> </a:t>
            </a:r>
            <a:r>
              <a:rPr lang="nl-NL" sz="2400" dirty="0" err="1">
                <a:solidFill>
                  <a:srgbClr val="FFC000"/>
                </a:solidFill>
              </a:rPr>
              <a:t>the</a:t>
            </a:r>
            <a:r>
              <a:rPr lang="nl-NL" sz="2400" dirty="0">
                <a:solidFill>
                  <a:srgbClr val="FFC000"/>
                </a:solidFill>
              </a:rPr>
              <a:t> KB?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4" name="Tijdelijke aanduiding voor tabel 3"/>
          <p:cNvPicPr>
            <a:picLocks noGrp="1" noChangeAspect="1"/>
          </p:cNvPicPr>
          <p:nvPr>
            <p:ph type="tbl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00808"/>
            <a:ext cx="3384376" cy="4504162"/>
          </a:xfrm>
        </p:spPr>
      </p:pic>
    </p:spTree>
    <p:extLst>
      <p:ext uri="{BB962C8B-B14F-4D97-AF65-F5344CB8AC3E}">
        <p14:creationId xmlns:p14="http://schemas.microsoft.com/office/powerpoint/2010/main" val="35969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95166" y="1179739"/>
            <a:ext cx="7593257" cy="733425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six</a:t>
            </a:r>
            <a:r>
              <a:rPr lang="nl-NL" dirty="0"/>
              <a:t> foundations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Roles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funding</a:t>
            </a:r>
            <a:r>
              <a:rPr lang="nl-NL" dirty="0"/>
              <a:t> are </a:t>
            </a:r>
            <a:r>
              <a:rPr lang="nl-NL" dirty="0" err="1"/>
              <a:t>available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Laws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regulations</a:t>
            </a:r>
            <a:r>
              <a:rPr lang="nl-NL" dirty="0"/>
              <a:t> form basic level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Prepared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incidents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limits</a:t>
            </a:r>
            <a:r>
              <a:rPr lang="nl-NL" dirty="0"/>
              <a:t> impacts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Perdurable</a:t>
            </a:r>
            <a:r>
              <a:rPr lang="nl-NL" dirty="0"/>
              <a:t> storage </a:t>
            </a:r>
            <a:r>
              <a:rPr lang="nl-NL" dirty="0" err="1"/>
              <a:t>and</a:t>
            </a:r>
            <a:r>
              <a:rPr lang="nl-NL" dirty="0"/>
              <a:t> availability is </a:t>
            </a:r>
            <a:r>
              <a:rPr lang="nl-NL" dirty="0" err="1"/>
              <a:t>our</a:t>
            </a:r>
            <a:r>
              <a:rPr lang="nl-NL" dirty="0"/>
              <a:t> priority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Guarantee</a:t>
            </a:r>
            <a:r>
              <a:rPr lang="nl-NL" dirty="0"/>
              <a:t> content, </a:t>
            </a:r>
            <a:r>
              <a:rPr lang="nl-NL" dirty="0" err="1"/>
              <a:t>catalogue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service of </a:t>
            </a:r>
            <a:r>
              <a:rPr lang="nl-NL" dirty="0" err="1"/>
              <a:t>national</a:t>
            </a:r>
            <a:r>
              <a:rPr lang="nl-NL" dirty="0"/>
              <a:t> digital </a:t>
            </a:r>
            <a:r>
              <a:rPr lang="nl-NL" dirty="0" err="1"/>
              <a:t>library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 err="1"/>
              <a:t>Accomplish</a:t>
            </a:r>
            <a:r>
              <a:rPr lang="nl-NL" dirty="0"/>
              <a:t> digital security in close </a:t>
            </a:r>
            <a:r>
              <a:rPr lang="nl-NL" dirty="0" err="1"/>
              <a:t>co-operation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8845" y="2204863"/>
            <a:ext cx="2653555" cy="1440161"/>
          </a:xfrm>
        </p:spPr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 of </a:t>
            </a:r>
            <a:r>
              <a:rPr lang="nl-NL" dirty="0" smtClean="0"/>
              <a:t>these </a:t>
            </a:r>
            <a:r>
              <a:rPr lang="nl-NL" dirty="0"/>
              <a:t>foundations?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132856"/>
            <a:ext cx="466029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_PPT_template 2015_v3 (3)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B_PPT_template 2015_v2.potx [Autosaved]" id="{28F1BF1A-31BA-4275-A137-B02A46282E83}" vid="{0B589C9A-DEF0-4626-B163-7601BC1EFB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KB-powerpoint_template_2015 (1)</Template>
  <TotalTime>854</TotalTime>
  <Words>325</Words>
  <Application>Microsoft Office PowerPoint</Application>
  <PresentationFormat>Diavoorstelling (4:3)</PresentationFormat>
  <Paragraphs>84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KB_PPT_template 2015_v3 (3)</vt:lpstr>
      <vt:lpstr>Programme  Fortify Digital Security</vt:lpstr>
      <vt:lpstr>PowerPoint-presentatie</vt:lpstr>
      <vt:lpstr>What do you expect as a member?</vt:lpstr>
      <vt:lpstr>What do you as a customer expect?</vt:lpstr>
      <vt:lpstr>The future of the KB</vt:lpstr>
      <vt:lpstr>Digital Security increasingly important</vt:lpstr>
      <vt:lpstr>Trust is built on strong foundations</vt:lpstr>
      <vt:lpstr>The six foundations</vt:lpstr>
      <vt:lpstr>What is the quality of these foundations?</vt:lpstr>
      <vt:lpstr>PowerPoint-presentatie</vt:lpstr>
      <vt:lpstr>Fortify Digital Security Programme</vt:lpstr>
      <vt:lpstr>What are those paths to take?</vt:lpstr>
      <vt:lpstr>PowerPoint-presentatie</vt:lpstr>
      <vt:lpstr>Programme map</vt:lpstr>
      <vt:lpstr>Accomplishments</vt:lpstr>
      <vt:lpstr>Goals 2017</vt:lpstr>
      <vt:lpstr>Overall plan for 2018</vt:lpstr>
      <vt:lpstr>Questions?</vt:lpstr>
    </vt:vector>
  </TitlesOfParts>
  <Company>Koninklijke Bibliotheek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Fortify Digital Security</dc:title>
  <dc:creator>Liedewij Lamers</dc:creator>
  <cp:lastModifiedBy>Liedewij Lamers</cp:lastModifiedBy>
  <cp:revision>89</cp:revision>
  <cp:lastPrinted>2017-09-08T07:12:44Z</cp:lastPrinted>
  <dcterms:created xsi:type="dcterms:W3CDTF">2017-08-30T09:13:59Z</dcterms:created>
  <dcterms:modified xsi:type="dcterms:W3CDTF">2017-09-08T10:32:11Z</dcterms:modified>
</cp:coreProperties>
</file>