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charts/chart14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63" r:id="rId4"/>
    <p:sldId id="264" r:id="rId5"/>
    <p:sldId id="265" r:id="rId6"/>
    <p:sldId id="257" r:id="rId7"/>
    <p:sldId id="259" r:id="rId8"/>
    <p:sldId id="260" r:id="rId9"/>
    <p:sldId id="261" r:id="rId10"/>
    <p:sldId id="258" r:id="rId11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50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Theo%20Vermeulen\Downloads\Results%20Collection%20Security%20benchmark%20questionnaire%204%20September%202017.xlsx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Theo%20Vermeulen\Downloads\Results%20Collection%20Security%20benchmark%20questionnaire%204%20September%202017.xlsx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Theo%20Vermeulen\Downloads\Results%20Collection%20Security%20benchmark%20questionnaire%204%20September%202017.xlsx" TargetMode="Externa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Theo%20Vermeulen\Downloads\Results%20Collection%20Security%20benchmark%20questionnaire%204%20September%202017.xlsx" TargetMode="External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Theo%20Vermeulen\Downloads\Results%20Collection%20Security%20benchmark%20questionnaire%204%20September%202017.xlsx" TargetMode="External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Theo%20Vermeulen\Downloads\Results%20Collection%20Security%20benchmark%20questionnaire%204%20September%202017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Theo%20Vermeulen\Downloads\Results%20Collection%20Security%20benchmark%20questionnaire%204%20September%202017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Theo%20Vermeulen\Downloads\Results%20Collection%20Security%20benchmark%20questionnaire%204%20September%202017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Theo%20Vermeulen\Downloads\Results%20Collection%20Security%20benchmark%20questionnaire%204%20September%202017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Theo%20Vermeulen\Downloads\Results%20Collection%20Security%20benchmark%20questionnaire%204%20September%202017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Theo%20Vermeulen\Downloads\Results%20Collection%20Security%20benchmark%20questionnaire%204%20September%202017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Theo%20Vermeulen\Downloads\Results%20Collection%20Security%20benchmark%20questionnaire%204%20September%202017.xlsx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Theo%20Vermeulen\Downloads\Results%20Collection%20Security%20benchmark%20questionnaire%204%20September%202017.xlsx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Theo%20Vermeulen\Downloads\Results%20Collection%20Security%20benchmark%20questionnaire%204%20September%202017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r>
              <a:rPr lang="nl-NL"/>
              <a:t>You display collection items in secure, alarmed cases; glass should comply with your relevant national security standard</a:t>
            </a:r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'Question 84'!$B$3</c:f>
              <c:strCache>
                <c:ptCount val="1"/>
                <c:pt idx="0">
                  <c:v>Responses</c:v>
                </c:pt>
              </c:strCache>
            </c:strRef>
          </c:tx>
          <c:spPr>
            <a:solidFill>
              <a:srgbClr val="00BF6F"/>
            </a:solidFill>
            <a:ln>
              <a:prstDash val="solid"/>
            </a:ln>
          </c:spPr>
          <c:invertIfNegative val="0"/>
          <c:cat>
            <c:strRef>
              <c:f>'Question 84'!$A$4:$A$7</c:f>
              <c:strCache>
                <c:ptCount val="4"/>
                <c:pt idx="0">
                  <c:v>Yes</c:v>
                </c:pt>
                <c:pt idx="1">
                  <c:v>No</c:v>
                </c:pt>
                <c:pt idx="2">
                  <c:v>In part</c:v>
                </c:pt>
                <c:pt idx="3">
                  <c:v>Not relevant</c:v>
                </c:pt>
              </c:strCache>
            </c:strRef>
          </c:cat>
          <c:val>
            <c:numRef>
              <c:f>'Question 84'!$B$4:$B$7</c:f>
              <c:numCache>
                <c:formatCode>0.00%</c:formatCode>
                <c:ptCount val="4"/>
                <c:pt idx="0">
                  <c:v>0.64290000000000036</c:v>
                </c:pt>
                <c:pt idx="1">
                  <c:v>0</c:v>
                </c:pt>
                <c:pt idx="2">
                  <c:v>0.35710000000000008</c:v>
                </c:pt>
                <c:pt idx="3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84174080"/>
        <c:axId val="184172544"/>
      </c:barChart>
      <c:valAx>
        <c:axId val="184172544"/>
        <c:scaling>
          <c:orientation val="minMax"/>
        </c:scaling>
        <c:delete val="0"/>
        <c:axPos val="l"/>
        <c:majorGridlines/>
        <c:numFmt formatCode="0.00%" sourceLinked="1"/>
        <c:majorTickMark val="out"/>
        <c:minorTickMark val="none"/>
        <c:tickLblPos val="nextTo"/>
        <c:crossAx val="184174080"/>
        <c:crosses val="autoZero"/>
        <c:crossBetween val="between"/>
      </c:valAx>
      <c:catAx>
        <c:axId val="184174080"/>
        <c:scaling>
          <c:orientation val="minMax"/>
        </c:scaling>
        <c:delete val="0"/>
        <c:axPos val="b"/>
        <c:majorTickMark val="out"/>
        <c:minorTickMark val="none"/>
        <c:tickLblPos val="nextTo"/>
        <c:crossAx val="184172544"/>
        <c:crosses val="autoZero"/>
        <c:auto val="0"/>
        <c:lblAlgn val="ctr"/>
        <c:lblOffset val="100"/>
        <c:noMultiLvlLbl val="0"/>
      </c:catAx>
    </c:plotArea>
    <c:legend>
      <c:legendPos val="r"/>
      <c:layout/>
      <c:overlay val="0"/>
    </c:legend>
    <c:plotVisOnly val="0"/>
    <c:dispBlanksAs val="gap"/>
    <c:showDLblsOverMax val="0"/>
  </c:chart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r>
              <a:rPr lang="nl-NL"/>
              <a:t>A financial valuation is prepared for all exhibited items</a:t>
            </a:r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'Question 92'!$B$3</c:f>
              <c:strCache>
                <c:ptCount val="1"/>
                <c:pt idx="0">
                  <c:v>Responses</c:v>
                </c:pt>
              </c:strCache>
            </c:strRef>
          </c:tx>
          <c:spPr>
            <a:solidFill>
              <a:srgbClr val="00BF6F"/>
            </a:solidFill>
            <a:ln>
              <a:prstDash val="solid"/>
            </a:ln>
          </c:spPr>
          <c:invertIfNegative val="0"/>
          <c:cat>
            <c:strRef>
              <c:f>'Question 92'!$A$4:$A$7</c:f>
              <c:strCache>
                <c:ptCount val="4"/>
                <c:pt idx="0">
                  <c:v>Yes</c:v>
                </c:pt>
                <c:pt idx="1">
                  <c:v>No</c:v>
                </c:pt>
                <c:pt idx="2">
                  <c:v>In part</c:v>
                </c:pt>
                <c:pt idx="3">
                  <c:v>Not relevant</c:v>
                </c:pt>
              </c:strCache>
            </c:strRef>
          </c:cat>
          <c:val>
            <c:numRef>
              <c:f>'Question 92'!$B$4:$B$7</c:f>
              <c:numCache>
                <c:formatCode>0.00%</c:formatCode>
                <c:ptCount val="4"/>
                <c:pt idx="0">
                  <c:v>0.85710000000000031</c:v>
                </c:pt>
                <c:pt idx="1">
                  <c:v>7.1399999999999991E-2</c:v>
                </c:pt>
                <c:pt idx="2">
                  <c:v>7.1399999999999991E-2</c:v>
                </c:pt>
                <c:pt idx="3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87218176"/>
        <c:axId val="187216640"/>
      </c:barChart>
      <c:valAx>
        <c:axId val="187216640"/>
        <c:scaling>
          <c:orientation val="minMax"/>
        </c:scaling>
        <c:delete val="0"/>
        <c:axPos val="l"/>
        <c:majorGridlines/>
        <c:numFmt formatCode="0.00%" sourceLinked="1"/>
        <c:majorTickMark val="out"/>
        <c:minorTickMark val="none"/>
        <c:tickLblPos val="nextTo"/>
        <c:crossAx val="187218176"/>
        <c:crosses val="autoZero"/>
        <c:crossBetween val="between"/>
      </c:valAx>
      <c:catAx>
        <c:axId val="187218176"/>
        <c:scaling>
          <c:orientation val="minMax"/>
        </c:scaling>
        <c:delete val="0"/>
        <c:axPos val="b"/>
        <c:majorTickMark val="out"/>
        <c:minorTickMark val="none"/>
        <c:tickLblPos val="nextTo"/>
        <c:crossAx val="187216640"/>
        <c:crosses val="autoZero"/>
        <c:auto val="0"/>
        <c:lblAlgn val="ctr"/>
        <c:lblOffset val="100"/>
        <c:noMultiLvlLbl val="0"/>
      </c:catAx>
    </c:plotArea>
    <c:legend>
      <c:legendPos val="r"/>
      <c:layout/>
      <c:overlay val="0"/>
    </c:legend>
    <c:plotVisOnly val="0"/>
    <c:dispBlanksAs val="gap"/>
    <c:showDLblsOverMax val="0"/>
  </c:chart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r>
              <a:rPr lang="nl-NL"/>
              <a:t>Items are insured when exhibited at another institution</a:t>
            </a:r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'Question 93'!$B$3</c:f>
              <c:strCache>
                <c:ptCount val="1"/>
                <c:pt idx="0">
                  <c:v>Responses</c:v>
                </c:pt>
              </c:strCache>
            </c:strRef>
          </c:tx>
          <c:spPr>
            <a:solidFill>
              <a:srgbClr val="00BF6F"/>
            </a:solidFill>
            <a:ln>
              <a:prstDash val="solid"/>
            </a:ln>
          </c:spPr>
          <c:invertIfNegative val="0"/>
          <c:cat>
            <c:strRef>
              <c:f>'Question 93'!$A$4:$A$7</c:f>
              <c:strCache>
                <c:ptCount val="4"/>
                <c:pt idx="0">
                  <c:v>Yes</c:v>
                </c:pt>
                <c:pt idx="1">
                  <c:v>No</c:v>
                </c:pt>
                <c:pt idx="2">
                  <c:v>In part</c:v>
                </c:pt>
                <c:pt idx="3">
                  <c:v>Not relevant</c:v>
                </c:pt>
              </c:strCache>
            </c:strRef>
          </c:cat>
          <c:val>
            <c:numRef>
              <c:f>'Question 93'!$B$4:$B$7</c:f>
              <c:numCache>
                <c:formatCode>0.00%</c:formatCode>
                <c:ptCount val="4"/>
                <c:pt idx="0">
                  <c:v>0.85710000000000031</c:v>
                </c:pt>
                <c:pt idx="1">
                  <c:v>7.1399999999999991E-2</c:v>
                </c:pt>
                <c:pt idx="2">
                  <c:v>7.1399999999999991E-2</c:v>
                </c:pt>
                <c:pt idx="3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87252736"/>
        <c:axId val="187246848"/>
      </c:barChart>
      <c:valAx>
        <c:axId val="187246848"/>
        <c:scaling>
          <c:orientation val="minMax"/>
        </c:scaling>
        <c:delete val="0"/>
        <c:axPos val="l"/>
        <c:majorGridlines/>
        <c:numFmt formatCode="0.00%" sourceLinked="1"/>
        <c:majorTickMark val="out"/>
        <c:minorTickMark val="none"/>
        <c:tickLblPos val="nextTo"/>
        <c:crossAx val="187252736"/>
        <c:crosses val="autoZero"/>
        <c:crossBetween val="between"/>
      </c:valAx>
      <c:catAx>
        <c:axId val="187252736"/>
        <c:scaling>
          <c:orientation val="minMax"/>
        </c:scaling>
        <c:delete val="0"/>
        <c:axPos val="b"/>
        <c:majorTickMark val="out"/>
        <c:minorTickMark val="none"/>
        <c:tickLblPos val="nextTo"/>
        <c:crossAx val="187246848"/>
        <c:crosses val="autoZero"/>
        <c:auto val="0"/>
        <c:lblAlgn val="ctr"/>
        <c:lblOffset val="100"/>
        <c:noMultiLvlLbl val="0"/>
      </c:catAx>
    </c:plotArea>
    <c:legend>
      <c:legendPos val="r"/>
      <c:layout/>
      <c:overlay val="0"/>
    </c:legend>
    <c:plotVisOnly val="0"/>
    <c:dispBlanksAs val="gap"/>
    <c:showDLblsOverMax val="0"/>
  </c:chart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r>
              <a:rPr lang="nl-NL"/>
              <a:t>You have staff with specialist training in packing collection items</a:t>
            </a:r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'Question 94'!$B$3</c:f>
              <c:strCache>
                <c:ptCount val="1"/>
                <c:pt idx="0">
                  <c:v>Responses</c:v>
                </c:pt>
              </c:strCache>
            </c:strRef>
          </c:tx>
          <c:spPr>
            <a:solidFill>
              <a:srgbClr val="00BF6F"/>
            </a:solidFill>
            <a:ln>
              <a:prstDash val="solid"/>
            </a:ln>
          </c:spPr>
          <c:invertIfNegative val="0"/>
          <c:cat>
            <c:strRef>
              <c:f>'Question 94'!$A$4:$A$7</c:f>
              <c:strCache>
                <c:ptCount val="4"/>
                <c:pt idx="0">
                  <c:v>Yes</c:v>
                </c:pt>
                <c:pt idx="1">
                  <c:v>No</c:v>
                </c:pt>
                <c:pt idx="2">
                  <c:v>In part</c:v>
                </c:pt>
                <c:pt idx="3">
                  <c:v>Not relevant</c:v>
                </c:pt>
              </c:strCache>
            </c:strRef>
          </c:cat>
          <c:val>
            <c:numRef>
              <c:f>'Question 94'!$B$4:$B$7</c:f>
              <c:numCache>
                <c:formatCode>0.00%</c:formatCode>
                <c:ptCount val="4"/>
                <c:pt idx="0">
                  <c:v>0.92859999999999998</c:v>
                </c:pt>
                <c:pt idx="1">
                  <c:v>0</c:v>
                </c:pt>
                <c:pt idx="2">
                  <c:v>7.1399999999999991E-2</c:v>
                </c:pt>
                <c:pt idx="3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87267328"/>
        <c:axId val="187265792"/>
      </c:barChart>
      <c:valAx>
        <c:axId val="187265792"/>
        <c:scaling>
          <c:orientation val="minMax"/>
        </c:scaling>
        <c:delete val="0"/>
        <c:axPos val="l"/>
        <c:majorGridlines/>
        <c:numFmt formatCode="0.00%" sourceLinked="1"/>
        <c:majorTickMark val="out"/>
        <c:minorTickMark val="none"/>
        <c:tickLblPos val="nextTo"/>
        <c:crossAx val="187267328"/>
        <c:crosses val="autoZero"/>
        <c:crossBetween val="between"/>
      </c:valAx>
      <c:catAx>
        <c:axId val="187267328"/>
        <c:scaling>
          <c:orientation val="minMax"/>
        </c:scaling>
        <c:delete val="0"/>
        <c:axPos val="b"/>
        <c:majorTickMark val="out"/>
        <c:minorTickMark val="none"/>
        <c:tickLblPos val="nextTo"/>
        <c:crossAx val="187265792"/>
        <c:crosses val="autoZero"/>
        <c:auto val="0"/>
        <c:lblAlgn val="ctr"/>
        <c:lblOffset val="100"/>
        <c:noMultiLvlLbl val="0"/>
      </c:catAx>
    </c:plotArea>
    <c:legend>
      <c:legendPos val="r"/>
      <c:layout/>
      <c:overlay val="0"/>
    </c:legend>
    <c:plotVisOnly val="0"/>
    <c:dispBlanksAs val="gap"/>
    <c:showDLblsOverMax val="0"/>
  </c:chart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r>
              <a:rPr lang="nl-NL"/>
              <a:t>You use specialist removal contractors to transport items</a:t>
            </a:r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'Question 95'!$B$3</c:f>
              <c:strCache>
                <c:ptCount val="1"/>
                <c:pt idx="0">
                  <c:v>Responses</c:v>
                </c:pt>
              </c:strCache>
            </c:strRef>
          </c:tx>
          <c:spPr>
            <a:solidFill>
              <a:srgbClr val="00BF6F"/>
            </a:solidFill>
            <a:ln>
              <a:prstDash val="solid"/>
            </a:ln>
          </c:spPr>
          <c:invertIfNegative val="0"/>
          <c:cat>
            <c:strRef>
              <c:f>'Question 95'!$A$4:$A$7</c:f>
              <c:strCache>
                <c:ptCount val="4"/>
                <c:pt idx="0">
                  <c:v>Yes</c:v>
                </c:pt>
                <c:pt idx="1">
                  <c:v>No</c:v>
                </c:pt>
                <c:pt idx="2">
                  <c:v>In part</c:v>
                </c:pt>
                <c:pt idx="3">
                  <c:v>Not relevant</c:v>
                </c:pt>
              </c:strCache>
            </c:strRef>
          </c:cat>
          <c:val>
            <c:numRef>
              <c:f>'Question 95'!$B$4:$B$7</c:f>
              <c:numCache>
                <c:formatCode>0.00%</c:formatCode>
                <c:ptCount val="4"/>
                <c:pt idx="0">
                  <c:v>0.71430000000000005</c:v>
                </c:pt>
                <c:pt idx="1">
                  <c:v>0</c:v>
                </c:pt>
                <c:pt idx="2">
                  <c:v>0.28570000000000001</c:v>
                </c:pt>
                <c:pt idx="3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89407232"/>
        <c:axId val="189401344"/>
      </c:barChart>
      <c:valAx>
        <c:axId val="189401344"/>
        <c:scaling>
          <c:orientation val="minMax"/>
        </c:scaling>
        <c:delete val="0"/>
        <c:axPos val="l"/>
        <c:majorGridlines/>
        <c:numFmt formatCode="0.00%" sourceLinked="1"/>
        <c:majorTickMark val="out"/>
        <c:minorTickMark val="none"/>
        <c:tickLblPos val="nextTo"/>
        <c:crossAx val="189407232"/>
        <c:crosses val="autoZero"/>
        <c:crossBetween val="between"/>
      </c:valAx>
      <c:catAx>
        <c:axId val="189407232"/>
        <c:scaling>
          <c:orientation val="minMax"/>
        </c:scaling>
        <c:delete val="0"/>
        <c:axPos val="b"/>
        <c:majorTickMark val="out"/>
        <c:minorTickMark val="none"/>
        <c:tickLblPos val="nextTo"/>
        <c:crossAx val="189401344"/>
        <c:crosses val="autoZero"/>
        <c:auto val="0"/>
        <c:lblAlgn val="ctr"/>
        <c:lblOffset val="100"/>
        <c:noMultiLvlLbl val="0"/>
      </c:catAx>
    </c:plotArea>
    <c:legend>
      <c:legendPos val="r"/>
      <c:layout/>
      <c:overlay val="0"/>
    </c:legend>
    <c:plotVisOnly val="0"/>
    <c:dispBlanksAs val="gap"/>
    <c:showDLblsOverMax val="0"/>
  </c:chart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r>
              <a:rPr lang="nl-NL"/>
              <a:t>Collection items transported to and from exhibitions are accompanied by a courier</a:t>
            </a:r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'Question 96'!$B$3</c:f>
              <c:strCache>
                <c:ptCount val="1"/>
                <c:pt idx="0">
                  <c:v>Responses</c:v>
                </c:pt>
              </c:strCache>
            </c:strRef>
          </c:tx>
          <c:spPr>
            <a:solidFill>
              <a:srgbClr val="00BF6F"/>
            </a:solidFill>
            <a:ln>
              <a:prstDash val="solid"/>
            </a:ln>
          </c:spPr>
          <c:invertIfNegative val="0"/>
          <c:cat>
            <c:strRef>
              <c:f>'Question 96'!$A$4:$A$7</c:f>
              <c:strCache>
                <c:ptCount val="4"/>
                <c:pt idx="0">
                  <c:v>Yes</c:v>
                </c:pt>
                <c:pt idx="1">
                  <c:v>No</c:v>
                </c:pt>
                <c:pt idx="2">
                  <c:v>In part</c:v>
                </c:pt>
                <c:pt idx="3">
                  <c:v>Not relevant</c:v>
                </c:pt>
              </c:strCache>
            </c:strRef>
          </c:cat>
          <c:val>
            <c:numRef>
              <c:f>'Question 96'!$B$4:$B$7</c:f>
              <c:numCache>
                <c:formatCode>0.00%</c:formatCode>
                <c:ptCount val="4"/>
                <c:pt idx="0">
                  <c:v>0.78569999999999995</c:v>
                </c:pt>
                <c:pt idx="1">
                  <c:v>7.1399999999999991E-2</c:v>
                </c:pt>
                <c:pt idx="2">
                  <c:v>0.14290000000000008</c:v>
                </c:pt>
                <c:pt idx="3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89433344"/>
        <c:axId val="189431808"/>
      </c:barChart>
      <c:valAx>
        <c:axId val="189431808"/>
        <c:scaling>
          <c:orientation val="minMax"/>
        </c:scaling>
        <c:delete val="0"/>
        <c:axPos val="l"/>
        <c:majorGridlines/>
        <c:numFmt formatCode="0.00%" sourceLinked="1"/>
        <c:majorTickMark val="out"/>
        <c:minorTickMark val="none"/>
        <c:tickLblPos val="nextTo"/>
        <c:crossAx val="189433344"/>
        <c:crosses val="autoZero"/>
        <c:crossBetween val="between"/>
      </c:valAx>
      <c:catAx>
        <c:axId val="189433344"/>
        <c:scaling>
          <c:orientation val="minMax"/>
        </c:scaling>
        <c:delete val="0"/>
        <c:axPos val="b"/>
        <c:majorTickMark val="out"/>
        <c:minorTickMark val="none"/>
        <c:tickLblPos val="nextTo"/>
        <c:crossAx val="189431808"/>
        <c:crosses val="autoZero"/>
        <c:auto val="0"/>
        <c:lblAlgn val="ctr"/>
        <c:lblOffset val="100"/>
        <c:noMultiLvlLbl val="0"/>
      </c:catAx>
    </c:plotArea>
    <c:legend>
      <c:legendPos val="r"/>
      <c:layout/>
      <c:overlay val="0"/>
    </c:legend>
    <c:plotVisOnly val="0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r>
              <a:rPr lang="nl-NL"/>
              <a:t>Exhibition areas are patrolled by staff during open hours </a:t>
            </a:r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'Question 85'!$B$3</c:f>
              <c:strCache>
                <c:ptCount val="1"/>
                <c:pt idx="0">
                  <c:v>Responses</c:v>
                </c:pt>
              </c:strCache>
            </c:strRef>
          </c:tx>
          <c:spPr>
            <a:solidFill>
              <a:srgbClr val="00BF6F"/>
            </a:solidFill>
            <a:ln>
              <a:prstDash val="solid"/>
            </a:ln>
          </c:spPr>
          <c:invertIfNegative val="0"/>
          <c:cat>
            <c:strRef>
              <c:f>'Question 85'!$A$4:$A$7</c:f>
              <c:strCache>
                <c:ptCount val="4"/>
                <c:pt idx="0">
                  <c:v>Yes</c:v>
                </c:pt>
                <c:pt idx="1">
                  <c:v>No</c:v>
                </c:pt>
                <c:pt idx="2">
                  <c:v>In part</c:v>
                </c:pt>
                <c:pt idx="3">
                  <c:v>Not relevant</c:v>
                </c:pt>
              </c:strCache>
            </c:strRef>
          </c:cat>
          <c:val>
            <c:numRef>
              <c:f>'Question 85'!$B$4:$B$7</c:f>
              <c:numCache>
                <c:formatCode>0.00%</c:formatCode>
                <c:ptCount val="4"/>
                <c:pt idx="0">
                  <c:v>0.57140000000000002</c:v>
                </c:pt>
                <c:pt idx="1">
                  <c:v>0</c:v>
                </c:pt>
                <c:pt idx="2">
                  <c:v>0.42860000000000015</c:v>
                </c:pt>
                <c:pt idx="3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84212480"/>
        <c:axId val="184210944"/>
      </c:barChart>
      <c:valAx>
        <c:axId val="184210944"/>
        <c:scaling>
          <c:orientation val="minMax"/>
        </c:scaling>
        <c:delete val="0"/>
        <c:axPos val="l"/>
        <c:majorGridlines/>
        <c:numFmt formatCode="0.00%" sourceLinked="1"/>
        <c:majorTickMark val="out"/>
        <c:minorTickMark val="none"/>
        <c:tickLblPos val="nextTo"/>
        <c:crossAx val="184212480"/>
        <c:crosses val="autoZero"/>
        <c:crossBetween val="between"/>
      </c:valAx>
      <c:catAx>
        <c:axId val="184212480"/>
        <c:scaling>
          <c:orientation val="minMax"/>
        </c:scaling>
        <c:delete val="0"/>
        <c:axPos val="b"/>
        <c:majorTickMark val="out"/>
        <c:minorTickMark val="none"/>
        <c:tickLblPos val="nextTo"/>
        <c:crossAx val="184210944"/>
        <c:crosses val="autoZero"/>
        <c:auto val="0"/>
        <c:lblAlgn val="ctr"/>
        <c:lblOffset val="100"/>
        <c:noMultiLvlLbl val="0"/>
      </c:catAx>
    </c:plotArea>
    <c:legend>
      <c:legendPos val="r"/>
      <c:layout/>
      <c:overlay val="0"/>
    </c:legend>
    <c:plotVisOnly val="0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r>
              <a:rPr lang="nl-NL"/>
              <a:t>You provide training to staff who act as couriers when taking items to other institutions</a:t>
            </a:r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'Question 89'!$B$3</c:f>
              <c:strCache>
                <c:ptCount val="1"/>
                <c:pt idx="0">
                  <c:v>Responses</c:v>
                </c:pt>
              </c:strCache>
            </c:strRef>
          </c:tx>
          <c:spPr>
            <a:solidFill>
              <a:srgbClr val="00BF6F"/>
            </a:solidFill>
            <a:ln>
              <a:prstDash val="solid"/>
            </a:ln>
          </c:spPr>
          <c:invertIfNegative val="0"/>
          <c:cat>
            <c:strRef>
              <c:f>'Question 89'!$A$4:$A$7</c:f>
              <c:strCache>
                <c:ptCount val="4"/>
                <c:pt idx="0">
                  <c:v>Yes</c:v>
                </c:pt>
                <c:pt idx="1">
                  <c:v>No</c:v>
                </c:pt>
                <c:pt idx="2">
                  <c:v>In part</c:v>
                </c:pt>
                <c:pt idx="3">
                  <c:v>Not relevant</c:v>
                </c:pt>
              </c:strCache>
            </c:strRef>
          </c:cat>
          <c:val>
            <c:numRef>
              <c:f>'Question 89'!$B$4:$B$7</c:f>
              <c:numCache>
                <c:formatCode>0.00%</c:formatCode>
                <c:ptCount val="4"/>
                <c:pt idx="0">
                  <c:v>0.5</c:v>
                </c:pt>
                <c:pt idx="1">
                  <c:v>0.21430000000000007</c:v>
                </c:pt>
                <c:pt idx="2">
                  <c:v>0.28570000000000001</c:v>
                </c:pt>
                <c:pt idx="3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85901824"/>
        <c:axId val="185900032"/>
      </c:barChart>
      <c:valAx>
        <c:axId val="185900032"/>
        <c:scaling>
          <c:orientation val="minMax"/>
        </c:scaling>
        <c:delete val="0"/>
        <c:axPos val="l"/>
        <c:majorGridlines/>
        <c:numFmt formatCode="0.00%" sourceLinked="1"/>
        <c:majorTickMark val="out"/>
        <c:minorTickMark val="none"/>
        <c:tickLblPos val="nextTo"/>
        <c:crossAx val="185901824"/>
        <c:crosses val="autoZero"/>
        <c:crossBetween val="between"/>
      </c:valAx>
      <c:catAx>
        <c:axId val="185901824"/>
        <c:scaling>
          <c:orientation val="minMax"/>
        </c:scaling>
        <c:delete val="0"/>
        <c:axPos val="b"/>
        <c:majorTickMark val="out"/>
        <c:minorTickMark val="none"/>
        <c:tickLblPos val="nextTo"/>
        <c:crossAx val="185900032"/>
        <c:crosses val="autoZero"/>
        <c:auto val="0"/>
        <c:lblAlgn val="ctr"/>
        <c:lblOffset val="100"/>
        <c:noMultiLvlLbl val="0"/>
      </c:catAx>
    </c:plotArea>
    <c:legend>
      <c:legendPos val="r"/>
      <c:layout/>
      <c:overlay val="0"/>
    </c:legend>
    <c:plotVisOnly val="0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r>
              <a:rPr lang="nl-NL"/>
              <a:t>You require all request for loans to be accompanied by a facility report on the borrowing institution.</a:t>
            </a:r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'Question 90'!$B$3</c:f>
              <c:strCache>
                <c:ptCount val="1"/>
                <c:pt idx="0">
                  <c:v>Responses</c:v>
                </c:pt>
              </c:strCache>
            </c:strRef>
          </c:tx>
          <c:spPr>
            <a:solidFill>
              <a:srgbClr val="00BF6F"/>
            </a:solidFill>
            <a:ln>
              <a:prstDash val="solid"/>
            </a:ln>
          </c:spPr>
          <c:invertIfNegative val="0"/>
          <c:cat>
            <c:strRef>
              <c:f>'Question 90'!$A$4:$A$7</c:f>
              <c:strCache>
                <c:ptCount val="4"/>
                <c:pt idx="0">
                  <c:v>Yes</c:v>
                </c:pt>
                <c:pt idx="1">
                  <c:v>No</c:v>
                </c:pt>
                <c:pt idx="2">
                  <c:v>In part</c:v>
                </c:pt>
                <c:pt idx="3">
                  <c:v>Not relevant</c:v>
                </c:pt>
              </c:strCache>
            </c:strRef>
          </c:cat>
          <c:val>
            <c:numRef>
              <c:f>'Question 90'!$B$4:$B$7</c:f>
              <c:numCache>
                <c:formatCode>0.00%</c:formatCode>
                <c:ptCount val="4"/>
                <c:pt idx="0">
                  <c:v>0.78569999999999995</c:v>
                </c:pt>
                <c:pt idx="1">
                  <c:v>7.1399999999999991E-2</c:v>
                </c:pt>
                <c:pt idx="2">
                  <c:v>0.14290000000000008</c:v>
                </c:pt>
                <c:pt idx="3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85923840"/>
        <c:axId val="185922304"/>
      </c:barChart>
      <c:valAx>
        <c:axId val="185922304"/>
        <c:scaling>
          <c:orientation val="minMax"/>
        </c:scaling>
        <c:delete val="0"/>
        <c:axPos val="l"/>
        <c:majorGridlines/>
        <c:numFmt formatCode="0.00%" sourceLinked="1"/>
        <c:majorTickMark val="out"/>
        <c:minorTickMark val="none"/>
        <c:tickLblPos val="nextTo"/>
        <c:crossAx val="185923840"/>
        <c:crosses val="autoZero"/>
        <c:crossBetween val="between"/>
      </c:valAx>
      <c:catAx>
        <c:axId val="185923840"/>
        <c:scaling>
          <c:orientation val="minMax"/>
        </c:scaling>
        <c:delete val="0"/>
        <c:axPos val="b"/>
        <c:majorTickMark val="out"/>
        <c:minorTickMark val="none"/>
        <c:tickLblPos val="nextTo"/>
        <c:crossAx val="185922304"/>
        <c:crosses val="autoZero"/>
        <c:auto val="0"/>
        <c:lblAlgn val="ctr"/>
        <c:lblOffset val="100"/>
        <c:noMultiLvlLbl val="0"/>
      </c:catAx>
    </c:plotArea>
    <c:legend>
      <c:legendPos val="r"/>
      <c:layout/>
      <c:overlay val="0"/>
    </c:legend>
    <c:plotVisOnly val="0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r>
              <a:rPr lang="nl-NL"/>
              <a:t>You carry out condition reports on collection items before and after they are exhibited; this includes a photographic record for items loaned to other institutions.</a:t>
            </a:r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'Question 83'!$B$3</c:f>
              <c:strCache>
                <c:ptCount val="1"/>
                <c:pt idx="0">
                  <c:v>Responses</c:v>
                </c:pt>
              </c:strCache>
            </c:strRef>
          </c:tx>
          <c:spPr>
            <a:solidFill>
              <a:srgbClr val="00BF6F"/>
            </a:solidFill>
            <a:ln>
              <a:prstDash val="solid"/>
            </a:ln>
          </c:spPr>
          <c:invertIfNegative val="0"/>
          <c:cat>
            <c:strRef>
              <c:f>'Question 83'!$A$4:$A$7</c:f>
              <c:strCache>
                <c:ptCount val="4"/>
                <c:pt idx="0">
                  <c:v>Yes</c:v>
                </c:pt>
                <c:pt idx="1">
                  <c:v>No</c:v>
                </c:pt>
                <c:pt idx="2">
                  <c:v>In part</c:v>
                </c:pt>
                <c:pt idx="3">
                  <c:v>Not relevant - we do not exhibit items</c:v>
                </c:pt>
              </c:strCache>
            </c:strRef>
          </c:cat>
          <c:val>
            <c:numRef>
              <c:f>'Question 83'!$B$4:$B$7</c:f>
              <c:numCache>
                <c:formatCode>0.00%</c:formatCode>
                <c:ptCount val="4"/>
                <c:pt idx="0">
                  <c:v>0.85710000000000031</c:v>
                </c:pt>
                <c:pt idx="1">
                  <c:v>0</c:v>
                </c:pt>
                <c:pt idx="2">
                  <c:v>0.14290000000000008</c:v>
                </c:pt>
                <c:pt idx="3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86995840"/>
        <c:axId val="186981760"/>
      </c:barChart>
      <c:valAx>
        <c:axId val="186981760"/>
        <c:scaling>
          <c:orientation val="minMax"/>
        </c:scaling>
        <c:delete val="0"/>
        <c:axPos val="l"/>
        <c:majorGridlines/>
        <c:numFmt formatCode="0.00%" sourceLinked="1"/>
        <c:majorTickMark val="out"/>
        <c:minorTickMark val="none"/>
        <c:tickLblPos val="nextTo"/>
        <c:crossAx val="186995840"/>
        <c:crosses val="autoZero"/>
        <c:crossBetween val="between"/>
      </c:valAx>
      <c:catAx>
        <c:axId val="186995840"/>
        <c:scaling>
          <c:orientation val="minMax"/>
        </c:scaling>
        <c:delete val="0"/>
        <c:axPos val="b"/>
        <c:majorTickMark val="out"/>
        <c:minorTickMark val="none"/>
        <c:tickLblPos val="nextTo"/>
        <c:crossAx val="186981760"/>
        <c:crosses val="autoZero"/>
        <c:auto val="0"/>
        <c:lblAlgn val="ctr"/>
        <c:lblOffset val="100"/>
        <c:noMultiLvlLbl val="0"/>
      </c:catAx>
    </c:plotArea>
    <c:legend>
      <c:legendPos val="r"/>
      <c:layout/>
      <c:overlay val="0"/>
    </c:legend>
    <c:plotVisOnly val="0"/>
    <c:dispBlanksAs val="gap"/>
    <c:showDLblsOverMax val="0"/>
  </c:chart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r>
              <a:rPr lang="nl-NL"/>
              <a:t>The condition of displayed items are checked regularly while on display</a:t>
            </a:r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'Question 86'!$B$3</c:f>
              <c:strCache>
                <c:ptCount val="1"/>
                <c:pt idx="0">
                  <c:v>Responses</c:v>
                </c:pt>
              </c:strCache>
            </c:strRef>
          </c:tx>
          <c:spPr>
            <a:solidFill>
              <a:srgbClr val="00BF6F"/>
            </a:solidFill>
            <a:ln>
              <a:prstDash val="solid"/>
            </a:ln>
          </c:spPr>
          <c:invertIfNegative val="0"/>
          <c:cat>
            <c:strRef>
              <c:f>'Question 86'!$A$4:$A$7</c:f>
              <c:strCache>
                <c:ptCount val="4"/>
                <c:pt idx="0">
                  <c:v>Yes</c:v>
                </c:pt>
                <c:pt idx="1">
                  <c:v>No</c:v>
                </c:pt>
                <c:pt idx="2">
                  <c:v>In part</c:v>
                </c:pt>
                <c:pt idx="3">
                  <c:v>Not relevant</c:v>
                </c:pt>
              </c:strCache>
            </c:strRef>
          </c:cat>
          <c:val>
            <c:numRef>
              <c:f>'Question 86'!$B$4:$B$7</c:f>
              <c:numCache>
                <c:formatCode>0.00%</c:formatCode>
                <c:ptCount val="4"/>
                <c:pt idx="0">
                  <c:v>0.78569999999999995</c:v>
                </c:pt>
                <c:pt idx="1">
                  <c:v>0</c:v>
                </c:pt>
                <c:pt idx="2">
                  <c:v>0.21430000000000007</c:v>
                </c:pt>
                <c:pt idx="3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87026048"/>
        <c:axId val="187024512"/>
      </c:barChart>
      <c:valAx>
        <c:axId val="187024512"/>
        <c:scaling>
          <c:orientation val="minMax"/>
        </c:scaling>
        <c:delete val="0"/>
        <c:axPos val="l"/>
        <c:majorGridlines/>
        <c:numFmt formatCode="0.00%" sourceLinked="1"/>
        <c:majorTickMark val="out"/>
        <c:minorTickMark val="none"/>
        <c:tickLblPos val="nextTo"/>
        <c:crossAx val="187026048"/>
        <c:crosses val="autoZero"/>
        <c:crossBetween val="between"/>
      </c:valAx>
      <c:catAx>
        <c:axId val="187026048"/>
        <c:scaling>
          <c:orientation val="minMax"/>
        </c:scaling>
        <c:delete val="0"/>
        <c:axPos val="b"/>
        <c:majorTickMark val="out"/>
        <c:minorTickMark val="none"/>
        <c:tickLblPos val="nextTo"/>
        <c:crossAx val="187024512"/>
        <c:crosses val="autoZero"/>
        <c:auto val="0"/>
        <c:lblAlgn val="ctr"/>
        <c:lblOffset val="100"/>
        <c:noMultiLvlLbl val="0"/>
      </c:catAx>
    </c:plotArea>
    <c:legend>
      <c:legendPos val="r"/>
      <c:layout/>
      <c:overlay val="0"/>
    </c:legend>
    <c:plotVisOnly val="0"/>
    <c:dispBlanksAs val="gap"/>
    <c:showDLblsOverMax val="0"/>
  </c:chart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r>
              <a:rPr lang="nl-NL"/>
              <a:t>The condition of high level displayed items is checked daily</a:t>
            </a:r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'Question 87'!$B$3</c:f>
              <c:strCache>
                <c:ptCount val="1"/>
                <c:pt idx="0">
                  <c:v>Responses</c:v>
                </c:pt>
              </c:strCache>
            </c:strRef>
          </c:tx>
          <c:spPr>
            <a:solidFill>
              <a:srgbClr val="00BF6F"/>
            </a:solidFill>
            <a:ln>
              <a:prstDash val="solid"/>
            </a:ln>
          </c:spPr>
          <c:invertIfNegative val="0"/>
          <c:cat>
            <c:strRef>
              <c:f>'Question 87'!$A$4:$A$7</c:f>
              <c:strCache>
                <c:ptCount val="4"/>
                <c:pt idx="0">
                  <c:v>Yes</c:v>
                </c:pt>
                <c:pt idx="1">
                  <c:v>No</c:v>
                </c:pt>
                <c:pt idx="2">
                  <c:v>In part</c:v>
                </c:pt>
                <c:pt idx="3">
                  <c:v>Not relevant</c:v>
                </c:pt>
              </c:strCache>
            </c:strRef>
          </c:cat>
          <c:val>
            <c:numRef>
              <c:f>'Question 87'!$B$4:$B$7</c:f>
              <c:numCache>
                <c:formatCode>0.00%</c:formatCode>
                <c:ptCount val="4"/>
                <c:pt idx="0">
                  <c:v>0.35710000000000008</c:v>
                </c:pt>
                <c:pt idx="1">
                  <c:v>0.35710000000000008</c:v>
                </c:pt>
                <c:pt idx="2">
                  <c:v>0.14290000000000008</c:v>
                </c:pt>
                <c:pt idx="3">
                  <c:v>0.14290000000000008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87060608"/>
        <c:axId val="187046528"/>
      </c:barChart>
      <c:valAx>
        <c:axId val="187046528"/>
        <c:scaling>
          <c:orientation val="minMax"/>
        </c:scaling>
        <c:delete val="0"/>
        <c:axPos val="l"/>
        <c:majorGridlines/>
        <c:numFmt formatCode="0.00%" sourceLinked="1"/>
        <c:majorTickMark val="out"/>
        <c:minorTickMark val="none"/>
        <c:tickLblPos val="nextTo"/>
        <c:crossAx val="187060608"/>
        <c:crosses val="autoZero"/>
        <c:crossBetween val="between"/>
      </c:valAx>
      <c:catAx>
        <c:axId val="187060608"/>
        <c:scaling>
          <c:orientation val="minMax"/>
        </c:scaling>
        <c:delete val="0"/>
        <c:axPos val="b"/>
        <c:majorTickMark val="out"/>
        <c:minorTickMark val="none"/>
        <c:tickLblPos val="nextTo"/>
        <c:crossAx val="187046528"/>
        <c:crosses val="autoZero"/>
        <c:auto val="0"/>
        <c:lblAlgn val="ctr"/>
        <c:lblOffset val="100"/>
        <c:noMultiLvlLbl val="0"/>
      </c:catAx>
    </c:plotArea>
    <c:legend>
      <c:legendPos val="r"/>
      <c:layout/>
      <c:overlay val="0"/>
    </c:legend>
    <c:plotVisOnly val="0"/>
    <c:dispBlanksAs val="gap"/>
    <c:showDLblsOverMax val="0"/>
  </c:chart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r>
              <a:rPr lang="nl-NL"/>
              <a:t>The condition of displayed items is checked before (during) and after exposure.</a:t>
            </a:r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'Question 88'!$B$3</c:f>
              <c:strCache>
                <c:ptCount val="1"/>
                <c:pt idx="0">
                  <c:v>Responses</c:v>
                </c:pt>
              </c:strCache>
            </c:strRef>
          </c:tx>
          <c:spPr>
            <a:solidFill>
              <a:srgbClr val="00BF6F"/>
            </a:solidFill>
            <a:ln>
              <a:prstDash val="solid"/>
            </a:ln>
          </c:spPr>
          <c:invertIfNegative val="0"/>
          <c:cat>
            <c:strRef>
              <c:f>'Question 88'!$A$4:$A$7</c:f>
              <c:strCache>
                <c:ptCount val="4"/>
                <c:pt idx="0">
                  <c:v>Yes</c:v>
                </c:pt>
                <c:pt idx="1">
                  <c:v>No</c:v>
                </c:pt>
                <c:pt idx="2">
                  <c:v>In part</c:v>
                </c:pt>
                <c:pt idx="3">
                  <c:v>Not relevant</c:v>
                </c:pt>
              </c:strCache>
            </c:strRef>
          </c:cat>
          <c:val>
            <c:numRef>
              <c:f>'Question 88'!$B$4:$B$7</c:f>
              <c:numCache>
                <c:formatCode>0.00%</c:formatCode>
                <c:ptCount val="4"/>
                <c:pt idx="0">
                  <c:v>0.85710000000000031</c:v>
                </c:pt>
                <c:pt idx="1">
                  <c:v>0</c:v>
                </c:pt>
                <c:pt idx="2">
                  <c:v>0.14290000000000008</c:v>
                </c:pt>
                <c:pt idx="3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87082624"/>
        <c:axId val="187081088"/>
      </c:barChart>
      <c:valAx>
        <c:axId val="187081088"/>
        <c:scaling>
          <c:orientation val="minMax"/>
        </c:scaling>
        <c:delete val="0"/>
        <c:axPos val="l"/>
        <c:majorGridlines/>
        <c:numFmt formatCode="0.00%" sourceLinked="1"/>
        <c:majorTickMark val="out"/>
        <c:minorTickMark val="none"/>
        <c:tickLblPos val="nextTo"/>
        <c:crossAx val="187082624"/>
        <c:crosses val="autoZero"/>
        <c:crossBetween val="between"/>
      </c:valAx>
      <c:catAx>
        <c:axId val="187082624"/>
        <c:scaling>
          <c:orientation val="minMax"/>
        </c:scaling>
        <c:delete val="0"/>
        <c:axPos val="b"/>
        <c:majorTickMark val="out"/>
        <c:minorTickMark val="none"/>
        <c:tickLblPos val="nextTo"/>
        <c:crossAx val="187081088"/>
        <c:crosses val="autoZero"/>
        <c:auto val="0"/>
        <c:lblAlgn val="ctr"/>
        <c:lblOffset val="100"/>
        <c:noMultiLvlLbl val="0"/>
      </c:catAx>
    </c:plotArea>
    <c:legend>
      <c:legendPos val="r"/>
      <c:layout/>
      <c:overlay val="0"/>
    </c:legend>
    <c:plotVisOnly val="0"/>
    <c:dispBlanksAs val="gap"/>
    <c:showDLblsOverMax val="0"/>
  </c:chart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r>
              <a:rPr lang="nl-NL"/>
              <a:t>You agree formal, legally binding loan contracts with institutions to which you lend items; these specify the conditions under which the item will be lent and exhibited.</a:t>
            </a:r>
          </a:p>
        </c:rich>
      </c:tx>
      <c:layout>
        <c:manualLayout>
          <c:xMode val="edge"/>
          <c:yMode val="edge"/>
          <c:x val="0.10004335937982198"/>
          <c:y val="5.7060653391453275E-2"/>
        </c:manualLayout>
      </c:layout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'Question 91'!$B$3</c:f>
              <c:strCache>
                <c:ptCount val="1"/>
                <c:pt idx="0">
                  <c:v>Responses</c:v>
                </c:pt>
              </c:strCache>
            </c:strRef>
          </c:tx>
          <c:spPr>
            <a:solidFill>
              <a:srgbClr val="00BF6F"/>
            </a:solidFill>
            <a:ln>
              <a:prstDash val="solid"/>
            </a:ln>
          </c:spPr>
          <c:invertIfNegative val="0"/>
          <c:cat>
            <c:strRef>
              <c:f>'Question 91'!$A$4:$A$7</c:f>
              <c:strCache>
                <c:ptCount val="4"/>
                <c:pt idx="0">
                  <c:v>Yes</c:v>
                </c:pt>
                <c:pt idx="1">
                  <c:v>No</c:v>
                </c:pt>
                <c:pt idx="2">
                  <c:v>In part</c:v>
                </c:pt>
                <c:pt idx="3">
                  <c:v>Not relevant</c:v>
                </c:pt>
              </c:strCache>
            </c:strRef>
          </c:cat>
          <c:val>
            <c:numRef>
              <c:f>'Question 91'!$B$4:$B$7</c:f>
              <c:numCache>
                <c:formatCode>0.00%</c:formatCode>
                <c:ptCount val="4"/>
                <c:pt idx="0">
                  <c:v>0.92859999999999998</c:v>
                </c:pt>
                <c:pt idx="1">
                  <c:v>0</c:v>
                </c:pt>
                <c:pt idx="2">
                  <c:v>7.1399999999999991E-2</c:v>
                </c:pt>
                <c:pt idx="3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87192064"/>
        <c:axId val="187100160"/>
      </c:barChart>
      <c:valAx>
        <c:axId val="187100160"/>
        <c:scaling>
          <c:orientation val="minMax"/>
        </c:scaling>
        <c:delete val="0"/>
        <c:axPos val="l"/>
        <c:majorGridlines/>
        <c:numFmt formatCode="0.00%" sourceLinked="1"/>
        <c:majorTickMark val="out"/>
        <c:minorTickMark val="none"/>
        <c:tickLblPos val="nextTo"/>
        <c:crossAx val="187192064"/>
        <c:crosses val="autoZero"/>
        <c:crossBetween val="between"/>
      </c:valAx>
      <c:catAx>
        <c:axId val="187192064"/>
        <c:scaling>
          <c:orientation val="minMax"/>
        </c:scaling>
        <c:delete val="0"/>
        <c:axPos val="b"/>
        <c:majorTickMark val="out"/>
        <c:minorTickMark val="none"/>
        <c:tickLblPos val="nextTo"/>
        <c:crossAx val="187100160"/>
        <c:crosses val="autoZero"/>
        <c:auto val="0"/>
        <c:lblAlgn val="ctr"/>
        <c:lblOffset val="100"/>
        <c:noMultiLvlLbl val="0"/>
      </c:catAx>
    </c:plotArea>
    <c:legend>
      <c:legendPos val="r"/>
      <c:layout/>
      <c:overlay val="0"/>
    </c:legend>
    <c:plotVisOnly val="0"/>
    <c:dispBlanksAs val="gap"/>
    <c:showDLblsOverMax val="0"/>
  </c:chart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het opmaakprofiel van de modelondertitel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7ED47-99D9-47EC-902A-427A78AA6125}" type="datetimeFigureOut">
              <a:rPr lang="nl-NL" smtClean="0"/>
              <a:pPr/>
              <a:t>7-9-2017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EDF6FC-FCB6-45F1-82D5-FC957CBAD6EA}" type="slidenum">
              <a:rPr lang="nl-NL" smtClean="0"/>
              <a:pPr/>
              <a:t>‹#›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7ED47-99D9-47EC-902A-427A78AA6125}" type="datetimeFigureOut">
              <a:rPr lang="nl-NL" smtClean="0"/>
              <a:pPr/>
              <a:t>7-9-2017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EDF6FC-FCB6-45F1-82D5-FC957CBAD6EA}" type="slidenum">
              <a:rPr lang="nl-NL" smtClean="0"/>
              <a:pPr/>
              <a:t>‹#›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7ED47-99D9-47EC-902A-427A78AA6125}" type="datetimeFigureOut">
              <a:rPr lang="nl-NL" smtClean="0"/>
              <a:pPr/>
              <a:t>7-9-2017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EDF6FC-FCB6-45F1-82D5-FC957CBAD6EA}" type="slidenum">
              <a:rPr lang="nl-NL" smtClean="0"/>
              <a:pPr/>
              <a:t>‹#›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7ED47-99D9-47EC-902A-427A78AA6125}" type="datetimeFigureOut">
              <a:rPr lang="nl-NL" smtClean="0"/>
              <a:pPr/>
              <a:t>7-9-2017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EDF6FC-FCB6-45F1-82D5-FC957CBAD6EA}" type="slidenum">
              <a:rPr lang="nl-NL" smtClean="0"/>
              <a:pPr/>
              <a:t>‹#›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7ED47-99D9-47EC-902A-427A78AA6125}" type="datetimeFigureOut">
              <a:rPr lang="nl-NL" smtClean="0"/>
              <a:pPr/>
              <a:t>7-9-2017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EDF6FC-FCB6-45F1-82D5-FC957CBAD6EA}" type="slidenum">
              <a:rPr lang="nl-NL" smtClean="0"/>
              <a:pPr/>
              <a:t>‹#›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7ED47-99D9-47EC-902A-427A78AA6125}" type="datetimeFigureOut">
              <a:rPr lang="nl-NL" smtClean="0"/>
              <a:pPr/>
              <a:t>7-9-2017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EDF6FC-FCB6-45F1-82D5-FC957CBAD6EA}" type="slidenum">
              <a:rPr lang="nl-NL" smtClean="0"/>
              <a:pPr/>
              <a:t>‹#›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7ED47-99D9-47EC-902A-427A78AA6125}" type="datetimeFigureOut">
              <a:rPr lang="nl-NL" smtClean="0"/>
              <a:pPr/>
              <a:t>7-9-2017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EDF6FC-FCB6-45F1-82D5-FC957CBAD6EA}" type="slidenum">
              <a:rPr lang="nl-NL" smtClean="0"/>
              <a:pPr/>
              <a:t>‹#›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7ED47-99D9-47EC-902A-427A78AA6125}" type="datetimeFigureOut">
              <a:rPr lang="nl-NL" smtClean="0"/>
              <a:pPr/>
              <a:t>7-9-2017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EDF6FC-FCB6-45F1-82D5-FC957CBAD6EA}" type="slidenum">
              <a:rPr lang="nl-NL" smtClean="0"/>
              <a:pPr/>
              <a:t>‹#›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7ED47-99D9-47EC-902A-427A78AA6125}" type="datetimeFigureOut">
              <a:rPr lang="nl-NL" smtClean="0"/>
              <a:pPr/>
              <a:t>7-9-2017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EDF6FC-FCB6-45F1-82D5-FC957CBAD6EA}" type="slidenum">
              <a:rPr lang="nl-NL" smtClean="0"/>
              <a:pPr/>
              <a:t>‹#›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7ED47-99D9-47EC-902A-427A78AA6125}" type="datetimeFigureOut">
              <a:rPr lang="nl-NL" smtClean="0"/>
              <a:pPr/>
              <a:t>7-9-2017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EDF6FC-FCB6-45F1-82D5-FC957CBAD6EA}" type="slidenum">
              <a:rPr lang="nl-NL" smtClean="0"/>
              <a:pPr/>
              <a:t>‹#›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7ED47-99D9-47EC-902A-427A78AA6125}" type="datetimeFigureOut">
              <a:rPr lang="nl-NL" smtClean="0"/>
              <a:pPr/>
              <a:t>7-9-2017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EDF6FC-FCB6-45F1-82D5-FC957CBAD6EA}" type="slidenum">
              <a:rPr lang="nl-NL" smtClean="0"/>
              <a:pPr/>
              <a:t>‹#›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D7ED47-99D9-47EC-902A-427A78AA6125}" type="datetimeFigureOut">
              <a:rPr lang="nl-NL" smtClean="0"/>
              <a:pPr/>
              <a:t>7-9-2017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EDF6FC-FCB6-45F1-82D5-FC957CBAD6EA}" type="slidenum">
              <a:rPr lang="nl-NL" smtClean="0"/>
              <a:pPr/>
              <a:t>‹#›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4.xml"/><Relationship Id="rId4" Type="http://schemas.openxmlformats.org/officeDocument/2006/relationships/chart" Target="../charts/char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8.xml"/><Relationship Id="rId4" Type="http://schemas.openxmlformats.org/officeDocument/2006/relationships/chart" Target="../charts/char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3.xml"/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D:\Theo%20Vermeulen\Videos\vandalismetest.mpg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err="1" smtClean="0"/>
              <a:t>Exhibitions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nl-NL" sz="2800" dirty="0" smtClean="0"/>
              <a:t>CERL </a:t>
            </a:r>
            <a:r>
              <a:rPr lang="nl-NL" sz="2800" dirty="0" err="1" smtClean="0"/>
              <a:t>Collection</a:t>
            </a:r>
            <a:r>
              <a:rPr lang="nl-NL" sz="2800" dirty="0" smtClean="0"/>
              <a:t> </a:t>
            </a:r>
            <a:r>
              <a:rPr lang="nl-NL" sz="2800" dirty="0" err="1" smtClean="0"/>
              <a:t>Security</a:t>
            </a:r>
            <a:r>
              <a:rPr lang="nl-NL" sz="2800" dirty="0" smtClean="0"/>
              <a:t> Summer School</a:t>
            </a:r>
          </a:p>
          <a:p>
            <a:r>
              <a:rPr lang="nl-NL" sz="2800" dirty="0" smtClean="0"/>
              <a:t>7 September 2017</a:t>
            </a:r>
            <a:endParaRPr lang="nl-NL" sz="28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 smtClean="0"/>
              <a:t>Loans</a:t>
            </a:r>
            <a:r>
              <a:rPr lang="nl-NL" dirty="0" smtClean="0"/>
              <a:t> to </a:t>
            </a:r>
            <a:r>
              <a:rPr lang="nl-NL" dirty="0" err="1" smtClean="0"/>
              <a:t>exhibitions</a:t>
            </a:r>
            <a:endParaRPr lang="nl-NL" dirty="0"/>
          </a:p>
        </p:txBody>
      </p:sp>
      <p:sp>
        <p:nvSpPr>
          <p:cNvPr id="5" name="Tijdelijke aanduiding voor inhoud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err="1" smtClean="0"/>
              <a:t>Sabina</a:t>
            </a:r>
            <a:r>
              <a:rPr lang="nl-NL" dirty="0" smtClean="0"/>
              <a:t> de </a:t>
            </a:r>
            <a:r>
              <a:rPr lang="nl-NL" dirty="0" err="1" smtClean="0"/>
              <a:t>Weerdt</a:t>
            </a:r>
            <a:r>
              <a:rPr lang="nl-NL" dirty="0" smtClean="0"/>
              <a:t>, </a:t>
            </a:r>
            <a:r>
              <a:rPr lang="nl-NL" dirty="0" err="1" smtClean="0"/>
              <a:t>registrar</a:t>
            </a:r>
            <a:endParaRPr lang="nl-NL" dirty="0" smtClean="0"/>
          </a:p>
          <a:p>
            <a:endParaRPr lang="nl-NL" dirty="0" smtClean="0"/>
          </a:p>
          <a:p>
            <a:endParaRPr lang="nl-NL" dirty="0"/>
          </a:p>
        </p:txBody>
      </p:sp>
      <p:pic>
        <p:nvPicPr>
          <p:cNvPr id="6" name="Afbeelding 5" descr="20050422A09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63688" y="2420888"/>
            <a:ext cx="5763108" cy="3832467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 smtClean="0"/>
              <a:t>Exhibitions</a:t>
            </a:r>
            <a:r>
              <a:rPr lang="nl-NL" dirty="0" smtClean="0"/>
              <a:t> (Q 83-96)</a:t>
            </a:r>
            <a:endParaRPr lang="nl-NL" dirty="0"/>
          </a:p>
        </p:txBody>
      </p:sp>
      <p:graphicFrame>
        <p:nvGraphicFramePr>
          <p:cNvPr id="4" name="Chart 1"/>
          <p:cNvGraphicFramePr>
            <a:graphicFrameLocks noGrp="1"/>
          </p:cNvGraphicFramePr>
          <p:nvPr>
            <p:ph idx="1"/>
          </p:nvPr>
        </p:nvGraphicFramePr>
        <p:xfrm>
          <a:off x="179512" y="1124744"/>
          <a:ext cx="3960440" cy="27363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Chart 1"/>
          <p:cNvGraphicFramePr/>
          <p:nvPr/>
        </p:nvGraphicFramePr>
        <p:xfrm>
          <a:off x="4139952" y="1124744"/>
          <a:ext cx="4824536" cy="2592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Chart 1"/>
          <p:cNvGraphicFramePr/>
          <p:nvPr/>
        </p:nvGraphicFramePr>
        <p:xfrm>
          <a:off x="107504" y="3789040"/>
          <a:ext cx="3600400" cy="29523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7" name="Chart 1"/>
          <p:cNvGraphicFramePr/>
          <p:nvPr/>
        </p:nvGraphicFramePr>
        <p:xfrm>
          <a:off x="3995936" y="4077072"/>
          <a:ext cx="5040560" cy="26642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 smtClean="0"/>
              <a:t>Exhibitions</a:t>
            </a:r>
            <a:endParaRPr lang="nl-NL" dirty="0"/>
          </a:p>
        </p:txBody>
      </p:sp>
      <p:graphicFrame>
        <p:nvGraphicFramePr>
          <p:cNvPr id="4" name="Chart 1"/>
          <p:cNvGraphicFramePr>
            <a:graphicFrameLocks noGrp="1"/>
          </p:cNvGraphicFramePr>
          <p:nvPr>
            <p:ph idx="1"/>
          </p:nvPr>
        </p:nvGraphicFramePr>
        <p:xfrm>
          <a:off x="0" y="980729"/>
          <a:ext cx="4427984" cy="28803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Chart 1"/>
          <p:cNvGraphicFramePr/>
          <p:nvPr/>
        </p:nvGraphicFramePr>
        <p:xfrm>
          <a:off x="4788024" y="1052736"/>
          <a:ext cx="4248472" cy="24482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Chart 1"/>
          <p:cNvGraphicFramePr/>
          <p:nvPr/>
        </p:nvGraphicFramePr>
        <p:xfrm>
          <a:off x="107504" y="3789040"/>
          <a:ext cx="4176464" cy="30689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7" name="Chart 1"/>
          <p:cNvGraphicFramePr/>
          <p:nvPr/>
        </p:nvGraphicFramePr>
        <p:xfrm>
          <a:off x="4211960" y="3717032"/>
          <a:ext cx="4824536" cy="30243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 smtClean="0"/>
              <a:t>Exhibitions</a:t>
            </a:r>
            <a:endParaRPr lang="nl-NL" dirty="0"/>
          </a:p>
        </p:txBody>
      </p:sp>
      <p:graphicFrame>
        <p:nvGraphicFramePr>
          <p:cNvPr id="4" name="Chart 1"/>
          <p:cNvGraphicFramePr>
            <a:graphicFrameLocks noGrp="1"/>
          </p:cNvGraphicFramePr>
          <p:nvPr>
            <p:ph idx="1"/>
          </p:nvPr>
        </p:nvGraphicFramePr>
        <p:xfrm>
          <a:off x="179512" y="1268760"/>
          <a:ext cx="5688632" cy="24482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Chart 1"/>
          <p:cNvGraphicFramePr/>
          <p:nvPr/>
        </p:nvGraphicFramePr>
        <p:xfrm>
          <a:off x="0" y="3861048"/>
          <a:ext cx="4572000" cy="28803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Chart 1"/>
          <p:cNvGraphicFramePr/>
          <p:nvPr/>
        </p:nvGraphicFramePr>
        <p:xfrm>
          <a:off x="4572000" y="3933056"/>
          <a:ext cx="4428192" cy="28167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 smtClean="0"/>
              <a:t>Exhibitions</a:t>
            </a:r>
            <a:endParaRPr lang="nl-NL" dirty="0"/>
          </a:p>
        </p:txBody>
      </p:sp>
      <p:graphicFrame>
        <p:nvGraphicFramePr>
          <p:cNvPr id="4" name="Chart 1"/>
          <p:cNvGraphicFramePr>
            <a:graphicFrameLocks noGrp="1"/>
          </p:cNvGraphicFramePr>
          <p:nvPr>
            <p:ph idx="1"/>
          </p:nvPr>
        </p:nvGraphicFramePr>
        <p:xfrm>
          <a:off x="107504" y="1196752"/>
          <a:ext cx="3960440" cy="29523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Chart 1"/>
          <p:cNvGraphicFramePr/>
          <p:nvPr/>
        </p:nvGraphicFramePr>
        <p:xfrm>
          <a:off x="4572000" y="1196752"/>
          <a:ext cx="4392488" cy="28083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Chart 1"/>
          <p:cNvGraphicFramePr/>
          <p:nvPr/>
        </p:nvGraphicFramePr>
        <p:xfrm>
          <a:off x="2195736" y="4077072"/>
          <a:ext cx="5112568" cy="26642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The KB </a:t>
            </a:r>
            <a:r>
              <a:rPr lang="nl-NL" dirty="0" err="1" smtClean="0"/>
              <a:t>Exhibition</a:t>
            </a:r>
            <a:r>
              <a:rPr lang="nl-NL" dirty="0" smtClean="0"/>
              <a:t> Room</a:t>
            </a:r>
            <a:endParaRPr lang="nl-NL" dirty="0"/>
          </a:p>
        </p:txBody>
      </p:sp>
      <p:pic>
        <p:nvPicPr>
          <p:cNvPr id="4" name="vandalismetest.mpg">
            <a:hlinkClick r:id="" action="ppaction://media"/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1619672" y="1446847"/>
            <a:ext cx="5904656" cy="483108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video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 smtClean="0"/>
              <a:t>Testing</a:t>
            </a:r>
            <a:endParaRPr lang="nl-NL" dirty="0"/>
          </a:p>
        </p:txBody>
      </p:sp>
      <p:pic>
        <p:nvPicPr>
          <p:cNvPr id="4" name="Tijdelijke aanduiding voor inhoud 3" descr="kb test 23 09 01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554692" y="1600200"/>
            <a:ext cx="6034616" cy="4525963"/>
          </a:xfr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Heavy stuff</a:t>
            </a:r>
            <a:endParaRPr lang="nl-NL" dirty="0"/>
          </a:p>
        </p:txBody>
      </p:sp>
      <p:pic>
        <p:nvPicPr>
          <p:cNvPr id="4" name="Tijdelijke aanduiding voor inhoud 3" descr="20050323C03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619672" y="1700808"/>
            <a:ext cx="6063832" cy="4032448"/>
          </a:xfr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 smtClean="0"/>
              <a:t>Security</a:t>
            </a:r>
            <a:r>
              <a:rPr lang="nl-NL" dirty="0" smtClean="0"/>
              <a:t> in the </a:t>
            </a:r>
            <a:r>
              <a:rPr lang="nl-NL" dirty="0" err="1" smtClean="0"/>
              <a:t>exhibition</a:t>
            </a:r>
            <a:r>
              <a:rPr lang="nl-NL" dirty="0" smtClean="0"/>
              <a:t> room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No </a:t>
            </a:r>
            <a:r>
              <a:rPr lang="nl-NL" dirty="0" err="1" smtClean="0"/>
              <a:t>guards</a:t>
            </a:r>
            <a:endParaRPr lang="nl-NL" dirty="0" smtClean="0"/>
          </a:p>
          <a:p>
            <a:r>
              <a:rPr lang="nl-NL" dirty="0" smtClean="0"/>
              <a:t>Strong showcases</a:t>
            </a:r>
          </a:p>
          <a:p>
            <a:pPr lvl="1"/>
            <a:r>
              <a:rPr lang="nl-NL" dirty="0" smtClean="0"/>
              <a:t>Double </a:t>
            </a:r>
            <a:r>
              <a:rPr lang="nl-NL" dirty="0" err="1" smtClean="0"/>
              <a:t>lock</a:t>
            </a:r>
            <a:r>
              <a:rPr lang="nl-NL" dirty="0" smtClean="0"/>
              <a:t> system</a:t>
            </a:r>
          </a:p>
          <a:p>
            <a:pPr lvl="1"/>
            <a:r>
              <a:rPr lang="nl-NL" dirty="0" smtClean="0"/>
              <a:t>Minimum of </a:t>
            </a:r>
            <a:r>
              <a:rPr lang="nl-NL" dirty="0" err="1" smtClean="0"/>
              <a:t>two</a:t>
            </a:r>
            <a:r>
              <a:rPr lang="nl-NL" dirty="0" smtClean="0"/>
              <a:t> </a:t>
            </a:r>
            <a:r>
              <a:rPr lang="nl-NL" dirty="0" err="1" smtClean="0"/>
              <a:t>people</a:t>
            </a:r>
            <a:r>
              <a:rPr lang="nl-NL" dirty="0" smtClean="0"/>
              <a:t> </a:t>
            </a:r>
            <a:r>
              <a:rPr lang="nl-NL" dirty="0" err="1" smtClean="0"/>
              <a:t>required</a:t>
            </a:r>
            <a:r>
              <a:rPr lang="nl-NL" dirty="0" smtClean="0"/>
              <a:t> to open</a:t>
            </a:r>
          </a:p>
          <a:p>
            <a:pPr lvl="1"/>
            <a:r>
              <a:rPr lang="nl-NL" dirty="0" err="1" smtClean="0"/>
              <a:t>Alarmed</a:t>
            </a:r>
            <a:endParaRPr lang="nl-NL" dirty="0" smtClean="0"/>
          </a:p>
          <a:p>
            <a:r>
              <a:rPr lang="nl-NL" dirty="0" smtClean="0"/>
              <a:t>CCTV</a:t>
            </a:r>
            <a:endParaRPr lang="nl-NL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254</Words>
  <Application>Microsoft Office PowerPoint</Application>
  <PresentationFormat>On-screen Show (4:3)</PresentationFormat>
  <Paragraphs>33</Paragraphs>
  <Slides>10</Slides>
  <Notes>0</Notes>
  <HiddenSlides>0</HiddenSlides>
  <MMClips>1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Office-thema</vt:lpstr>
      <vt:lpstr>Exhibitions</vt:lpstr>
      <vt:lpstr>Exhibitions (Q 83-96)</vt:lpstr>
      <vt:lpstr>Exhibitions</vt:lpstr>
      <vt:lpstr>Exhibitions</vt:lpstr>
      <vt:lpstr>Exhibitions</vt:lpstr>
      <vt:lpstr>The KB Exhibition Room</vt:lpstr>
      <vt:lpstr>Testing</vt:lpstr>
      <vt:lpstr>Heavy stuff</vt:lpstr>
      <vt:lpstr>Security in the exhibition room</vt:lpstr>
      <vt:lpstr>Loans to exhibitions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Exhibitions</dc:title>
  <dc:creator>Theo Vermeulen</dc:creator>
  <cp:lastModifiedBy>Marian Lefferts</cp:lastModifiedBy>
  <cp:revision>6</cp:revision>
  <dcterms:created xsi:type="dcterms:W3CDTF">2017-09-01T09:17:13Z</dcterms:created>
  <dcterms:modified xsi:type="dcterms:W3CDTF">2017-09-07T07:13:43Z</dcterms:modified>
</cp:coreProperties>
</file>