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76" r:id="rId7"/>
    <p:sldId id="277" r:id="rId8"/>
    <p:sldId id="261" r:id="rId9"/>
    <p:sldId id="270" r:id="rId10"/>
    <p:sldId id="271" r:id="rId11"/>
    <p:sldId id="272" r:id="rId12"/>
    <p:sldId id="262" r:id="rId13"/>
    <p:sldId id="264" r:id="rId14"/>
    <p:sldId id="267" r:id="rId15"/>
    <p:sldId id="278" r:id="rId16"/>
    <p:sldId id="266" r:id="rId17"/>
    <p:sldId id="268" r:id="rId18"/>
    <p:sldId id="269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eo%20Vermeulen\Downloads\Results%20Collection%20Security%20benchmark%20questionnaire%204%20September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Readers may only access your collection if they undertake to comply with your Reading Room rules and regulations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36'!$B$3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36'!$A$4:$A$6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36'!$B$4:$B$6</c:f>
              <c:numCache>
                <c:formatCode>0.00%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361792"/>
        <c:axId val="193360256"/>
      </c:barChart>
      <c:valAx>
        <c:axId val="19336025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3361792"/>
        <c:crosses val="autoZero"/>
        <c:crossBetween val="between"/>
      </c:valAx>
      <c:catAx>
        <c:axId val="193361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93360256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audit / check your collection in the stacks to provide assurance on its security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31'!$B$3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31'!$A$4:$A$6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31'!$B$4:$B$6</c:f>
              <c:numCache>
                <c:formatCode>0.00%</c:formatCode>
                <c:ptCount val="3"/>
                <c:pt idx="0">
                  <c:v>0.35710000000000008</c:v>
                </c:pt>
                <c:pt idx="1">
                  <c:v>0.21430000000000013</c:v>
                </c:pt>
                <c:pt idx="2">
                  <c:v>0.42860000000000026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035520"/>
        <c:axId val="199731840"/>
      </c:barChart>
      <c:valAx>
        <c:axId val="19973184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5035520"/>
        <c:crosses val="autoZero"/>
        <c:crossBetween val="between"/>
      </c:valAx>
      <c:catAx>
        <c:axId val="195035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99731840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maintain catalogue records for your collection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21'!$B$3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21'!$A$4:$A$6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21'!$B$4:$B$6</c:f>
              <c:numCache>
                <c:formatCode>0.00%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074688"/>
        <c:axId val="195073152"/>
      </c:barChart>
      <c:valAx>
        <c:axId val="1950731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5074688"/>
        <c:crosses val="autoZero"/>
        <c:crossBetween val="between"/>
      </c:valAx>
      <c:catAx>
        <c:axId val="195074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95073152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include copy specific information in the catalogue records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22'!$A$4:$A$6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22'!$B$4:$B$6</c:f>
              <c:numCache>
                <c:formatCode>0.00%</c:formatCode>
                <c:ptCount val="3"/>
                <c:pt idx="0">
                  <c:v>0.53849999999999998</c:v>
                </c:pt>
                <c:pt idx="1">
                  <c:v>7.690000000000001E-2</c:v>
                </c:pt>
                <c:pt idx="2">
                  <c:v>0.38460000000000027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105152"/>
        <c:axId val="195095168"/>
      </c:barChart>
      <c:valAx>
        <c:axId val="1950951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5105152"/>
        <c:crosses val="autoZero"/>
        <c:crossBetween val="between"/>
      </c:valAx>
      <c:catAx>
        <c:axId val="195105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95095168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have measures in place to prevent unauthorised changes to your accession and catalogue records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29'!$B$3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29'!$A$4:$A$6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29'!$B$4:$B$6</c:f>
              <c:numCache>
                <c:formatCode>0.00%</c:formatCode>
                <c:ptCount val="3"/>
                <c:pt idx="0">
                  <c:v>0.6429000000000008</c:v>
                </c:pt>
                <c:pt idx="1">
                  <c:v>7.1399999999999991E-2</c:v>
                </c:pt>
                <c:pt idx="2">
                  <c:v>0.28570000000000001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131264"/>
        <c:axId val="195129728"/>
      </c:barChart>
      <c:valAx>
        <c:axId val="19512972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5131264"/>
        <c:crosses val="autoZero"/>
        <c:crossBetween val="between"/>
      </c:valAx>
      <c:catAx>
        <c:axId val="195131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95129728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have agreed procedures for the use of uncatalogued items: this includes close invigilation by staff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41'!$B$3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41'!$A$4:$A$6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41'!$B$4:$B$6</c:f>
              <c:numCache>
                <c:formatCode>0.00%</c:formatCode>
                <c:ptCount val="3"/>
                <c:pt idx="0">
                  <c:v>0.35710000000000008</c:v>
                </c:pt>
                <c:pt idx="1">
                  <c:v>0.21430000000000013</c:v>
                </c:pt>
                <c:pt idx="2">
                  <c:v>0.42860000000000026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161472"/>
        <c:axId val="195159936"/>
      </c:barChart>
      <c:valAx>
        <c:axId val="1951599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5161472"/>
        <c:crosses val="autoZero"/>
        <c:crossBetween val="between"/>
      </c:valAx>
      <c:catAx>
        <c:axId val="195161472"/>
        <c:scaling>
          <c:orientation val="minMax"/>
        </c:scaling>
        <c:delete val="0"/>
        <c:axPos val="b"/>
        <c:majorTickMark val="out"/>
        <c:minorTickMark val="none"/>
        <c:tickLblPos val="nextTo"/>
        <c:crossAx val="195159936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maintain information on distinguishing features in your collection (i.e. bindings, ownership stamps etc)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24'!$B$3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24'!$A$4:$A$6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24'!$B$4:$B$6</c:f>
              <c:numCache>
                <c:formatCode>0.00%</c:formatCode>
                <c:ptCount val="3"/>
                <c:pt idx="0">
                  <c:v>0.5</c:v>
                </c:pt>
                <c:pt idx="1">
                  <c:v>0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196800"/>
        <c:axId val="195195264"/>
      </c:barChart>
      <c:valAx>
        <c:axId val="1951952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5196800"/>
        <c:crosses val="autoZero"/>
        <c:crossBetween val="between"/>
      </c:valAx>
      <c:catAx>
        <c:axId val="19519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95195264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place ownership marks in your collection items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25'!$A$4:$A$6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25'!$B$4:$B$6</c:f>
              <c:numCache>
                <c:formatCode>0.00%</c:formatCode>
                <c:ptCount val="3"/>
                <c:pt idx="0">
                  <c:v>0.61539999999999995</c:v>
                </c:pt>
                <c:pt idx="1">
                  <c:v>0.15380000000000013</c:v>
                </c:pt>
                <c:pt idx="2">
                  <c:v>0.23080000000000001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5218816"/>
        <c:axId val="195217280"/>
      </c:barChart>
      <c:valAx>
        <c:axId val="1952172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5218816"/>
        <c:crosses val="autoZero"/>
        <c:crossBetween val="between"/>
      </c:valAx>
      <c:catAx>
        <c:axId val="195218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95217280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place shelf mark labels on your collection items where appropriate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26'!$B$3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26'!$A$4:$A$6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26'!$B$4:$B$6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0.21430000000000013</c:v>
                </c:pt>
                <c:pt idx="2">
                  <c:v>0.21430000000000013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771264"/>
        <c:axId val="195231104"/>
      </c:barChart>
      <c:valAx>
        <c:axId val="1952311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9771264"/>
        <c:crosses val="autoZero"/>
        <c:crossBetween val="between"/>
      </c:valAx>
      <c:catAx>
        <c:axId val="199771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95231104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Readers are required to provide documentary proof of their identity and address, and have their photograph taken, before using your collection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37'!$B$3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37'!$A$4:$A$6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37'!$B$4:$B$6</c:f>
              <c:numCache>
                <c:formatCode>0.00%</c:formatCode>
                <c:ptCount val="3"/>
                <c:pt idx="0">
                  <c:v>0.57140000000000002</c:v>
                </c:pt>
                <c:pt idx="1">
                  <c:v>0</c:v>
                </c:pt>
                <c:pt idx="2">
                  <c:v>0.42860000000000026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564672"/>
        <c:axId val="199563136"/>
      </c:barChart>
      <c:valAx>
        <c:axId val="1995631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9564672"/>
        <c:crosses val="autoZero"/>
        <c:crossBetween val="between"/>
      </c:valAx>
      <c:catAx>
        <c:axId val="199564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99563136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permanently retain information on the name, address and (where appropriate) institutional affiliation of every Reader, and a photograph of every Reader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38'!$B$3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38'!$A$4:$A$6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38'!$B$4:$B$6</c:f>
              <c:numCache>
                <c:formatCode>0.00%</c:formatCode>
                <c:ptCount val="3"/>
                <c:pt idx="0">
                  <c:v>0.42860000000000026</c:v>
                </c:pt>
                <c:pt idx="1">
                  <c:v>7.1399999999999991E-2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595136"/>
        <c:axId val="199589248"/>
      </c:barChart>
      <c:valAx>
        <c:axId val="1995892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9595136"/>
        <c:crosses val="autoZero"/>
        <c:crossBetween val="between"/>
      </c:valAx>
      <c:catAx>
        <c:axId val="199595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99589248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Readers are not permitted to bring coats or large bags into your Reading Room, nor any object that might harm the collection (knives, blades, food, drink)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39'!$B$3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39'!$A$4:$A$6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39'!$B$4:$B$6</c:f>
              <c:numCache>
                <c:formatCode>0.00%</c:formatCode>
                <c:ptCount val="3"/>
                <c:pt idx="0">
                  <c:v>0.92859999999999998</c:v>
                </c:pt>
                <c:pt idx="1">
                  <c:v>0</c:v>
                </c:pt>
                <c:pt idx="2">
                  <c:v>7.1399999999999991E-2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159232"/>
        <c:axId val="199620864"/>
      </c:barChart>
      <c:valAx>
        <c:axId val="19962086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0159232"/>
        <c:crosses val="autoZero"/>
        <c:crossBetween val="between"/>
      </c:valAx>
      <c:catAx>
        <c:axId val="20015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99620864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Readers' belongings are searched as they exit the Reading Room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40'!$B$3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40'!$A$4:$A$6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40'!$B$4:$B$6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0.57140000000000002</c:v>
                </c:pt>
                <c:pt idx="2">
                  <c:v>0.14290000000000014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185728"/>
        <c:axId val="200184192"/>
      </c:barChart>
      <c:valAx>
        <c:axId val="2001841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0185728"/>
        <c:crosses val="autoZero"/>
        <c:crossBetween val="between"/>
      </c:valAx>
      <c:catAx>
        <c:axId val="200185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00184192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Readers' use of highly valuable/vulnerable items is invigilated by staff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42'!$B$3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42'!$A$4:$A$6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42'!$B$4:$B$6</c:f>
              <c:numCache>
                <c:formatCode>0.00%</c:formatCode>
                <c:ptCount val="3"/>
                <c:pt idx="0">
                  <c:v>0.85710000000000053</c:v>
                </c:pt>
                <c:pt idx="1">
                  <c:v>0</c:v>
                </c:pt>
                <c:pt idx="2">
                  <c:v>0.14290000000000014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635328"/>
        <c:axId val="200206976"/>
      </c:barChart>
      <c:valAx>
        <c:axId val="2002069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9635328"/>
        <c:crosses val="autoZero"/>
        <c:crossBetween val="between"/>
      </c:valAx>
      <c:catAx>
        <c:axId val="199635328"/>
        <c:scaling>
          <c:orientation val="minMax"/>
        </c:scaling>
        <c:delete val="0"/>
        <c:axPos val="b"/>
        <c:majorTickMark val="out"/>
        <c:minorTickMark val="none"/>
        <c:tickLblPos val="nextTo"/>
        <c:crossAx val="200206976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You limit the number of items that may be seen at any one time by Readers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43'!$B$3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43'!$A$4:$A$6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43'!$B$4:$B$6</c:f>
              <c:numCache>
                <c:formatCode>0.00%</c:formatCode>
                <c:ptCount val="3"/>
                <c:pt idx="0">
                  <c:v>0.85710000000000053</c:v>
                </c:pt>
                <c:pt idx="1">
                  <c:v>0.14290000000000014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654016"/>
        <c:axId val="199652480"/>
      </c:barChart>
      <c:valAx>
        <c:axId val="19965248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9654016"/>
        <c:crosses val="autoZero"/>
        <c:crossBetween val="between"/>
      </c:valAx>
      <c:catAx>
        <c:axId val="199654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99652480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Highly valuable/vulnerable collection items are inspected by staff before and after use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44'!$B$3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44'!$A$4:$A$6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</c:strCache>
            </c:strRef>
          </c:cat>
          <c:val>
            <c:numRef>
              <c:f>'Question 44'!$B$4:$B$6</c:f>
              <c:numCache>
                <c:formatCode>0.00%</c:formatCode>
                <c:ptCount val="3"/>
                <c:pt idx="0">
                  <c:v>0.35710000000000008</c:v>
                </c:pt>
                <c:pt idx="1">
                  <c:v>0.21430000000000013</c:v>
                </c:pt>
                <c:pt idx="2">
                  <c:v>0.42860000000000026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688576"/>
        <c:axId val="199686784"/>
      </c:barChart>
      <c:valAx>
        <c:axId val="1996867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9688576"/>
        <c:crosses val="autoZero"/>
        <c:crossBetween val="between"/>
      </c:valAx>
      <c:catAx>
        <c:axId val="199688576"/>
        <c:scaling>
          <c:orientation val="minMax"/>
        </c:scaling>
        <c:delete val="0"/>
        <c:axPos val="b"/>
        <c:majorTickMark val="out"/>
        <c:minorTickMark val="none"/>
        <c:tickLblPos val="nextTo"/>
        <c:crossAx val="199686784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nl-NL"/>
              <a:t>If legally permitted to do so, you permanently retain a record of collection use allowing you to identify the items used by each Reader, and to list all users of a particular item.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47'!$B$3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47'!$A$4:$A$7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In part</c:v>
                </c:pt>
                <c:pt idx="3">
                  <c:v>Not legally allowed to retain this information</c:v>
                </c:pt>
              </c:strCache>
            </c:strRef>
          </c:cat>
          <c:val>
            <c:numRef>
              <c:f>'Question 47'!$B$4:$B$7</c:f>
              <c:numCache>
                <c:formatCode>0.00%</c:formatCode>
                <c:ptCount val="4"/>
                <c:pt idx="0">
                  <c:v>0.57140000000000002</c:v>
                </c:pt>
                <c:pt idx="1">
                  <c:v>7.1400000000000019E-2</c:v>
                </c:pt>
                <c:pt idx="2">
                  <c:v>7.1400000000000019E-2</c:v>
                </c:pt>
                <c:pt idx="3">
                  <c:v>0.28570000000000001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727360"/>
        <c:axId val="199725824"/>
      </c:barChart>
      <c:valAx>
        <c:axId val="19972582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99727360"/>
        <c:crosses val="autoZero"/>
        <c:crossBetween val="between"/>
      </c:valAx>
      <c:catAx>
        <c:axId val="199727360"/>
        <c:scaling>
          <c:orientation val="minMax"/>
        </c:scaling>
        <c:delete val="0"/>
        <c:axPos val="b"/>
        <c:majorTickMark val="out"/>
        <c:minorTickMark val="none"/>
        <c:tickLblPos val="nextTo"/>
        <c:crossAx val="199725824"/>
        <c:crosses val="autoZero"/>
        <c:auto val="0"/>
        <c:lblAlgn val="ctr"/>
        <c:lblOffset val="100"/>
        <c:noMultiLvlLbl val="0"/>
      </c:catAx>
    </c:plotArea>
    <c:legend>
      <c:legendPos val="r"/>
      <c:overlay val="0"/>
    </c:legend>
    <c:plotVisOnly val="0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1F07-9759-424E-AC93-4CC74E8A6BB3}" type="datetimeFigureOut">
              <a:rPr lang="nl-NL" smtClean="0"/>
              <a:pPr/>
              <a:t>7-9-2017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36C1A-C00C-405B-9064-B378C79606B6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Practical issues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800" dirty="0" smtClean="0"/>
              <a:t>CERL </a:t>
            </a:r>
            <a:r>
              <a:rPr lang="nl-NL" sz="2800" dirty="0" err="1" smtClean="0"/>
              <a:t>Collection</a:t>
            </a:r>
            <a:r>
              <a:rPr lang="nl-NL" sz="2800" dirty="0" smtClean="0"/>
              <a:t> </a:t>
            </a:r>
            <a:r>
              <a:rPr lang="nl-NL" sz="2800" dirty="0" err="1" smtClean="0"/>
              <a:t>Security</a:t>
            </a:r>
            <a:r>
              <a:rPr lang="nl-NL" sz="2800" dirty="0" smtClean="0"/>
              <a:t> Summer School</a:t>
            </a:r>
          </a:p>
          <a:p>
            <a:r>
              <a:rPr lang="nl-NL" sz="2800" dirty="0" smtClean="0"/>
              <a:t>7 September 2017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Reading Room (Q 39-40, 42-46)</a:t>
            </a:r>
            <a:endParaRPr lang="nl-N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41868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/>
          <p:nvPr/>
        </p:nvGraphicFramePr>
        <p:xfrm>
          <a:off x="4211960" y="3356992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Reading Room</a:t>
            </a:r>
            <a:endParaRPr lang="nl-N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251520" y="1196753"/>
          <a:ext cx="3888432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/>
          <p:nvPr/>
        </p:nvGraphicFramePr>
        <p:xfrm>
          <a:off x="4716016" y="1124744"/>
          <a:ext cx="424847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/>
          <p:nvPr/>
        </p:nvGraphicFramePr>
        <p:xfrm>
          <a:off x="539552" y="3717032"/>
          <a:ext cx="396044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Reading room procedures</a:t>
            </a:r>
            <a:endParaRPr lang="nl-NL" dirty="0"/>
          </a:p>
        </p:txBody>
      </p:sp>
      <p:pic>
        <p:nvPicPr>
          <p:cNvPr id="4" name="Tijdelijke aanduiding voor inhoud 3" descr="DSC078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9646" y="1600200"/>
            <a:ext cx="5504708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Reading room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Special reading room </a:t>
            </a:r>
            <a:r>
              <a:rPr lang="nl-NL" dirty="0" err="1" smtClean="0"/>
              <a:t>for</a:t>
            </a:r>
            <a:r>
              <a:rPr lang="nl-NL" dirty="0" smtClean="0"/>
              <a:t> special </a:t>
            </a:r>
            <a:r>
              <a:rPr lang="nl-NL" dirty="0" err="1" smtClean="0"/>
              <a:t>collections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Supervision</a:t>
            </a:r>
            <a:endParaRPr lang="nl-NL" dirty="0" smtClean="0"/>
          </a:p>
          <a:p>
            <a:r>
              <a:rPr lang="nl-NL" dirty="0" smtClean="0"/>
              <a:t>Access</a:t>
            </a:r>
          </a:p>
          <a:p>
            <a:r>
              <a:rPr lang="nl-NL" dirty="0" smtClean="0"/>
              <a:t>Procedures</a:t>
            </a:r>
          </a:p>
          <a:p>
            <a:r>
              <a:rPr lang="nl-NL" dirty="0" smtClean="0"/>
              <a:t>Readers’ </a:t>
            </a:r>
            <a:r>
              <a:rPr lang="nl-NL" dirty="0" err="1" smtClean="0"/>
              <a:t>behaviour</a:t>
            </a:r>
            <a:endParaRPr lang="nl-NL" dirty="0" smtClean="0"/>
          </a:p>
          <a:p>
            <a:pPr lvl="1"/>
            <a:r>
              <a:rPr lang="nl-NL" dirty="0" err="1" smtClean="0"/>
              <a:t>How</a:t>
            </a:r>
            <a:r>
              <a:rPr lang="nl-NL" dirty="0" smtClean="0"/>
              <a:t> are </a:t>
            </a:r>
            <a:r>
              <a:rPr lang="nl-NL" dirty="0" err="1" smtClean="0"/>
              <a:t>maps</a:t>
            </a:r>
            <a:r>
              <a:rPr lang="nl-NL" dirty="0" smtClean="0"/>
              <a:t> taken out of the </a:t>
            </a:r>
            <a:r>
              <a:rPr lang="nl-NL" dirty="0" err="1" smtClean="0"/>
              <a:t>book</a:t>
            </a:r>
            <a:r>
              <a:rPr lang="nl-NL" dirty="0" smtClean="0"/>
              <a:t>?</a:t>
            </a:r>
          </a:p>
          <a:p>
            <a:pPr lvl="1"/>
            <a:r>
              <a:rPr lang="nl-NL" dirty="0" err="1" smtClean="0"/>
              <a:t>How</a:t>
            </a:r>
            <a:r>
              <a:rPr lang="nl-NL" dirty="0" smtClean="0"/>
              <a:t> are </a:t>
            </a:r>
            <a:r>
              <a:rPr lang="nl-NL" dirty="0" err="1" smtClean="0"/>
              <a:t>they</a:t>
            </a:r>
            <a:r>
              <a:rPr lang="nl-NL" dirty="0" smtClean="0"/>
              <a:t> taken out of the Reading Room?</a:t>
            </a:r>
            <a:endParaRPr lang="nl-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KB </a:t>
            </a:r>
            <a:r>
              <a:rPr lang="nl-NL" dirty="0" err="1" smtClean="0"/>
              <a:t>Practice</a:t>
            </a:r>
            <a:r>
              <a:rPr lang="nl-NL" dirty="0" smtClean="0"/>
              <a:t> (Special </a:t>
            </a:r>
            <a:r>
              <a:rPr lang="nl-NL" dirty="0" err="1" smtClean="0"/>
              <a:t>Collections</a:t>
            </a:r>
            <a:r>
              <a:rPr lang="nl-NL" dirty="0" smtClean="0"/>
              <a:t>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Desk </a:t>
            </a:r>
            <a:r>
              <a:rPr lang="nl-NL" dirty="0" err="1" smtClean="0"/>
              <a:t>always</a:t>
            </a:r>
            <a:r>
              <a:rPr lang="nl-NL" dirty="0" smtClean="0"/>
              <a:t> double </a:t>
            </a:r>
            <a:r>
              <a:rPr lang="nl-NL" dirty="0" err="1" smtClean="0"/>
              <a:t>manned</a:t>
            </a:r>
            <a:endParaRPr lang="nl-NL" dirty="0" smtClean="0"/>
          </a:p>
          <a:p>
            <a:r>
              <a:rPr lang="nl-NL" dirty="0" smtClean="0"/>
              <a:t>No </a:t>
            </a:r>
            <a:r>
              <a:rPr lang="nl-NL" dirty="0" err="1" smtClean="0"/>
              <a:t>coats</a:t>
            </a:r>
            <a:r>
              <a:rPr lang="nl-NL" dirty="0" smtClean="0"/>
              <a:t>, </a:t>
            </a:r>
            <a:r>
              <a:rPr lang="nl-NL" dirty="0" err="1" smtClean="0"/>
              <a:t>bags</a:t>
            </a:r>
            <a:r>
              <a:rPr lang="nl-NL" dirty="0" smtClean="0"/>
              <a:t>, etc.</a:t>
            </a:r>
          </a:p>
          <a:p>
            <a:r>
              <a:rPr lang="nl-NL" dirty="0" smtClean="0"/>
              <a:t>Maximum </a:t>
            </a:r>
            <a:r>
              <a:rPr lang="nl-NL" dirty="0" err="1" smtClean="0"/>
              <a:t>four</a:t>
            </a:r>
            <a:r>
              <a:rPr lang="nl-NL" dirty="0" smtClean="0"/>
              <a:t> items </a:t>
            </a:r>
            <a:r>
              <a:rPr lang="nl-NL" dirty="0" err="1" smtClean="0"/>
              <a:t>on</a:t>
            </a:r>
            <a:r>
              <a:rPr lang="nl-NL" dirty="0" smtClean="0"/>
              <a:t> the </a:t>
            </a:r>
            <a:r>
              <a:rPr lang="nl-NL" dirty="0" err="1" smtClean="0"/>
              <a:t>table</a:t>
            </a:r>
            <a:endParaRPr lang="nl-NL" dirty="0" smtClean="0"/>
          </a:p>
          <a:p>
            <a:r>
              <a:rPr lang="nl-NL" dirty="0" smtClean="0"/>
              <a:t>All items </a:t>
            </a:r>
            <a:r>
              <a:rPr lang="nl-NL" dirty="0" err="1" smtClean="0"/>
              <a:t>checked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r>
              <a:rPr lang="nl-NL" dirty="0" smtClean="0"/>
              <a:t> and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endParaRPr lang="nl-NL" dirty="0" smtClean="0"/>
          </a:p>
          <a:p>
            <a:r>
              <a:rPr lang="nl-NL" dirty="0" smtClean="0"/>
              <a:t>Check </a:t>
            </a:r>
            <a:r>
              <a:rPr lang="nl-NL" dirty="0" err="1" smtClean="0"/>
              <a:t>weighed</a:t>
            </a:r>
            <a:r>
              <a:rPr lang="nl-NL" dirty="0" smtClean="0"/>
              <a:t> items </a:t>
            </a:r>
            <a:r>
              <a:rPr lang="nl-NL" dirty="0" err="1" smtClean="0"/>
              <a:t>every</a:t>
            </a:r>
            <a:r>
              <a:rPr lang="nl-NL" dirty="0" smtClean="0"/>
              <a:t> time reader </a:t>
            </a:r>
            <a:r>
              <a:rPr lang="nl-NL" dirty="0" err="1" smtClean="0"/>
              <a:t>leaves</a:t>
            </a:r>
            <a:r>
              <a:rPr lang="nl-NL" dirty="0" smtClean="0"/>
              <a:t> the room</a:t>
            </a:r>
          </a:p>
          <a:p>
            <a:r>
              <a:rPr lang="nl-NL" dirty="0" err="1" smtClean="0"/>
              <a:t>Vulnerable</a:t>
            </a:r>
            <a:r>
              <a:rPr lang="nl-NL" dirty="0" smtClean="0"/>
              <a:t> </a:t>
            </a:r>
            <a:r>
              <a:rPr lang="nl-NL" dirty="0" err="1" smtClean="0"/>
              <a:t>categories</a:t>
            </a:r>
            <a:r>
              <a:rPr lang="nl-NL" dirty="0" smtClean="0"/>
              <a:t> </a:t>
            </a:r>
            <a:r>
              <a:rPr lang="nl-NL" dirty="0" err="1" smtClean="0"/>
              <a:t>weighed</a:t>
            </a:r>
            <a:endParaRPr lang="nl-NL" dirty="0" smtClean="0"/>
          </a:p>
          <a:p>
            <a:pPr lvl="1"/>
            <a:r>
              <a:rPr lang="nl-NL" dirty="0" err="1" smtClean="0"/>
              <a:t>Small</a:t>
            </a:r>
            <a:r>
              <a:rPr lang="nl-NL" dirty="0" smtClean="0"/>
              <a:t> </a:t>
            </a:r>
            <a:r>
              <a:rPr lang="nl-NL" dirty="0" err="1" smtClean="0"/>
              <a:t>deviation</a:t>
            </a:r>
            <a:r>
              <a:rPr lang="nl-NL" dirty="0" smtClean="0"/>
              <a:t> </a:t>
            </a:r>
            <a:r>
              <a:rPr lang="nl-NL" dirty="0" err="1" smtClean="0"/>
              <a:t>tolerated</a:t>
            </a:r>
            <a:r>
              <a:rPr lang="nl-NL" dirty="0" smtClean="0"/>
              <a:t>: </a:t>
            </a:r>
            <a:r>
              <a:rPr lang="nl-NL" dirty="0" err="1" smtClean="0"/>
              <a:t>fixed</a:t>
            </a:r>
            <a:r>
              <a:rPr lang="nl-NL" dirty="0" smtClean="0"/>
              <a:t> criteria</a:t>
            </a:r>
          </a:p>
          <a:p>
            <a:r>
              <a:rPr lang="nl-NL" dirty="0" smtClean="0"/>
              <a:t>Stick to the procedures</a:t>
            </a:r>
            <a:endParaRPr lang="nl-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Conditions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r>
              <a:rPr lang="nl-NL" dirty="0" smtClean="0"/>
              <a:t> </a:t>
            </a:r>
            <a:r>
              <a:rPr lang="nl-NL" dirty="0" err="1" smtClean="0"/>
              <a:t>checks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Clear</a:t>
            </a:r>
            <a:r>
              <a:rPr lang="nl-NL" dirty="0" smtClean="0"/>
              <a:t> procedures, </a:t>
            </a:r>
            <a:r>
              <a:rPr lang="nl-NL" dirty="0" err="1" smtClean="0"/>
              <a:t>followed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all </a:t>
            </a:r>
            <a:r>
              <a:rPr lang="nl-NL" dirty="0" err="1" smtClean="0"/>
              <a:t>colleagues</a:t>
            </a:r>
            <a:endParaRPr lang="nl-NL" dirty="0" smtClean="0"/>
          </a:p>
          <a:p>
            <a:pPr lvl="1"/>
            <a:r>
              <a:rPr lang="nl-NL" dirty="0" smtClean="0"/>
              <a:t>‘last week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colleague</a:t>
            </a:r>
            <a:r>
              <a:rPr lang="nl-NL" dirty="0" smtClean="0"/>
              <a:t> </a:t>
            </a:r>
            <a:r>
              <a:rPr lang="nl-NL" dirty="0" err="1" smtClean="0"/>
              <a:t>said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smtClean="0"/>
              <a:t> was OK’</a:t>
            </a:r>
            <a:endParaRPr lang="nl-NL" dirty="0" smtClean="0"/>
          </a:p>
          <a:p>
            <a:r>
              <a:rPr lang="nl-NL" dirty="0" err="1" smtClean="0"/>
              <a:t>Good</a:t>
            </a:r>
            <a:r>
              <a:rPr lang="nl-NL" dirty="0" smtClean="0"/>
              <a:t> exchange of </a:t>
            </a:r>
            <a:r>
              <a:rPr lang="nl-NL" dirty="0" err="1" smtClean="0"/>
              <a:t>information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changing</a:t>
            </a:r>
            <a:r>
              <a:rPr lang="nl-NL" dirty="0" smtClean="0"/>
              <a:t> </a:t>
            </a:r>
            <a:r>
              <a:rPr lang="nl-NL" dirty="0" err="1" smtClean="0"/>
              <a:t>shifts</a:t>
            </a:r>
            <a:endParaRPr lang="nl-NL" dirty="0" smtClean="0"/>
          </a:p>
          <a:p>
            <a:r>
              <a:rPr lang="nl-NL" dirty="0" err="1" smtClean="0"/>
              <a:t>Foliate</a:t>
            </a:r>
            <a:r>
              <a:rPr lang="nl-NL" dirty="0" smtClean="0"/>
              <a:t> </a:t>
            </a:r>
            <a:r>
              <a:rPr lang="nl-NL" dirty="0" err="1" smtClean="0"/>
              <a:t>loose</a:t>
            </a:r>
            <a:r>
              <a:rPr lang="nl-NL" dirty="0" smtClean="0"/>
              <a:t> </a:t>
            </a:r>
            <a:r>
              <a:rPr lang="nl-NL" dirty="0" err="1" smtClean="0"/>
              <a:t>leaves</a:t>
            </a:r>
            <a:r>
              <a:rPr lang="nl-NL" dirty="0" smtClean="0"/>
              <a:t> in folders</a:t>
            </a:r>
          </a:p>
          <a:p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descriptions</a:t>
            </a:r>
            <a:r>
              <a:rPr lang="nl-NL" dirty="0" smtClean="0"/>
              <a:t>,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atlasses</a:t>
            </a:r>
            <a:r>
              <a:rPr lang="nl-NL" dirty="0" smtClean="0"/>
              <a:t> best </a:t>
            </a:r>
            <a:r>
              <a:rPr lang="nl-NL" dirty="0" err="1" smtClean="0"/>
              <a:t>on</a:t>
            </a:r>
            <a:r>
              <a:rPr lang="nl-NL" dirty="0" smtClean="0"/>
              <a:t> map level</a:t>
            </a:r>
          </a:p>
          <a:p>
            <a:r>
              <a:rPr lang="nl-NL" dirty="0" err="1" smtClean="0"/>
              <a:t>Availability</a:t>
            </a:r>
            <a:r>
              <a:rPr lang="nl-NL" dirty="0" smtClean="0"/>
              <a:t> of digital copies </a:t>
            </a:r>
            <a:r>
              <a:rPr lang="nl-NL" dirty="0" err="1" smtClean="0"/>
              <a:t>will</a:t>
            </a:r>
            <a:r>
              <a:rPr lang="nl-NL" dirty="0" smtClean="0"/>
              <a:t> help as </a:t>
            </a:r>
            <a:r>
              <a:rPr lang="nl-NL" dirty="0" err="1" smtClean="0"/>
              <a:t>well</a:t>
            </a:r>
            <a:endParaRPr lang="nl-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Reading Room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topics </a:t>
            </a:r>
            <a:r>
              <a:rPr lang="nl-NL" dirty="0" err="1" smtClean="0"/>
              <a:t>should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covered</a:t>
            </a:r>
            <a:r>
              <a:rPr lang="nl-NL" dirty="0" smtClean="0"/>
              <a:t> in the Reading Room </a:t>
            </a:r>
            <a:r>
              <a:rPr lang="nl-NL" dirty="0" err="1" smtClean="0"/>
              <a:t>rules</a:t>
            </a:r>
            <a:r>
              <a:rPr lang="nl-NL" dirty="0" smtClean="0"/>
              <a:t> and </a:t>
            </a:r>
            <a:r>
              <a:rPr lang="nl-NL" dirty="0" err="1" smtClean="0"/>
              <a:t>regulations</a:t>
            </a:r>
            <a:r>
              <a:rPr lang="nl-NL" dirty="0" smtClean="0"/>
              <a:t>? </a:t>
            </a:r>
            <a:r>
              <a:rPr lang="nl-NL" dirty="0" err="1" smtClean="0"/>
              <a:t>How</a:t>
            </a:r>
            <a:r>
              <a:rPr lang="nl-NL" dirty="0" smtClean="0"/>
              <a:t>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make</a:t>
            </a:r>
            <a:r>
              <a:rPr lang="nl-NL" dirty="0" smtClean="0"/>
              <a:t> </a:t>
            </a:r>
            <a:r>
              <a:rPr lang="nl-NL" dirty="0" err="1" smtClean="0"/>
              <a:t>them</a:t>
            </a:r>
            <a:r>
              <a:rPr lang="nl-NL" dirty="0" smtClean="0"/>
              <a:t> </a:t>
            </a:r>
            <a:r>
              <a:rPr lang="nl-NL" dirty="0" err="1" smtClean="0"/>
              <a:t>known</a:t>
            </a:r>
            <a:r>
              <a:rPr lang="nl-NL" dirty="0" smtClean="0"/>
              <a:t>? </a:t>
            </a: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enforces</a:t>
            </a:r>
            <a:r>
              <a:rPr lang="nl-NL" dirty="0" smtClean="0"/>
              <a:t> </a:t>
            </a:r>
            <a:r>
              <a:rPr lang="nl-NL" dirty="0" err="1" smtClean="0"/>
              <a:t>them</a:t>
            </a:r>
            <a:r>
              <a:rPr lang="nl-NL" dirty="0" smtClean="0"/>
              <a:t>?</a:t>
            </a:r>
          </a:p>
          <a:p>
            <a:r>
              <a:rPr lang="nl-NL" dirty="0" smtClean="0"/>
              <a:t>General topics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covered</a:t>
            </a:r>
            <a:r>
              <a:rPr lang="nl-NL" dirty="0" smtClean="0"/>
              <a:t> in the </a:t>
            </a:r>
            <a:r>
              <a:rPr lang="nl-NL" dirty="0" err="1" smtClean="0"/>
              <a:t>survey</a:t>
            </a:r>
            <a:r>
              <a:rPr lang="nl-NL" dirty="0" smtClean="0"/>
              <a:t>: </a:t>
            </a:r>
            <a:r>
              <a:rPr lang="nl-NL" dirty="0" err="1" smtClean="0"/>
              <a:t>how</a:t>
            </a:r>
            <a:r>
              <a:rPr lang="nl-NL" dirty="0" smtClean="0"/>
              <a:t> do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position</a:t>
            </a:r>
            <a:r>
              <a:rPr lang="nl-NL" dirty="0" smtClean="0"/>
              <a:t> </a:t>
            </a:r>
            <a:r>
              <a:rPr lang="nl-NL" dirty="0" err="1" smtClean="0"/>
              <a:t>staff</a:t>
            </a:r>
            <a:r>
              <a:rPr lang="nl-NL" dirty="0" smtClean="0"/>
              <a:t>  in the Reading Room, </a:t>
            </a:r>
            <a:r>
              <a:rPr lang="nl-NL" dirty="0" err="1" smtClean="0"/>
              <a:t>where</a:t>
            </a:r>
            <a:r>
              <a:rPr lang="nl-NL" dirty="0" smtClean="0"/>
              <a:t> to place </a:t>
            </a:r>
            <a:r>
              <a:rPr lang="nl-NL" dirty="0" err="1" smtClean="0"/>
              <a:t>cameras</a:t>
            </a:r>
            <a:r>
              <a:rPr lang="nl-NL" dirty="0" smtClean="0"/>
              <a:t> (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any</a:t>
            </a:r>
            <a:r>
              <a:rPr lang="nl-NL" dirty="0" smtClean="0"/>
              <a:t>), </a:t>
            </a:r>
            <a:r>
              <a:rPr lang="nl-NL" dirty="0" err="1" smtClean="0"/>
              <a:t>use</a:t>
            </a:r>
            <a:r>
              <a:rPr lang="nl-NL" dirty="0" smtClean="0"/>
              <a:t> of laptops and </a:t>
            </a:r>
            <a:r>
              <a:rPr lang="nl-NL" dirty="0" err="1" smtClean="0"/>
              <a:t>cameras</a:t>
            </a:r>
            <a:endParaRPr lang="nl-NL" dirty="0" smtClean="0"/>
          </a:p>
          <a:p>
            <a:r>
              <a:rPr lang="nl-NL" dirty="0" err="1" smtClean="0"/>
              <a:t>What</a:t>
            </a:r>
            <a:r>
              <a:rPr lang="nl-NL" dirty="0" smtClean="0"/>
              <a:t> is the best place to search readers’ </a:t>
            </a:r>
            <a:r>
              <a:rPr lang="nl-NL" dirty="0" err="1" smtClean="0"/>
              <a:t>belongings</a:t>
            </a:r>
            <a:r>
              <a:rPr lang="nl-NL" dirty="0" smtClean="0"/>
              <a:t>?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leaving</a:t>
            </a:r>
            <a:r>
              <a:rPr lang="nl-NL" dirty="0" smtClean="0"/>
              <a:t> the reading room, </a:t>
            </a:r>
            <a:r>
              <a:rPr lang="nl-NL" dirty="0" err="1" smtClean="0"/>
              <a:t>leaving</a:t>
            </a:r>
            <a:r>
              <a:rPr lang="nl-NL" dirty="0" smtClean="0"/>
              <a:t> the building? Visual </a:t>
            </a:r>
            <a:r>
              <a:rPr lang="nl-NL" dirty="0" err="1" smtClean="0"/>
              <a:t>inspection</a:t>
            </a:r>
            <a:r>
              <a:rPr lang="nl-NL" dirty="0" smtClean="0"/>
              <a:t>? Electronic? </a:t>
            </a:r>
            <a:r>
              <a:rPr lang="nl-NL" dirty="0" err="1" smtClean="0"/>
              <a:t>What</a:t>
            </a:r>
            <a:r>
              <a:rPr lang="nl-NL" dirty="0" smtClean="0"/>
              <a:t> happens </a:t>
            </a:r>
            <a:r>
              <a:rPr lang="nl-NL" dirty="0" err="1" smtClean="0"/>
              <a:t>when</a:t>
            </a:r>
            <a:r>
              <a:rPr lang="nl-NL" dirty="0" smtClean="0"/>
              <a:t> the </a:t>
            </a:r>
            <a:r>
              <a:rPr lang="nl-NL" dirty="0" err="1" smtClean="0"/>
              <a:t>electronic</a:t>
            </a:r>
            <a:r>
              <a:rPr lang="nl-NL" dirty="0" smtClean="0"/>
              <a:t> </a:t>
            </a:r>
            <a:r>
              <a:rPr lang="nl-NL" dirty="0" err="1" smtClean="0"/>
              <a:t>gates</a:t>
            </a:r>
            <a:r>
              <a:rPr lang="nl-NL" dirty="0" smtClean="0"/>
              <a:t> go </a:t>
            </a:r>
            <a:r>
              <a:rPr lang="nl-NL" dirty="0" err="1" smtClean="0"/>
              <a:t>off</a:t>
            </a:r>
            <a:r>
              <a:rPr lang="nl-NL" dirty="0" smtClean="0"/>
              <a:t>?</a:t>
            </a:r>
          </a:p>
          <a:p>
            <a:r>
              <a:rPr lang="nl-NL" dirty="0" smtClean="0"/>
              <a:t>Is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any</a:t>
            </a:r>
            <a:r>
              <a:rPr lang="nl-NL" dirty="0" smtClean="0"/>
              <a:t> </a:t>
            </a:r>
            <a:r>
              <a:rPr lang="nl-NL" dirty="0" err="1" smtClean="0"/>
              <a:t>difference</a:t>
            </a:r>
            <a:r>
              <a:rPr lang="nl-NL" dirty="0" smtClean="0"/>
              <a:t> </a:t>
            </a:r>
            <a:r>
              <a:rPr lang="nl-NL" dirty="0" err="1" smtClean="0"/>
              <a:t>between</a:t>
            </a:r>
            <a:r>
              <a:rPr lang="nl-NL" dirty="0" smtClean="0"/>
              <a:t> </a:t>
            </a:r>
            <a:r>
              <a:rPr lang="nl-NL" dirty="0" err="1" smtClean="0"/>
              <a:t>libraries</a:t>
            </a:r>
            <a:r>
              <a:rPr lang="nl-NL" dirty="0" smtClean="0"/>
              <a:t> and </a:t>
            </a:r>
            <a:r>
              <a:rPr lang="nl-NL" dirty="0" err="1" smtClean="0"/>
              <a:t>archives</a:t>
            </a:r>
            <a:r>
              <a:rPr lang="nl-NL" dirty="0" smtClean="0"/>
              <a:t> in </a:t>
            </a:r>
            <a:r>
              <a:rPr lang="nl-NL" dirty="0" err="1" smtClean="0"/>
              <a:t>this</a:t>
            </a:r>
            <a:r>
              <a:rPr lang="nl-NL" dirty="0" smtClean="0"/>
              <a:t>?</a:t>
            </a:r>
          </a:p>
          <a:p>
            <a:r>
              <a:rPr lang="nl-NL" dirty="0" smtClean="0"/>
              <a:t>Are </a:t>
            </a:r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methods</a:t>
            </a:r>
            <a:r>
              <a:rPr lang="nl-NL" dirty="0" smtClean="0"/>
              <a:t> of </a:t>
            </a:r>
            <a:r>
              <a:rPr lang="nl-NL" dirty="0" err="1" smtClean="0"/>
              <a:t>inspection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What</a:t>
            </a:r>
            <a:r>
              <a:rPr lang="nl-NL" dirty="0" smtClean="0"/>
              <a:t> tools are </a:t>
            </a:r>
            <a:r>
              <a:rPr lang="nl-NL" dirty="0" err="1" smtClean="0"/>
              <a:t>available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assessment</a:t>
            </a:r>
            <a:r>
              <a:rPr lang="nl-NL" dirty="0" smtClean="0"/>
              <a:t> of </a:t>
            </a:r>
            <a:r>
              <a:rPr lang="nl-NL" dirty="0" err="1" smtClean="0"/>
              <a:t>collection</a:t>
            </a:r>
            <a:r>
              <a:rPr lang="nl-NL" dirty="0" smtClean="0"/>
              <a:t> </a:t>
            </a:r>
            <a:r>
              <a:rPr lang="nl-NL" dirty="0" err="1" smtClean="0"/>
              <a:t>vulnerabilities</a:t>
            </a:r>
            <a:r>
              <a:rPr lang="nl-NL" dirty="0" smtClean="0"/>
              <a:t>?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en-GB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Tracking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readers </a:t>
            </a:r>
            <a:r>
              <a:rPr lang="nl-NL" dirty="0" err="1" smtClean="0"/>
              <a:t>borrow</a:t>
            </a:r>
            <a:endParaRPr lang="nl-N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5240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Tanja de Boer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Warehouse</a:t>
            </a:r>
            <a:r>
              <a:rPr lang="nl-NL" dirty="0" smtClean="0"/>
              <a:t> management</a:t>
            </a:r>
          </a:p>
          <a:p>
            <a:r>
              <a:rPr lang="nl-NL" dirty="0" err="1" smtClean="0"/>
              <a:t>Recording</a:t>
            </a:r>
            <a:r>
              <a:rPr lang="nl-NL" dirty="0" smtClean="0"/>
              <a:t> </a:t>
            </a:r>
            <a:r>
              <a:rPr lang="nl-NL" dirty="0" err="1" smtClean="0"/>
              <a:t>collections</a:t>
            </a:r>
            <a:endParaRPr lang="nl-NL" dirty="0" smtClean="0"/>
          </a:p>
          <a:p>
            <a:r>
              <a:rPr lang="nl-NL" dirty="0" err="1" smtClean="0"/>
              <a:t>How</a:t>
            </a:r>
            <a:r>
              <a:rPr lang="nl-NL" dirty="0" smtClean="0"/>
              <a:t> to mark </a:t>
            </a:r>
            <a:r>
              <a:rPr lang="nl-NL" dirty="0" err="1" smtClean="0"/>
              <a:t>individual</a:t>
            </a:r>
            <a:r>
              <a:rPr lang="nl-NL" dirty="0" smtClean="0"/>
              <a:t> items</a:t>
            </a:r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Stacks</a:t>
            </a:r>
            <a:r>
              <a:rPr lang="nl-NL" dirty="0" smtClean="0"/>
              <a:t> (Q 31)</a:t>
            </a:r>
            <a:endParaRPr lang="nl-N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our</a:t>
            </a:r>
            <a:r>
              <a:rPr lang="nl-NL" dirty="0" smtClean="0"/>
              <a:t> ‘</a:t>
            </a:r>
            <a:r>
              <a:rPr lang="nl-NL" dirty="0" err="1" smtClean="0"/>
              <a:t>raison</a:t>
            </a:r>
            <a:r>
              <a:rPr lang="nl-NL" dirty="0" smtClean="0"/>
              <a:t> </a:t>
            </a:r>
            <a:r>
              <a:rPr lang="nl-NL" dirty="0" err="1" smtClean="0"/>
              <a:t>d’être</a:t>
            </a:r>
            <a:r>
              <a:rPr lang="nl-NL" dirty="0" smtClean="0"/>
              <a:t>’?</a:t>
            </a:r>
            <a:endParaRPr lang="nl-NL" dirty="0"/>
          </a:p>
        </p:txBody>
      </p:sp>
      <p:pic>
        <p:nvPicPr>
          <p:cNvPr id="5" name="Tijdelijke aanduiding voor inhoud 4" descr="149A1_G_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9709" y="1600200"/>
            <a:ext cx="5504581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Catalogue</a:t>
            </a:r>
            <a:r>
              <a:rPr lang="nl-NL" dirty="0" smtClean="0"/>
              <a:t> (Q 21, 22, 29, 41)</a:t>
            </a:r>
            <a:endParaRPr lang="nl-N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179512" y="1196753"/>
          <a:ext cx="3744416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/>
          <p:nvPr/>
        </p:nvGraphicFramePr>
        <p:xfrm>
          <a:off x="4067944" y="1124744"/>
          <a:ext cx="48965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/>
          <p:nvPr/>
        </p:nvGraphicFramePr>
        <p:xfrm>
          <a:off x="251520" y="3717032"/>
          <a:ext cx="396044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1"/>
          <p:cNvGraphicFramePr/>
          <p:nvPr/>
        </p:nvGraphicFramePr>
        <p:xfrm>
          <a:off x="4211960" y="3573016"/>
          <a:ext cx="475252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copy</a:t>
            </a:r>
            <a:r>
              <a:rPr lang="nl-NL" dirty="0" smtClean="0"/>
              <a:t> </a:t>
            </a:r>
            <a:r>
              <a:rPr lang="nl-NL" dirty="0" err="1" smtClean="0"/>
              <a:t>information</a:t>
            </a:r>
            <a:r>
              <a:rPr lang="nl-NL" dirty="0" smtClean="0"/>
              <a:t> (Q 24-26)</a:t>
            </a:r>
            <a:endParaRPr lang="nl-N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395536" y="1340769"/>
          <a:ext cx="381642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/>
          <p:nvPr/>
        </p:nvGraphicFramePr>
        <p:xfrm>
          <a:off x="4499992" y="1268760"/>
          <a:ext cx="439248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/>
          <p:nvPr/>
        </p:nvGraphicFramePr>
        <p:xfrm>
          <a:off x="323528" y="3789040"/>
          <a:ext cx="424847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our</a:t>
            </a:r>
            <a:r>
              <a:rPr lang="nl-NL" dirty="0" smtClean="0"/>
              <a:t> ‘</a:t>
            </a:r>
            <a:r>
              <a:rPr lang="nl-NL" dirty="0" err="1" smtClean="0"/>
              <a:t>raison</a:t>
            </a:r>
            <a:r>
              <a:rPr lang="nl-NL" dirty="0" smtClean="0"/>
              <a:t> </a:t>
            </a:r>
            <a:r>
              <a:rPr lang="nl-NL" dirty="0" err="1" smtClean="0"/>
              <a:t>d’être</a:t>
            </a:r>
            <a:r>
              <a:rPr lang="nl-NL" dirty="0" smtClean="0"/>
              <a:t>’?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 keep</a:t>
            </a:r>
          </a:p>
          <a:p>
            <a:r>
              <a:rPr lang="nl-NL" dirty="0" smtClean="0"/>
              <a:t>To </a:t>
            </a:r>
            <a:r>
              <a:rPr lang="nl-NL" dirty="0" err="1" smtClean="0"/>
              <a:t>make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Conflicting</a:t>
            </a:r>
            <a:r>
              <a:rPr lang="nl-NL" dirty="0" smtClean="0"/>
              <a:t> </a:t>
            </a:r>
            <a:r>
              <a:rPr lang="nl-NL" dirty="0" err="1" smtClean="0"/>
              <a:t>interests</a:t>
            </a:r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to do </a:t>
            </a:r>
            <a:r>
              <a:rPr lang="nl-NL" dirty="0" err="1" smtClean="0"/>
              <a:t>next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Can</a:t>
            </a:r>
            <a:r>
              <a:rPr lang="nl-NL" dirty="0" smtClean="0"/>
              <a:t> we </a:t>
            </a:r>
            <a:r>
              <a:rPr lang="nl-NL" dirty="0" err="1" smtClean="0"/>
              <a:t>avoid</a:t>
            </a:r>
            <a:r>
              <a:rPr lang="nl-NL" dirty="0" smtClean="0"/>
              <a:t> </a:t>
            </a:r>
            <a:r>
              <a:rPr lang="nl-NL" dirty="0" err="1" smtClean="0"/>
              <a:t>it</a:t>
            </a:r>
            <a:r>
              <a:rPr lang="nl-NL" dirty="0" smtClean="0"/>
              <a:t>? No,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entirely</a:t>
            </a:r>
            <a:endParaRPr lang="nl-NL" dirty="0" smtClean="0"/>
          </a:p>
          <a:p>
            <a:r>
              <a:rPr lang="nl-NL" dirty="0" err="1" smtClean="0"/>
              <a:t>Question</a:t>
            </a:r>
            <a:r>
              <a:rPr lang="nl-NL" dirty="0" smtClean="0"/>
              <a:t> is: </a:t>
            </a:r>
            <a:r>
              <a:rPr lang="nl-NL" dirty="0" err="1" smtClean="0"/>
              <a:t>what</a:t>
            </a:r>
            <a:r>
              <a:rPr lang="nl-NL" dirty="0" smtClean="0"/>
              <a:t> are the </a:t>
            </a:r>
            <a:r>
              <a:rPr lang="nl-NL" dirty="0" err="1" smtClean="0"/>
              <a:t>risks</a:t>
            </a:r>
            <a:r>
              <a:rPr lang="nl-NL" dirty="0" smtClean="0"/>
              <a:t>?</a:t>
            </a:r>
          </a:p>
          <a:p>
            <a:r>
              <a:rPr lang="nl-NL" dirty="0" smtClean="0"/>
              <a:t>And </a:t>
            </a:r>
            <a:r>
              <a:rPr lang="nl-NL" dirty="0" err="1" smtClean="0"/>
              <a:t>what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we do to manage </a:t>
            </a:r>
            <a:r>
              <a:rPr lang="nl-NL" dirty="0" err="1" smtClean="0"/>
              <a:t>them</a:t>
            </a:r>
            <a:r>
              <a:rPr lang="nl-NL" dirty="0" smtClean="0"/>
              <a:t>?</a:t>
            </a: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Profiling</a:t>
            </a:r>
            <a:r>
              <a:rPr lang="nl-NL" dirty="0" smtClean="0"/>
              <a:t> </a:t>
            </a:r>
            <a:r>
              <a:rPr lang="nl-NL" dirty="0" err="1" smtClean="0"/>
              <a:t>crooks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the Reading Room</a:t>
            </a:r>
          </a:p>
          <a:p>
            <a:pPr lvl="1"/>
            <a:r>
              <a:rPr lang="nl-NL" dirty="0" smtClean="0"/>
              <a:t>Deviant </a:t>
            </a:r>
            <a:r>
              <a:rPr lang="nl-NL" dirty="0" err="1" smtClean="0"/>
              <a:t>behaviour</a:t>
            </a:r>
            <a:endParaRPr lang="nl-NL" dirty="0" smtClean="0"/>
          </a:p>
          <a:p>
            <a:r>
              <a:rPr lang="nl-NL" dirty="0" err="1" smtClean="0"/>
              <a:t>Staff</a:t>
            </a:r>
            <a:endParaRPr lang="nl-NL" dirty="0" smtClean="0"/>
          </a:p>
          <a:p>
            <a:pPr lvl="1"/>
            <a:r>
              <a:rPr lang="nl-NL" dirty="0" err="1" smtClean="0"/>
              <a:t>Who</a:t>
            </a:r>
            <a:r>
              <a:rPr lang="nl-NL" dirty="0" smtClean="0"/>
              <a:t> is the </a:t>
            </a:r>
            <a:r>
              <a:rPr lang="nl-NL" dirty="0" err="1" smtClean="0"/>
              <a:t>internal</a:t>
            </a:r>
            <a:r>
              <a:rPr lang="nl-NL" dirty="0" smtClean="0"/>
              <a:t> </a:t>
            </a:r>
            <a:r>
              <a:rPr lang="nl-NL" dirty="0" err="1" smtClean="0"/>
              <a:t>thief</a:t>
            </a:r>
            <a:r>
              <a:rPr lang="nl-NL" dirty="0" smtClean="0"/>
              <a:t>?</a:t>
            </a:r>
            <a:endParaRPr lang="nl-N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Profile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err="1" smtClean="0"/>
              <a:t>Cleaning</a:t>
            </a:r>
            <a:r>
              <a:rPr lang="nl-NL" dirty="0" smtClean="0"/>
              <a:t> </a:t>
            </a:r>
            <a:r>
              <a:rPr lang="nl-NL" dirty="0" err="1" smtClean="0"/>
              <a:t>or</a:t>
            </a:r>
            <a:r>
              <a:rPr lang="nl-NL" dirty="0" smtClean="0"/>
              <a:t> </a:t>
            </a:r>
            <a:r>
              <a:rPr lang="nl-NL" dirty="0" err="1" smtClean="0"/>
              <a:t>security</a:t>
            </a:r>
            <a:r>
              <a:rPr lang="nl-NL" dirty="0" smtClean="0"/>
              <a:t> </a:t>
            </a:r>
            <a:r>
              <a:rPr lang="nl-NL" dirty="0" err="1" smtClean="0"/>
              <a:t>staff</a:t>
            </a:r>
            <a:r>
              <a:rPr lang="nl-NL" dirty="0" smtClean="0"/>
              <a:t>?</a:t>
            </a:r>
          </a:p>
          <a:p>
            <a:r>
              <a:rPr lang="nl-NL" dirty="0" smtClean="0"/>
              <a:t>Long </a:t>
            </a:r>
            <a:r>
              <a:rPr lang="nl-NL" dirty="0" err="1" smtClean="0"/>
              <a:t>working</a:t>
            </a:r>
            <a:r>
              <a:rPr lang="nl-NL" dirty="0" smtClean="0"/>
              <a:t> </a:t>
            </a:r>
            <a:r>
              <a:rPr lang="nl-NL" dirty="0" err="1" smtClean="0"/>
              <a:t>relation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the </a:t>
            </a:r>
            <a:r>
              <a:rPr lang="nl-NL" dirty="0" err="1" smtClean="0"/>
              <a:t>institution</a:t>
            </a:r>
            <a:r>
              <a:rPr lang="nl-NL" dirty="0" smtClean="0"/>
              <a:t> (10 to 30 </a:t>
            </a:r>
            <a:r>
              <a:rPr lang="nl-NL" dirty="0" err="1" smtClean="0"/>
              <a:t>years</a:t>
            </a:r>
            <a:r>
              <a:rPr lang="nl-NL" dirty="0" smtClean="0"/>
              <a:t> </a:t>
            </a:r>
            <a:r>
              <a:rPr lang="nl-NL" dirty="0" err="1" smtClean="0"/>
              <a:t>or</a:t>
            </a:r>
            <a:r>
              <a:rPr lang="nl-NL" dirty="0" smtClean="0"/>
              <a:t> more)</a:t>
            </a:r>
          </a:p>
          <a:p>
            <a:r>
              <a:rPr lang="nl-NL" dirty="0" err="1" smtClean="0"/>
              <a:t>Well</a:t>
            </a:r>
            <a:r>
              <a:rPr lang="nl-NL" dirty="0" smtClean="0"/>
              <a:t> </a:t>
            </a:r>
            <a:r>
              <a:rPr lang="nl-NL" dirty="0" err="1" smtClean="0"/>
              <a:t>respected</a:t>
            </a:r>
            <a:r>
              <a:rPr lang="nl-NL" dirty="0" smtClean="0"/>
              <a:t>, </a:t>
            </a:r>
            <a:r>
              <a:rPr lang="nl-NL" dirty="0" err="1" smtClean="0"/>
              <a:t>trusted</a:t>
            </a:r>
            <a:r>
              <a:rPr lang="nl-NL" dirty="0" smtClean="0"/>
              <a:t> and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independent </a:t>
            </a:r>
            <a:r>
              <a:rPr lang="nl-NL" dirty="0" err="1" smtClean="0"/>
              <a:t>position</a:t>
            </a:r>
            <a:r>
              <a:rPr lang="nl-NL" dirty="0" smtClean="0"/>
              <a:t> in the </a:t>
            </a:r>
            <a:r>
              <a:rPr lang="nl-NL" dirty="0" err="1" smtClean="0"/>
              <a:t>institution</a:t>
            </a:r>
            <a:endParaRPr lang="nl-NL" dirty="0" smtClean="0"/>
          </a:p>
          <a:p>
            <a:r>
              <a:rPr lang="nl-NL" dirty="0" err="1" smtClean="0"/>
              <a:t>Responsible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acquisition</a:t>
            </a:r>
            <a:r>
              <a:rPr lang="nl-NL" dirty="0" smtClean="0"/>
              <a:t>, and </a:t>
            </a:r>
            <a:r>
              <a:rPr lang="nl-NL" dirty="0" err="1" smtClean="0"/>
              <a:t>possibly</a:t>
            </a:r>
            <a:r>
              <a:rPr lang="nl-NL" dirty="0" smtClean="0"/>
              <a:t> </a:t>
            </a:r>
            <a:r>
              <a:rPr lang="nl-NL" dirty="0" err="1" smtClean="0"/>
              <a:t>also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registration</a:t>
            </a:r>
            <a:r>
              <a:rPr lang="nl-NL" dirty="0" smtClean="0"/>
              <a:t> and </a:t>
            </a:r>
            <a:r>
              <a:rPr lang="nl-NL" dirty="0" err="1" smtClean="0"/>
              <a:t>description</a:t>
            </a:r>
            <a:endParaRPr lang="nl-NL" dirty="0" smtClean="0"/>
          </a:p>
          <a:p>
            <a:r>
              <a:rPr lang="nl-NL" dirty="0" smtClean="0"/>
              <a:t>Unlimited </a:t>
            </a:r>
            <a:r>
              <a:rPr lang="nl-NL" dirty="0" err="1" smtClean="0"/>
              <a:t>access</a:t>
            </a:r>
            <a:r>
              <a:rPr lang="nl-NL" dirty="0" smtClean="0"/>
              <a:t> to the </a:t>
            </a:r>
            <a:r>
              <a:rPr lang="nl-NL" dirty="0" err="1" smtClean="0"/>
              <a:t>collection</a:t>
            </a:r>
            <a:endParaRPr lang="nl-NL" dirty="0" smtClean="0"/>
          </a:p>
          <a:p>
            <a:r>
              <a:rPr lang="nl-NL" dirty="0" err="1" smtClean="0"/>
              <a:t>Often</a:t>
            </a:r>
            <a:r>
              <a:rPr lang="nl-NL" dirty="0" smtClean="0"/>
              <a:t> </a:t>
            </a:r>
            <a:r>
              <a:rPr lang="nl-NL" dirty="0" err="1" smtClean="0"/>
              <a:t>national</a:t>
            </a:r>
            <a:r>
              <a:rPr lang="nl-NL" dirty="0" smtClean="0"/>
              <a:t> and international </a:t>
            </a:r>
            <a:r>
              <a:rPr lang="nl-NL" dirty="0" err="1" smtClean="0"/>
              <a:t>well</a:t>
            </a:r>
            <a:r>
              <a:rPr lang="nl-NL" dirty="0" smtClean="0"/>
              <a:t> </a:t>
            </a:r>
            <a:r>
              <a:rPr lang="nl-NL" dirty="0" err="1" smtClean="0"/>
              <a:t>respected</a:t>
            </a:r>
            <a:r>
              <a:rPr lang="nl-NL" dirty="0" smtClean="0"/>
              <a:t> </a:t>
            </a:r>
            <a:r>
              <a:rPr lang="nl-NL" dirty="0" err="1" smtClean="0"/>
              <a:t>specialists</a:t>
            </a:r>
            <a:endParaRPr lang="nl-NL" dirty="0" smtClean="0"/>
          </a:p>
          <a:p>
            <a:r>
              <a:rPr lang="nl-NL" dirty="0" err="1" smtClean="0"/>
              <a:t>Often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important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role</a:t>
            </a:r>
            <a:r>
              <a:rPr lang="nl-NL" dirty="0" smtClean="0"/>
              <a:t> (in </a:t>
            </a:r>
            <a:r>
              <a:rPr lang="nl-NL" dirty="0" err="1" smtClean="0"/>
              <a:t>unions</a:t>
            </a:r>
            <a:r>
              <a:rPr lang="nl-NL" dirty="0" smtClean="0"/>
              <a:t> </a:t>
            </a:r>
            <a:r>
              <a:rPr lang="nl-NL" dirty="0" err="1" smtClean="0"/>
              <a:t>or</a:t>
            </a:r>
            <a:r>
              <a:rPr lang="nl-NL" dirty="0" smtClean="0"/>
              <a:t> professional </a:t>
            </a:r>
            <a:r>
              <a:rPr lang="nl-NL" dirty="0" err="1" smtClean="0"/>
              <a:t>community</a:t>
            </a:r>
            <a:r>
              <a:rPr lang="nl-NL" dirty="0" smtClean="0"/>
              <a:t>)</a:t>
            </a:r>
          </a:p>
          <a:p>
            <a:r>
              <a:rPr lang="nl-NL" dirty="0" smtClean="0"/>
              <a:t>The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expect</a:t>
            </a:r>
            <a:r>
              <a:rPr lang="nl-NL" dirty="0" smtClean="0"/>
              <a:t> to do </a:t>
            </a:r>
            <a:r>
              <a:rPr lang="nl-NL" dirty="0" err="1" smtClean="0"/>
              <a:t>so</a:t>
            </a:r>
            <a:endParaRPr lang="nl-NL" dirty="0" smtClean="0"/>
          </a:p>
          <a:p>
            <a:r>
              <a:rPr lang="nl-NL" dirty="0" err="1" smtClean="0"/>
              <a:t>Hardly</a:t>
            </a:r>
            <a:r>
              <a:rPr lang="nl-NL" dirty="0" smtClean="0"/>
              <a:t> ever introvert </a:t>
            </a:r>
            <a:r>
              <a:rPr lang="nl-NL" dirty="0" err="1" smtClean="0"/>
              <a:t>with</a:t>
            </a:r>
            <a:r>
              <a:rPr lang="nl-NL" dirty="0" smtClean="0"/>
              <a:t> few </a:t>
            </a:r>
            <a:r>
              <a:rPr lang="nl-NL" dirty="0" err="1" smtClean="0"/>
              <a:t>contacts</a:t>
            </a:r>
            <a:r>
              <a:rPr lang="nl-NL" dirty="0" smtClean="0"/>
              <a:t> in the </a:t>
            </a:r>
            <a:r>
              <a:rPr lang="nl-NL" dirty="0" err="1" smtClean="0"/>
              <a:t>institution</a:t>
            </a:r>
            <a:r>
              <a:rPr lang="nl-NL" dirty="0" smtClean="0"/>
              <a:t>, </a:t>
            </a:r>
            <a:r>
              <a:rPr lang="nl-NL" dirty="0" err="1" smtClean="0"/>
              <a:t>but</a:t>
            </a:r>
            <a:r>
              <a:rPr lang="nl-NL" dirty="0" smtClean="0"/>
              <a:t> </a:t>
            </a:r>
            <a:r>
              <a:rPr lang="nl-NL" dirty="0" err="1" smtClean="0"/>
              <a:t>charming</a:t>
            </a:r>
            <a:r>
              <a:rPr lang="nl-NL" dirty="0" smtClean="0"/>
              <a:t>,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contacts</a:t>
            </a:r>
            <a:r>
              <a:rPr lang="nl-NL" dirty="0" smtClean="0"/>
              <a:t> and open </a:t>
            </a:r>
            <a:r>
              <a:rPr lang="nl-NL" dirty="0" err="1" smtClean="0"/>
              <a:t>communicating</a:t>
            </a:r>
            <a:endParaRPr lang="nl-NL" dirty="0" smtClean="0"/>
          </a:p>
          <a:p>
            <a:r>
              <a:rPr lang="nl-NL" dirty="0" err="1" smtClean="0"/>
              <a:t>Other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r>
              <a:rPr lang="nl-NL" dirty="0" smtClean="0"/>
              <a:t> </a:t>
            </a:r>
            <a:r>
              <a:rPr lang="nl-NL" dirty="0" err="1" smtClean="0"/>
              <a:t>aspects</a:t>
            </a:r>
            <a:r>
              <a:rPr lang="nl-NL" dirty="0" smtClean="0"/>
              <a:t>:</a:t>
            </a:r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Profile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Expensive</a:t>
            </a:r>
            <a:r>
              <a:rPr lang="nl-NL" dirty="0" smtClean="0"/>
              <a:t> </a:t>
            </a:r>
            <a:r>
              <a:rPr lang="nl-NL" dirty="0" err="1" smtClean="0"/>
              <a:t>lifestyle</a:t>
            </a:r>
            <a:r>
              <a:rPr lang="nl-NL" dirty="0" smtClean="0"/>
              <a:t> (</a:t>
            </a:r>
            <a:r>
              <a:rPr lang="nl-NL" dirty="0" err="1" smtClean="0"/>
              <a:t>sports</a:t>
            </a:r>
            <a:r>
              <a:rPr lang="nl-NL" dirty="0" smtClean="0"/>
              <a:t> </a:t>
            </a:r>
            <a:r>
              <a:rPr lang="nl-NL" dirty="0" err="1" smtClean="0"/>
              <a:t>cars</a:t>
            </a:r>
            <a:r>
              <a:rPr lang="nl-NL" dirty="0" smtClean="0"/>
              <a:t>, </a:t>
            </a:r>
            <a:r>
              <a:rPr lang="nl-NL" dirty="0" err="1" smtClean="0"/>
              <a:t>luxury</a:t>
            </a:r>
            <a:r>
              <a:rPr lang="nl-NL" dirty="0" smtClean="0"/>
              <a:t> </a:t>
            </a:r>
            <a:r>
              <a:rPr lang="nl-NL" dirty="0" err="1" smtClean="0"/>
              <a:t>clothing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Vain</a:t>
            </a:r>
            <a:r>
              <a:rPr lang="nl-NL" dirty="0" smtClean="0"/>
              <a:t> (</a:t>
            </a:r>
            <a:r>
              <a:rPr lang="nl-NL" dirty="0" err="1" smtClean="0"/>
              <a:t>hair</a:t>
            </a:r>
            <a:r>
              <a:rPr lang="nl-NL" dirty="0" smtClean="0"/>
              <a:t> </a:t>
            </a:r>
            <a:r>
              <a:rPr lang="nl-NL" dirty="0" err="1" smtClean="0"/>
              <a:t>implant</a:t>
            </a:r>
            <a:r>
              <a:rPr lang="nl-NL" dirty="0" smtClean="0"/>
              <a:t>, </a:t>
            </a:r>
            <a:r>
              <a:rPr lang="nl-NL" dirty="0" err="1" smtClean="0"/>
              <a:t>lying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age</a:t>
            </a:r>
            <a:r>
              <a:rPr lang="nl-NL" dirty="0" smtClean="0"/>
              <a:t> to </a:t>
            </a:r>
            <a:r>
              <a:rPr lang="nl-NL" dirty="0" err="1" smtClean="0"/>
              <a:t>girlfriend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Debts</a:t>
            </a:r>
            <a:r>
              <a:rPr lang="nl-NL" dirty="0" smtClean="0"/>
              <a:t> (</a:t>
            </a:r>
            <a:r>
              <a:rPr lang="nl-NL" dirty="0" err="1" smtClean="0"/>
              <a:t>betting</a:t>
            </a:r>
            <a:r>
              <a:rPr lang="nl-NL" dirty="0" smtClean="0"/>
              <a:t>) and </a:t>
            </a:r>
            <a:r>
              <a:rPr lang="nl-NL" dirty="0" err="1" smtClean="0"/>
              <a:t>addiction</a:t>
            </a:r>
            <a:endParaRPr lang="nl-NL" dirty="0" smtClean="0"/>
          </a:p>
          <a:p>
            <a:r>
              <a:rPr lang="nl-NL" dirty="0" err="1" smtClean="0"/>
              <a:t>Frustated</a:t>
            </a:r>
            <a:r>
              <a:rPr lang="nl-NL" dirty="0" smtClean="0"/>
              <a:t> </a:t>
            </a:r>
            <a:r>
              <a:rPr lang="nl-NL" dirty="0" err="1" smtClean="0"/>
              <a:t>career</a:t>
            </a:r>
            <a:r>
              <a:rPr lang="nl-NL" dirty="0" smtClean="0"/>
              <a:t> </a:t>
            </a:r>
            <a:r>
              <a:rPr lang="nl-NL" dirty="0" err="1" smtClean="0"/>
              <a:t>prospects</a:t>
            </a:r>
            <a:endParaRPr lang="nl-NL" dirty="0" smtClean="0"/>
          </a:p>
          <a:p>
            <a:r>
              <a:rPr lang="nl-NL" dirty="0" smtClean="0"/>
              <a:t>Be </a:t>
            </a:r>
            <a:r>
              <a:rPr lang="nl-NL" dirty="0" err="1" smtClean="0"/>
              <a:t>aware</a:t>
            </a:r>
            <a:r>
              <a:rPr lang="nl-NL" dirty="0" smtClean="0"/>
              <a:t> of </a:t>
            </a:r>
            <a:r>
              <a:rPr lang="nl-NL" dirty="0" err="1" smtClean="0"/>
              <a:t>change</a:t>
            </a:r>
            <a:r>
              <a:rPr lang="nl-NL" dirty="0" smtClean="0"/>
              <a:t> of </a:t>
            </a:r>
            <a:r>
              <a:rPr lang="nl-NL" dirty="0" err="1" smtClean="0"/>
              <a:t>behaviour</a:t>
            </a:r>
            <a:r>
              <a:rPr lang="nl-NL" dirty="0" smtClean="0"/>
              <a:t>!</a:t>
            </a:r>
            <a:endParaRPr lang="nl-N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Staff</a:t>
            </a:r>
            <a:r>
              <a:rPr lang="nl-NL" dirty="0" smtClean="0"/>
              <a:t> </a:t>
            </a:r>
            <a:r>
              <a:rPr lang="nl-NL" dirty="0" err="1" smtClean="0"/>
              <a:t>responsibilities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Who</a:t>
            </a:r>
            <a:r>
              <a:rPr lang="nl-NL" dirty="0" smtClean="0"/>
              <a:t> is </a:t>
            </a:r>
            <a:r>
              <a:rPr lang="nl-NL" dirty="0" err="1" smtClean="0"/>
              <a:t>responsible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controls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?</a:t>
            </a:r>
          </a:p>
          <a:p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criteria are these </a:t>
            </a:r>
            <a:r>
              <a:rPr lang="nl-NL" dirty="0" err="1" smtClean="0"/>
              <a:t>decisions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?</a:t>
            </a:r>
          </a:p>
          <a:p>
            <a:r>
              <a:rPr lang="nl-NL" dirty="0" smtClean="0"/>
              <a:t>Is </a:t>
            </a:r>
            <a:r>
              <a:rPr lang="nl-NL" dirty="0" err="1" smtClean="0"/>
              <a:t>any</a:t>
            </a:r>
            <a:r>
              <a:rPr lang="nl-NL" dirty="0" smtClean="0"/>
              <a:t> risk </a:t>
            </a:r>
            <a:r>
              <a:rPr lang="nl-NL" dirty="0" err="1" smtClean="0"/>
              <a:t>assessment</a:t>
            </a:r>
            <a:r>
              <a:rPr lang="nl-NL" dirty="0" smtClean="0"/>
              <a:t> </a:t>
            </a:r>
            <a:r>
              <a:rPr lang="nl-NL" dirty="0" err="1" smtClean="0"/>
              <a:t>involved</a:t>
            </a:r>
            <a:r>
              <a:rPr lang="nl-NL" dirty="0" smtClean="0"/>
              <a:t>?</a:t>
            </a: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Readers (Q 36-38)</a:t>
            </a:r>
            <a:endParaRPr lang="nl-N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ph idx="1"/>
          </p:nvPr>
        </p:nvGraphicFramePr>
        <p:xfrm>
          <a:off x="323528" y="1268760"/>
          <a:ext cx="4032448" cy="2808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"/>
          <p:cNvGraphicFramePr/>
          <p:nvPr/>
        </p:nvGraphicFramePr>
        <p:xfrm>
          <a:off x="4283968" y="1196752"/>
          <a:ext cx="460851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1"/>
          <p:cNvGraphicFramePr/>
          <p:nvPr/>
        </p:nvGraphicFramePr>
        <p:xfrm>
          <a:off x="251520" y="4149080"/>
          <a:ext cx="4608512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839</Words>
  <Application>Microsoft Office PowerPoint</Application>
  <PresentationFormat>On-screen Show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Office-thema</vt:lpstr>
      <vt:lpstr>Practical issues</vt:lpstr>
      <vt:lpstr>What is our ‘raison d’être’?</vt:lpstr>
      <vt:lpstr>What is our ‘raison d’être’?</vt:lpstr>
      <vt:lpstr>So what to do next?</vt:lpstr>
      <vt:lpstr>Profiling crooks</vt:lpstr>
      <vt:lpstr>Profile</vt:lpstr>
      <vt:lpstr>Profile</vt:lpstr>
      <vt:lpstr>Staff responsibilities</vt:lpstr>
      <vt:lpstr>Readers (Q 36-38)</vt:lpstr>
      <vt:lpstr>Reading Room (Q 39-40, 42-46)</vt:lpstr>
      <vt:lpstr>Reading Room</vt:lpstr>
      <vt:lpstr>Reading room procedures</vt:lpstr>
      <vt:lpstr>Reading room</vt:lpstr>
      <vt:lpstr>KB Practice (Special Collections)</vt:lpstr>
      <vt:lpstr>Conditions for effective checks</vt:lpstr>
      <vt:lpstr>Reading Room</vt:lpstr>
      <vt:lpstr>Tracking what readers borrow</vt:lpstr>
      <vt:lpstr>Tanja de Boer</vt:lpstr>
      <vt:lpstr>Stacks (Q 31)</vt:lpstr>
      <vt:lpstr>Catalogue (Q 21, 22, 29, 41)</vt:lpstr>
      <vt:lpstr>Specific copy information (Q 24-26)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issues</dc:title>
  <dc:creator>Theo Vermeulen</dc:creator>
  <cp:lastModifiedBy>Marian Lefferts</cp:lastModifiedBy>
  <cp:revision>12</cp:revision>
  <dcterms:created xsi:type="dcterms:W3CDTF">2017-08-29T08:10:40Z</dcterms:created>
  <dcterms:modified xsi:type="dcterms:W3CDTF">2017-09-07T07:13:01Z</dcterms:modified>
</cp:coreProperties>
</file>