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323" r:id="rId3"/>
    <p:sldId id="321" r:id="rId4"/>
    <p:sldId id="306" r:id="rId5"/>
    <p:sldId id="324" r:id="rId6"/>
    <p:sldId id="322" r:id="rId7"/>
  </p:sldIdLst>
  <p:sldSz cx="9144000" cy="6858000" type="screen4x3"/>
  <p:notesSz cx="6797675" cy="9928225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75"/>
    <a:srgbClr val="8A052B"/>
    <a:srgbClr val="00442C"/>
    <a:srgbClr val="CD739C"/>
    <a:srgbClr val="8F969D"/>
    <a:srgbClr val="E9CFAE"/>
    <a:srgbClr val="3366CC"/>
    <a:srgbClr val="3C848C"/>
    <a:srgbClr val="ECF9FE"/>
    <a:srgbClr val="3F8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061" autoAdjust="0"/>
  </p:normalViewPr>
  <p:slideViewPr>
    <p:cSldViewPr>
      <p:cViewPr varScale="1">
        <p:scale>
          <a:sx n="114" d="100"/>
          <a:sy n="114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2754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6179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0" y="2"/>
            <a:ext cx="2946058" cy="496179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6058" cy="496179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0" y="9429728"/>
            <a:ext cx="2946058" cy="496179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pPr>
              <a:defRPr/>
            </a:pPr>
            <a:fld id="{16B29978-AD0E-4E82-8B6F-FCB8FDE35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7865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058" cy="496179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30" y="2"/>
            <a:ext cx="2946058" cy="496179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2" y="4716025"/>
            <a:ext cx="5438792" cy="4467934"/>
          </a:xfrm>
          <a:prstGeom prst="rect">
            <a:avLst/>
          </a:prstGeom>
        </p:spPr>
        <p:txBody>
          <a:bodyPr vert="horz" lIns="91417" tIns="45708" rIns="91417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28"/>
            <a:ext cx="2946058" cy="496179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30" y="9429728"/>
            <a:ext cx="2946058" cy="496179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DB7A0DB0-436A-4A7C-86C4-F7AE9187A3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1804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69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0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9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3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6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3529F-0A3F-4442-A43F-BB1395A3F633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3CDAC-D775-4ED8-81F8-41D1F9D83F07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0715-FCFD-4EBB-89FA-966F2013BC58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 descr="pageA4_bilingue3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C1D1C-4CC0-4215-9BD2-F3EC8EA54D18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6CDB8-83FE-46ED-8AB9-862A8B3221FC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D834-ABB4-40A3-840B-72B677CF3278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8A850-1250-4C53-AE60-6498C7EFC0A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47F39-7266-44D4-BBE5-D670AEDD1710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7CE7-8E10-413D-81BD-B9DDE0A8CB6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7E48-9745-463C-9620-DB3CF563DB1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DB7AC2E-2E3D-4BBB-BA8C-EA6F1587957D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cqueline.lambert@kbr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r"/>
            <a:br>
              <a:rPr lang="fr-BE" sz="1000" b="1" dirty="0">
                <a:latin typeface="Arial" pitchFamily="34" charset="0"/>
                <a:cs typeface="Arial" pitchFamily="34" charset="0"/>
              </a:rPr>
            </a:br>
            <a:br>
              <a:rPr lang="fr-BE" sz="1000" b="1" dirty="0">
                <a:latin typeface="Arial" pitchFamily="34" charset="0"/>
                <a:cs typeface="Arial" pitchFamily="34" charset="0"/>
              </a:rPr>
            </a:br>
            <a:r>
              <a:rPr lang="en-GB" sz="1100" b="1" dirty="0">
                <a:latin typeface="Arial" pitchFamily="34" charset="0"/>
                <a:cs typeface="Arial" pitchFamily="34" charset="0"/>
              </a:rPr>
              <a:t>Collection Security Summer School </a:t>
            </a:r>
            <a:br>
              <a:rPr lang="en-GB" sz="1100" b="1" dirty="0">
                <a:latin typeface="Arial" pitchFamily="34" charset="0"/>
                <a:cs typeface="Arial" pitchFamily="34" charset="0"/>
              </a:rPr>
            </a:br>
            <a:r>
              <a:rPr lang="en-GB" sz="1100" b="1" dirty="0" err="1">
                <a:latin typeface="Arial" pitchFamily="34" charset="0"/>
                <a:cs typeface="Arial" pitchFamily="34" charset="0"/>
              </a:rPr>
              <a:t>Österreichische</a:t>
            </a:r>
            <a:r>
              <a:rPr lang="en-GB" sz="1100" b="1" dirty="0">
                <a:latin typeface="Arial" pitchFamily="34" charset="0"/>
                <a:cs typeface="Arial" pitchFamily="34" charset="0"/>
              </a:rPr>
              <a:t> Nationalbibliothek Vienna</a:t>
            </a:r>
            <a:br>
              <a:rPr lang="en-GB" sz="1100" b="1" dirty="0">
                <a:latin typeface="Arial" pitchFamily="34" charset="0"/>
                <a:cs typeface="Arial" pitchFamily="34" charset="0"/>
              </a:rPr>
            </a:br>
            <a:r>
              <a:rPr lang="en-GB" sz="1100" b="1" dirty="0">
                <a:latin typeface="Arial" pitchFamily="34" charset="0"/>
                <a:cs typeface="Arial" pitchFamily="34" charset="0"/>
              </a:rPr>
              <a:t>7-9 September 2022</a:t>
            </a:r>
            <a:br>
              <a:rPr lang="en-GB" sz="1100" dirty="0">
                <a:latin typeface="Arial" pitchFamily="34" charset="0"/>
                <a:cs typeface="Arial" pitchFamily="34" charset="0"/>
              </a:rPr>
            </a:br>
            <a:br>
              <a:rPr lang="en-GB" sz="1000" dirty="0">
                <a:latin typeface="Arial" pitchFamily="34" charset="0"/>
                <a:cs typeface="Arial" pitchFamily="34" charset="0"/>
              </a:rPr>
            </a:br>
            <a:endParaRPr lang="en-GB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1939" y="5229200"/>
            <a:ext cx="858081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endParaRPr lang="fr-BE" sz="1000" dirty="0">
              <a:latin typeface="Calibri" pitchFamily="34" charset="0"/>
            </a:endParaRP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BE" sz="1000" dirty="0">
                <a:latin typeface="Arial" pitchFamily="34" charset="0"/>
                <a:cs typeface="Arial" pitchFamily="34" charset="0"/>
              </a:rPr>
              <a:t>Eng. Jacqueline Lambert</a:t>
            </a: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BE" sz="1000" i="1" kern="0" dirty="0">
                <a:latin typeface="Arial" pitchFamily="34" charset="0"/>
                <a:cs typeface="Arial" pitchFamily="34" charset="0"/>
              </a:rPr>
              <a:t>Prevention </a:t>
            </a:r>
            <a:r>
              <a:rPr lang="fr-BE" sz="1000" i="1" kern="0" dirty="0" err="1">
                <a:latin typeface="Arial" pitchFamily="34" charset="0"/>
                <a:cs typeface="Arial" pitchFamily="34" charset="0"/>
              </a:rPr>
              <a:t>advisor</a:t>
            </a:r>
            <a:endParaRPr lang="fr-BE" sz="1000" i="1" kern="0" dirty="0">
              <a:latin typeface="Arial" pitchFamily="34" charset="0"/>
              <a:cs typeface="Arial" pitchFamily="34" charset="0"/>
            </a:endParaRP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BE" sz="1000" i="1" kern="0" dirty="0">
                <a:latin typeface="Arial" pitchFamily="34" charset="0"/>
                <a:cs typeface="Arial" pitchFamily="34" charset="0"/>
              </a:rPr>
              <a:t>Head ISPP </a:t>
            </a:r>
            <a:r>
              <a:rPr lang="fr-BE" sz="1000" i="1" kern="0" dirty="0" err="1">
                <a:latin typeface="Arial" pitchFamily="34" charset="0"/>
                <a:cs typeface="Arial" pitchFamily="34" charset="0"/>
              </a:rPr>
              <a:t>departement</a:t>
            </a:r>
            <a:endParaRPr lang="fr-BE" sz="1000" i="1" kern="0" dirty="0">
              <a:latin typeface="Arial" pitchFamily="34" charset="0"/>
              <a:cs typeface="Arial" pitchFamily="34" charset="0"/>
            </a:endParaRPr>
          </a:p>
          <a:p>
            <a:pPr algn="r" eaLnBrk="0" hangingPunct="0">
              <a:spcBef>
                <a:spcPct val="20000"/>
              </a:spcBef>
              <a:defRPr/>
            </a:pPr>
            <a:r>
              <a:rPr lang="fr-BE" sz="1000" i="1" kern="0" dirty="0">
                <a:latin typeface="Arial" pitchFamily="34" charset="0"/>
                <a:cs typeface="Arial" pitchFamily="34" charset="0"/>
                <a:hlinkClick r:id="rId3"/>
              </a:rPr>
              <a:t>jacqueline.lambert@kbr.be</a:t>
            </a:r>
            <a:endParaRPr lang="fr-BE" sz="1000" i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403648" y="278092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3200" kern="0" dirty="0">
                <a:solidFill>
                  <a:srgbClr val="2B3975"/>
                </a:solidFill>
                <a:latin typeface="+mn-lt"/>
                <a:cs typeface="Arial" pitchFamily="34" charset="0"/>
              </a:rPr>
              <a:t>Card Game session </a:t>
            </a:r>
            <a:endParaRPr lang="en-GB" sz="3200" dirty="0">
              <a:solidFill>
                <a:srgbClr val="2B3975"/>
              </a:solidFill>
              <a:latin typeface="+mn-lt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0" cap="none" spc="0" normalizeH="0" dirty="0">
              <a:ln>
                <a:noFill/>
              </a:ln>
              <a:solidFill>
                <a:srgbClr val="2B3975"/>
              </a:solidFill>
              <a:effectLst/>
              <a:uLnTx/>
              <a:uFillTx/>
              <a:latin typeface="+mn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927" y="5734321"/>
            <a:ext cx="28083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hangingPunct="0">
              <a:spcBef>
                <a:spcPct val="20000"/>
              </a:spcBef>
              <a:defRPr/>
            </a:pPr>
            <a:r>
              <a:rPr lang="en-GB" sz="1000" i="1" kern="0" dirty="0">
                <a:latin typeface="Arial" pitchFamily="34" charset="0"/>
                <a:cs typeface="Arial" pitchFamily="34" charset="0"/>
              </a:rPr>
              <a:t>Chairman CERL’s Security Working Group</a:t>
            </a:r>
          </a:p>
          <a:p>
            <a:pPr algn="r" eaLnBrk="0" hangingPunct="0">
              <a:spcBef>
                <a:spcPct val="20000"/>
              </a:spcBef>
              <a:defRPr/>
            </a:pPr>
            <a:endParaRPr lang="fr-BE" sz="1000" kern="0" dirty="0">
              <a:latin typeface="Arial" pitchFamily="34" charset="0"/>
              <a:cs typeface="Arial" pitchFamily="34" charset="0"/>
            </a:endParaRPr>
          </a:p>
          <a:p>
            <a:pPr algn="r" eaLnBrk="0" hangingPunct="0">
              <a:spcBef>
                <a:spcPct val="20000"/>
              </a:spcBef>
              <a:defRPr/>
            </a:pPr>
            <a:endParaRPr lang="fr-BE" sz="10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6093295"/>
            <a:ext cx="1368151" cy="38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47245"/>
            <a:ext cx="1461123" cy="22951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3" y="381739"/>
            <a:ext cx="2524125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F59A1A0-5045-4047-9DA0-0B6D20DB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35" y="189617"/>
            <a:ext cx="8773592" cy="503080"/>
          </a:xfrm>
          <a:solidFill>
            <a:srgbClr val="E9CFAE"/>
          </a:solidFill>
          <a:ln w="28575">
            <a:solidFill>
              <a:srgbClr val="2B3975"/>
            </a:solidFill>
          </a:ln>
        </p:spPr>
        <p:txBody>
          <a:bodyPr bIns="36000"/>
          <a:lstStyle/>
          <a:p>
            <a:pPr marL="4665663" indent="-2600325" algn="r">
              <a:tabLst>
                <a:tab pos="3767138" algn="l"/>
                <a:tab pos="4125913" algn="l"/>
              </a:tabLst>
              <a:defRPr/>
            </a:pPr>
            <a:r>
              <a:rPr lang="fr-BE" sz="1800" b="1" dirty="0">
                <a:solidFill>
                  <a:schemeClr val="tx1"/>
                </a:solidFill>
                <a:latin typeface="Calibri" pitchFamily="34" charset="0"/>
              </a:rPr>
              <a:t>			</a:t>
            </a:r>
            <a:br>
              <a:rPr lang="fr-BE" sz="1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fr-BE" sz="1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600" b="1" dirty="0">
                <a:solidFill>
                  <a:srgbClr val="8A052B"/>
                </a:solidFill>
                <a:latin typeface="Calibri" pitchFamily="34" charset="0"/>
                <a:cs typeface="Arial" pitchFamily="34" charset="0"/>
              </a:rPr>
              <a:t>Card Game session </a:t>
            </a:r>
            <a:r>
              <a:rPr lang="en-GB" sz="1600" b="1" dirty="0">
                <a:solidFill>
                  <a:srgbClr val="8A052B"/>
                </a:solidFill>
                <a:cs typeface="Arial" pitchFamily="34" charset="0"/>
              </a:rPr>
              <a:t> </a:t>
            </a:r>
            <a:br>
              <a:rPr lang="fr-BE" sz="1600" b="1" dirty="0">
                <a:solidFill>
                  <a:srgbClr val="8A052B"/>
                </a:solidFill>
                <a:cs typeface="Arial" pitchFamily="34" charset="0"/>
              </a:rPr>
            </a:br>
            <a:br>
              <a:rPr lang="en-US" sz="1600" b="1" dirty="0">
                <a:solidFill>
                  <a:srgbClr val="8A052B"/>
                </a:solidFill>
              </a:rPr>
            </a:br>
            <a:endParaRPr lang="en-US" sz="1600" b="1" dirty="0">
              <a:solidFill>
                <a:srgbClr val="8A052B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2F8FC46-3364-44C9-83B0-89D758F21966}"/>
              </a:ext>
            </a:extLst>
          </p:cNvPr>
          <p:cNvSpPr txBox="1">
            <a:spLocks/>
          </p:cNvSpPr>
          <p:nvPr/>
        </p:nvSpPr>
        <p:spPr bwMode="auto">
          <a:xfrm>
            <a:off x="174267" y="242987"/>
            <a:ext cx="7206045" cy="349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tIns="108000" bIns="0" anchor="ctr"/>
          <a:lstStyle/>
          <a:p>
            <a:pPr eaLnBrk="0" hangingPunct="0">
              <a:spcAft>
                <a:spcPts val="600"/>
              </a:spcAft>
              <a:defRPr/>
            </a:pPr>
            <a:r>
              <a:rPr lang="en-GB" b="1" kern="0" dirty="0">
                <a:solidFill>
                  <a:srgbClr val="00442C"/>
                </a:solidFill>
                <a:latin typeface="Arial" pitchFamily="34" charset="0"/>
                <a:cs typeface="Arial" pitchFamily="34" charset="0"/>
              </a:rPr>
              <a:t>Game Principle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D678A-3763-4393-B055-1C2821365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5" t="16302" r="70913" b="48219"/>
          <a:stretch/>
        </p:blipFill>
        <p:spPr>
          <a:xfrm>
            <a:off x="323528" y="746067"/>
            <a:ext cx="4721351" cy="32196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107890-9A7F-4312-A96F-AFF9899F88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14" t="19382" r="60354" b="40971"/>
          <a:stretch/>
        </p:blipFill>
        <p:spPr>
          <a:xfrm>
            <a:off x="899592" y="3739245"/>
            <a:ext cx="7686054" cy="2972637"/>
          </a:xfrm>
          <a:prstGeom prst="rect">
            <a:avLst/>
          </a:prstGeom>
          <a:ln w="19050">
            <a:solidFill>
              <a:srgbClr val="2B3975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D356A35-03FB-4525-A8BF-6BDF619EDD30}"/>
              </a:ext>
            </a:extLst>
          </p:cNvPr>
          <p:cNvCxnSpPr/>
          <p:nvPr/>
        </p:nvCxnSpPr>
        <p:spPr>
          <a:xfrm flipH="1">
            <a:off x="1331640" y="2780928"/>
            <a:ext cx="1728192" cy="3744416"/>
          </a:xfrm>
          <a:prstGeom prst="straightConnector1">
            <a:avLst/>
          </a:prstGeom>
          <a:ln w="19050">
            <a:solidFill>
              <a:srgbClr val="0044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1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246CE168-0C1C-4DD5-9DA3-58DF48E90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35" y="189617"/>
            <a:ext cx="8773592" cy="503080"/>
          </a:xfrm>
          <a:solidFill>
            <a:srgbClr val="E9CFAE"/>
          </a:solidFill>
          <a:ln w="28575">
            <a:solidFill>
              <a:srgbClr val="2B3975"/>
            </a:solidFill>
          </a:ln>
        </p:spPr>
        <p:txBody>
          <a:bodyPr bIns="36000"/>
          <a:lstStyle/>
          <a:p>
            <a:pPr marL="4665663" indent="-2600325" algn="r">
              <a:tabLst>
                <a:tab pos="3767138" algn="l"/>
                <a:tab pos="4125913" algn="l"/>
              </a:tabLst>
              <a:defRPr/>
            </a:pPr>
            <a:r>
              <a:rPr lang="fr-BE" sz="1800" b="1" dirty="0">
                <a:solidFill>
                  <a:schemeClr val="tx1"/>
                </a:solidFill>
                <a:latin typeface="Calibri" pitchFamily="34" charset="0"/>
              </a:rPr>
              <a:t>			</a:t>
            </a:r>
            <a:br>
              <a:rPr lang="fr-BE" sz="1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fr-BE" sz="1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600" b="1" dirty="0">
                <a:solidFill>
                  <a:srgbClr val="8A052B"/>
                </a:solidFill>
                <a:latin typeface="Calibri" pitchFamily="34" charset="0"/>
                <a:cs typeface="Arial" pitchFamily="34" charset="0"/>
              </a:rPr>
              <a:t>Card Game session</a:t>
            </a:r>
            <a:r>
              <a:rPr lang="en-GB" sz="1600" b="1" dirty="0">
                <a:solidFill>
                  <a:srgbClr val="8A052B"/>
                </a:solidFill>
                <a:cs typeface="Arial" pitchFamily="34" charset="0"/>
              </a:rPr>
              <a:t> </a:t>
            </a:r>
            <a:br>
              <a:rPr lang="fr-BE" sz="1600" b="1" dirty="0">
                <a:solidFill>
                  <a:srgbClr val="8A052B"/>
                </a:solidFill>
                <a:cs typeface="Arial" pitchFamily="34" charset="0"/>
              </a:rPr>
            </a:br>
            <a:br>
              <a:rPr lang="en-US" sz="1600" b="1" dirty="0">
                <a:solidFill>
                  <a:srgbClr val="8A052B"/>
                </a:solidFill>
              </a:rPr>
            </a:br>
            <a:endParaRPr lang="en-US" sz="1600" b="1" dirty="0">
              <a:solidFill>
                <a:srgbClr val="8A052B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BDF980F-35CC-4CD1-B8BF-5F1973BA41BF}"/>
              </a:ext>
            </a:extLst>
          </p:cNvPr>
          <p:cNvSpPr txBox="1">
            <a:spLocks/>
          </p:cNvSpPr>
          <p:nvPr/>
        </p:nvSpPr>
        <p:spPr bwMode="auto">
          <a:xfrm>
            <a:off x="174267" y="242987"/>
            <a:ext cx="7206045" cy="349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tIns="108000" bIns="0" anchor="ctr"/>
          <a:lstStyle/>
          <a:p>
            <a:pPr eaLnBrk="0" hangingPunct="0">
              <a:spcAft>
                <a:spcPts val="600"/>
              </a:spcAft>
              <a:defRPr/>
            </a:pPr>
            <a:r>
              <a:rPr lang="en-GB" b="1" kern="0" dirty="0">
                <a:solidFill>
                  <a:srgbClr val="00442C"/>
                </a:solidFill>
                <a:latin typeface="Arial" pitchFamily="34" charset="0"/>
                <a:cs typeface="Arial" pitchFamily="34" charset="0"/>
              </a:rPr>
              <a:t>Specific Support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F7919-02A8-4FE9-B9D1-E3EF9FD4C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9" t="23585" r="60663" b="13601"/>
          <a:stretch/>
        </p:blipFill>
        <p:spPr>
          <a:xfrm>
            <a:off x="218135" y="836712"/>
            <a:ext cx="5040560" cy="3148042"/>
          </a:xfrm>
          <a:prstGeom prst="rect">
            <a:avLst/>
          </a:prstGeom>
          <a:ln w="19050">
            <a:solidFill>
              <a:srgbClr val="2B397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A5C015-9553-4750-A6B4-4A86CC768E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14" t="19382" r="60562" b="8914"/>
          <a:stretch/>
        </p:blipFill>
        <p:spPr>
          <a:xfrm>
            <a:off x="1436579" y="2397371"/>
            <a:ext cx="6336704" cy="4464495"/>
          </a:xfrm>
          <a:prstGeom prst="rect">
            <a:avLst/>
          </a:prstGeom>
          <a:ln w="19050">
            <a:solidFill>
              <a:srgbClr val="2B3975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7C658B-5967-4FBE-9A1A-4E25C1209B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26" t="22001" r="60237" b="19201"/>
          <a:stretch/>
        </p:blipFill>
        <p:spPr>
          <a:xfrm>
            <a:off x="3923928" y="983897"/>
            <a:ext cx="4689351" cy="2661525"/>
          </a:xfrm>
          <a:prstGeom prst="rect">
            <a:avLst/>
          </a:prstGeom>
          <a:ln w="19050">
            <a:solidFill>
              <a:srgbClr val="2B3975"/>
            </a:solidFill>
          </a:ln>
        </p:spPr>
      </p:pic>
    </p:spTree>
    <p:extLst>
      <p:ext uri="{BB962C8B-B14F-4D97-AF65-F5344CB8AC3E}">
        <p14:creationId xmlns:p14="http://schemas.microsoft.com/office/powerpoint/2010/main" val="20893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1EF6B7F-8658-4CF4-A748-9802621F9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02" y="189617"/>
            <a:ext cx="8796325" cy="503080"/>
          </a:xfrm>
          <a:solidFill>
            <a:srgbClr val="E9CFAE"/>
          </a:solidFill>
          <a:ln w="28575">
            <a:solidFill>
              <a:srgbClr val="2B3975"/>
            </a:solidFill>
          </a:ln>
        </p:spPr>
        <p:txBody>
          <a:bodyPr bIns="36000"/>
          <a:lstStyle/>
          <a:p>
            <a:pPr marL="4665663" indent="-2600325" algn="r">
              <a:tabLst>
                <a:tab pos="3767138" algn="l"/>
                <a:tab pos="4125913" algn="l"/>
              </a:tabLst>
              <a:defRPr/>
            </a:pPr>
            <a:r>
              <a:rPr lang="fr-BE" sz="1800" b="1" dirty="0">
                <a:solidFill>
                  <a:schemeClr val="tx1"/>
                </a:solidFill>
                <a:latin typeface="Calibri" pitchFamily="34" charset="0"/>
              </a:rPr>
              <a:t>			</a:t>
            </a:r>
            <a:br>
              <a:rPr lang="fr-BE" sz="1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fr-BE" sz="1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600" b="1" dirty="0">
                <a:solidFill>
                  <a:srgbClr val="8A052B"/>
                </a:solidFill>
                <a:latin typeface="Calibri" pitchFamily="34" charset="0"/>
                <a:cs typeface="Arial" pitchFamily="34" charset="0"/>
              </a:rPr>
              <a:t>Card Game session</a:t>
            </a:r>
            <a:r>
              <a:rPr lang="en-GB" sz="1600" b="1" dirty="0">
                <a:solidFill>
                  <a:srgbClr val="8A052B"/>
                </a:solidFill>
                <a:cs typeface="Arial" pitchFamily="34" charset="0"/>
              </a:rPr>
              <a:t> </a:t>
            </a:r>
            <a:br>
              <a:rPr lang="fr-BE" sz="1600" b="1" dirty="0">
                <a:solidFill>
                  <a:srgbClr val="8A052B"/>
                </a:solidFill>
                <a:cs typeface="Arial" pitchFamily="34" charset="0"/>
              </a:rPr>
            </a:br>
            <a:br>
              <a:rPr lang="en-US" sz="1600" b="1" dirty="0">
                <a:solidFill>
                  <a:srgbClr val="8A052B"/>
                </a:solidFill>
              </a:rPr>
            </a:br>
            <a:endParaRPr lang="en-US" sz="1600" b="1" dirty="0">
              <a:solidFill>
                <a:srgbClr val="8A052B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07C9488-AA8C-4E4B-BF4E-91CF18A4C315}"/>
              </a:ext>
            </a:extLst>
          </p:cNvPr>
          <p:cNvSpPr txBox="1">
            <a:spLocks/>
          </p:cNvSpPr>
          <p:nvPr/>
        </p:nvSpPr>
        <p:spPr bwMode="auto">
          <a:xfrm>
            <a:off x="152273" y="242987"/>
            <a:ext cx="7228039" cy="349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tIns="108000" bIns="0" anchor="ctr"/>
          <a:lstStyle/>
          <a:p>
            <a:pPr eaLnBrk="0" hangingPunct="0">
              <a:spcAft>
                <a:spcPts val="600"/>
              </a:spcAft>
              <a:defRPr/>
            </a:pPr>
            <a:r>
              <a:rPr lang="en-GB" b="1" kern="0" dirty="0">
                <a:solidFill>
                  <a:srgbClr val="00442C"/>
                </a:solidFill>
                <a:latin typeface="Arial" pitchFamily="34" charset="0"/>
                <a:cs typeface="Arial" pitchFamily="34" charset="0"/>
              </a:rPr>
              <a:t>Specific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498EC-4AD7-4366-96F4-66CB0B7D0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6" t="15184" r="69489" b="7392"/>
          <a:stretch/>
        </p:blipFill>
        <p:spPr>
          <a:xfrm>
            <a:off x="827584" y="1196752"/>
            <a:ext cx="3888432" cy="5152170"/>
          </a:xfrm>
          <a:prstGeom prst="rect">
            <a:avLst/>
          </a:prstGeom>
          <a:ln w="19050">
            <a:solidFill>
              <a:srgbClr val="2B3975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CFE322-C3FC-4EDA-BF74-BF6F5BC19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6" t="15184" r="69489" b="61136"/>
          <a:stretch/>
        </p:blipFill>
        <p:spPr>
          <a:xfrm>
            <a:off x="2635088" y="1484784"/>
            <a:ext cx="6041368" cy="2448272"/>
          </a:xfrm>
          <a:prstGeom prst="rect">
            <a:avLst/>
          </a:prstGeom>
          <a:ln w="19050">
            <a:solidFill>
              <a:srgbClr val="2B3975"/>
            </a:solidFill>
          </a:ln>
        </p:spPr>
      </p:pic>
      <p:pic>
        <p:nvPicPr>
          <p:cNvPr id="1026" name="Picture 2" descr="Kit ardoise Velleda, feutre et effacette 19x26 cm - BIC">
            <a:extLst>
              <a:ext uri="{FF2B5EF4-FFF2-40B4-BE49-F238E27FC236}">
                <a16:creationId xmlns:a16="http://schemas.microsoft.com/office/drawing/2014/main" id="{6FD1C60F-2E40-49EB-AEE6-7EFAC79F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4579"/>
            <a:ext cx="2597274" cy="25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6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F059596-FFAF-4C25-B5A7-EE25DED39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28" y="189616"/>
            <a:ext cx="8830199" cy="647095"/>
          </a:xfrm>
          <a:solidFill>
            <a:srgbClr val="E9CFAE"/>
          </a:solidFill>
          <a:ln w="28575">
            <a:solidFill>
              <a:srgbClr val="2B3975"/>
            </a:solidFill>
          </a:ln>
        </p:spPr>
        <p:txBody>
          <a:bodyPr bIns="36000"/>
          <a:lstStyle/>
          <a:p>
            <a:pPr marL="4665663" indent="-2600325" algn="r">
              <a:tabLst>
                <a:tab pos="3767138" algn="l"/>
                <a:tab pos="4125913" algn="l"/>
              </a:tabLst>
              <a:defRPr/>
            </a:pPr>
            <a:r>
              <a:rPr lang="fr-BE" sz="1800" b="1" dirty="0">
                <a:solidFill>
                  <a:schemeClr val="tx1"/>
                </a:solidFill>
                <a:latin typeface="Calibri" pitchFamily="34" charset="0"/>
              </a:rPr>
              <a:t>			</a:t>
            </a:r>
            <a:br>
              <a:rPr lang="fr-BE" sz="1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fr-BE" sz="1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600" b="1" dirty="0">
                <a:solidFill>
                  <a:srgbClr val="8A052B"/>
                </a:solidFill>
                <a:latin typeface="Calibri" pitchFamily="34" charset="0"/>
                <a:cs typeface="Arial" pitchFamily="34" charset="0"/>
              </a:rPr>
              <a:t>Card Game session</a:t>
            </a:r>
            <a:r>
              <a:rPr lang="en-GB" sz="1600" b="1" dirty="0">
                <a:solidFill>
                  <a:srgbClr val="8A052B"/>
                </a:solidFill>
                <a:cs typeface="Arial" pitchFamily="34" charset="0"/>
              </a:rPr>
              <a:t> </a:t>
            </a:r>
            <a:br>
              <a:rPr lang="fr-BE" sz="1600" b="1" dirty="0">
                <a:solidFill>
                  <a:srgbClr val="8A052B"/>
                </a:solidFill>
                <a:cs typeface="Arial" pitchFamily="34" charset="0"/>
              </a:rPr>
            </a:br>
            <a:br>
              <a:rPr lang="en-US" sz="1600" b="1" dirty="0">
                <a:solidFill>
                  <a:srgbClr val="8A052B"/>
                </a:solidFill>
              </a:rPr>
            </a:br>
            <a:endParaRPr lang="en-US" sz="1600" b="1" dirty="0">
              <a:solidFill>
                <a:srgbClr val="8A052B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A85964E-C929-4538-8133-F6B6B2587141}"/>
              </a:ext>
            </a:extLst>
          </p:cNvPr>
          <p:cNvSpPr txBox="1">
            <a:spLocks/>
          </p:cNvSpPr>
          <p:nvPr/>
        </p:nvSpPr>
        <p:spPr bwMode="auto">
          <a:xfrm>
            <a:off x="174267" y="242987"/>
            <a:ext cx="5981909" cy="349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tIns="108000" bIns="0" anchor="ctr"/>
          <a:lstStyle/>
          <a:p>
            <a:pPr eaLnBrk="0" hangingPunct="0">
              <a:spcAft>
                <a:spcPts val="600"/>
              </a:spcAft>
              <a:defRPr/>
            </a:pPr>
            <a:r>
              <a:rPr lang="en-GB" sz="1600" b="1" kern="0" dirty="0">
                <a:solidFill>
                  <a:srgbClr val="00442C"/>
                </a:solidFill>
                <a:latin typeface="Arial" pitchFamily="34" charset="0"/>
                <a:cs typeface="Arial" pitchFamily="34" charset="0"/>
              </a:rPr>
              <a:t>Other important element of the game available in the member’s area of the CERL website: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EBEE0-19C6-4609-A15A-725972458C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19199" r="61812" b="10801"/>
          <a:stretch/>
        </p:blipFill>
        <p:spPr>
          <a:xfrm>
            <a:off x="174267" y="1052736"/>
            <a:ext cx="87100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B0741AE6-2152-4727-A429-790412F1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35" y="189617"/>
            <a:ext cx="8773592" cy="503080"/>
          </a:xfrm>
          <a:solidFill>
            <a:srgbClr val="E9CFAE"/>
          </a:solidFill>
          <a:ln w="28575">
            <a:solidFill>
              <a:srgbClr val="2B3975"/>
            </a:solidFill>
          </a:ln>
        </p:spPr>
        <p:txBody>
          <a:bodyPr bIns="36000"/>
          <a:lstStyle/>
          <a:p>
            <a:pPr marL="4665663" indent="-2600325" algn="r">
              <a:tabLst>
                <a:tab pos="3767138" algn="l"/>
                <a:tab pos="4125913" algn="l"/>
              </a:tabLst>
              <a:defRPr/>
            </a:pPr>
            <a:r>
              <a:rPr lang="fr-BE" sz="1800" b="1" dirty="0">
                <a:solidFill>
                  <a:schemeClr val="tx1"/>
                </a:solidFill>
                <a:latin typeface="Calibri" pitchFamily="34" charset="0"/>
              </a:rPr>
              <a:t>			</a:t>
            </a:r>
            <a:br>
              <a:rPr lang="fr-BE" sz="1800" b="1" dirty="0">
                <a:solidFill>
                  <a:schemeClr val="tx1"/>
                </a:solidFill>
                <a:latin typeface="Calibri" pitchFamily="34" charset="0"/>
              </a:rPr>
            </a:br>
            <a:br>
              <a:rPr lang="fr-BE" sz="18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GB" sz="1600" b="1" dirty="0">
                <a:solidFill>
                  <a:srgbClr val="8A052B"/>
                </a:solidFill>
                <a:latin typeface="Calibri" pitchFamily="34" charset="0"/>
                <a:cs typeface="Arial" pitchFamily="34" charset="0"/>
              </a:rPr>
              <a:t>Card Game session</a:t>
            </a:r>
            <a:r>
              <a:rPr lang="en-GB" sz="1600" b="1" dirty="0">
                <a:solidFill>
                  <a:srgbClr val="8A052B"/>
                </a:solidFill>
                <a:cs typeface="Arial" pitchFamily="34" charset="0"/>
              </a:rPr>
              <a:t> </a:t>
            </a:r>
            <a:br>
              <a:rPr lang="fr-BE" sz="1600" b="1" dirty="0">
                <a:solidFill>
                  <a:srgbClr val="8A052B"/>
                </a:solidFill>
                <a:cs typeface="Arial" pitchFamily="34" charset="0"/>
              </a:rPr>
            </a:br>
            <a:br>
              <a:rPr lang="en-US" sz="1600" b="1" dirty="0">
                <a:solidFill>
                  <a:srgbClr val="8A052B"/>
                </a:solidFill>
              </a:rPr>
            </a:br>
            <a:endParaRPr lang="en-US" sz="1600" b="1" dirty="0">
              <a:solidFill>
                <a:srgbClr val="8A052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B3E08B-551E-4C03-A175-3670C0E13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67" y="2360556"/>
            <a:ext cx="836295" cy="853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FF44F7-1B9A-4415-B532-09F15758B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53" y="1531604"/>
            <a:ext cx="836295" cy="853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7C2F89-4468-4F88-945B-7CCE9A728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5" y="3501008"/>
            <a:ext cx="836295" cy="8534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DD49C3-87CE-4FF0-8AE0-80D8DC127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573" y="4039273"/>
            <a:ext cx="836295" cy="853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71616F-F2DD-44D5-8BFD-71BF2EE08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1" y="3501008"/>
            <a:ext cx="836295" cy="8534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4B0BF1-444D-49A5-AF34-105990713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69" y="2385044"/>
            <a:ext cx="836295" cy="85344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9C256D-56A7-4750-AEBD-00E64D68BC30}"/>
              </a:ext>
            </a:extLst>
          </p:cNvPr>
          <p:cNvSpPr txBox="1">
            <a:spLocks/>
          </p:cNvSpPr>
          <p:nvPr/>
        </p:nvSpPr>
        <p:spPr bwMode="auto">
          <a:xfrm>
            <a:off x="4430157" y="2385044"/>
            <a:ext cx="4535090" cy="14401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tIns="108000" bIns="0" anchor="ctr"/>
          <a:lstStyle/>
          <a:p>
            <a:pPr algn="ctr" eaLnBrk="0" hangingPunct="0">
              <a:defRPr/>
            </a:pPr>
            <a:r>
              <a:rPr lang="en-US" sz="2400" b="1" kern="0" dirty="0">
                <a:solidFill>
                  <a:srgbClr val="8A052B"/>
                </a:solidFill>
                <a:latin typeface="+mn-lt"/>
                <a:ea typeface="+mj-ea"/>
                <a:cs typeface="+mj-cs"/>
              </a:rPr>
              <a:t>Have fun</a:t>
            </a:r>
          </a:p>
          <a:p>
            <a:pPr algn="ctr" eaLnBrk="0" hangingPunct="0">
              <a:defRPr/>
            </a:pPr>
            <a:r>
              <a:rPr lang="en-US" sz="2400" b="1" kern="0" dirty="0">
                <a:solidFill>
                  <a:srgbClr val="8A052B"/>
                </a:solidFill>
                <a:latin typeface="+mn-lt"/>
                <a:ea typeface="+mj-ea"/>
                <a:cs typeface="+mj-cs"/>
              </a:rPr>
              <a:t>May this session bring you many ideas</a:t>
            </a:r>
          </a:p>
          <a:p>
            <a:pPr algn="ctr" eaLnBrk="0" hangingPunct="0">
              <a:defRPr/>
            </a:pPr>
            <a:r>
              <a:rPr lang="en-GB" sz="2400" b="1" kern="0" dirty="0">
                <a:latin typeface="+mn-lt"/>
                <a:ea typeface="+mj-ea"/>
                <a:cs typeface="+mj-cs"/>
              </a:rPr>
              <a:t>  </a:t>
            </a:r>
            <a:endParaRPr lang="en-GB" sz="3600" kern="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D55B8EA-49B3-43C8-8D5F-7340DB3C95D5}"/>
              </a:ext>
            </a:extLst>
          </p:cNvPr>
          <p:cNvSpPr txBox="1">
            <a:spLocks/>
          </p:cNvSpPr>
          <p:nvPr/>
        </p:nvSpPr>
        <p:spPr bwMode="auto">
          <a:xfrm>
            <a:off x="152273" y="242987"/>
            <a:ext cx="7228039" cy="3499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tIns="108000" bIns="0" anchor="ctr"/>
          <a:lstStyle/>
          <a:p>
            <a:pPr eaLnBrk="0" hangingPunct="0">
              <a:spcAft>
                <a:spcPts val="600"/>
              </a:spcAft>
              <a:defRPr/>
            </a:pPr>
            <a:r>
              <a:rPr lang="en-GB" b="1" kern="0" dirty="0">
                <a:solidFill>
                  <a:srgbClr val="00442C"/>
                </a:solidFill>
                <a:latin typeface="Arial" pitchFamily="34" charset="0"/>
                <a:cs typeface="Arial" pitchFamily="34" charset="0"/>
              </a:rPr>
              <a:t>Let’s play</a:t>
            </a:r>
          </a:p>
        </p:txBody>
      </p:sp>
    </p:spTree>
    <p:extLst>
      <p:ext uri="{BB962C8B-B14F-4D97-AF65-F5344CB8AC3E}">
        <p14:creationId xmlns:p14="http://schemas.microsoft.com/office/powerpoint/2010/main" val="52898794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 GENERAL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GENERAL2</Template>
  <TotalTime>6876</TotalTime>
  <Words>124</Words>
  <Application>Microsoft Office PowerPoint</Application>
  <PresentationFormat>On-screen Show (4:3)</PresentationFormat>
  <Paragraphs>21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SLIDE GENERAL2</vt:lpstr>
      <vt:lpstr>  Collection Security Summer School  Österreichische Nationalbibliothek Vienna 7-9 September 2022  </vt:lpstr>
      <vt:lpstr>     Card Game session    </vt:lpstr>
      <vt:lpstr>     Card Game session   </vt:lpstr>
      <vt:lpstr>     Card Game session   </vt:lpstr>
      <vt:lpstr>     Card Game session   </vt:lpstr>
      <vt:lpstr>     Card Game session   </vt:lpstr>
    </vt:vector>
  </TitlesOfParts>
  <Company>KBR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cadam</dc:creator>
  <cp:lastModifiedBy>Jacqueline Lambert</cp:lastModifiedBy>
  <cp:revision>553</cp:revision>
  <cp:lastPrinted>2022-09-01T14:50:42Z</cp:lastPrinted>
  <dcterms:created xsi:type="dcterms:W3CDTF">2012-03-16T10:07:20Z</dcterms:created>
  <dcterms:modified xsi:type="dcterms:W3CDTF">2022-09-05T14:05:47Z</dcterms:modified>
</cp:coreProperties>
</file>