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310" r:id="rId3"/>
    <p:sldId id="287" r:id="rId4"/>
    <p:sldId id="316" r:id="rId5"/>
    <p:sldId id="307" r:id="rId6"/>
    <p:sldId id="318" r:id="rId7"/>
    <p:sldId id="323" r:id="rId8"/>
    <p:sldId id="321" r:id="rId9"/>
    <p:sldId id="306" r:id="rId10"/>
    <p:sldId id="324" r:id="rId11"/>
    <p:sldId id="322" r:id="rId12"/>
    <p:sldId id="303" r:id="rId13"/>
  </p:sldIdLst>
  <p:sldSz cx="9144000" cy="6858000" type="screen4x3"/>
  <p:notesSz cx="6797675" cy="9928225"/>
  <p:defaultTextStyle>
    <a:defPPr>
      <a:defRPr lang="fr-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39C"/>
    <a:srgbClr val="8A052B"/>
    <a:srgbClr val="8F969D"/>
    <a:srgbClr val="2B3975"/>
    <a:srgbClr val="00442C"/>
    <a:srgbClr val="E9CFAE"/>
    <a:srgbClr val="3366CC"/>
    <a:srgbClr val="3C848C"/>
    <a:srgbClr val="ECF9FE"/>
    <a:srgbClr val="3F8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061" autoAdjust="0"/>
  </p:normalViewPr>
  <p:slideViewPr>
    <p:cSldViewPr>
      <p:cViewPr varScale="1">
        <p:scale>
          <a:sx n="86" d="100"/>
          <a:sy n="86" d="100"/>
        </p:scale>
        <p:origin x="1243" y="58"/>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275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058" cy="496179"/>
          </a:xfrm>
          <a:prstGeom prst="rect">
            <a:avLst/>
          </a:prstGeom>
        </p:spPr>
        <p:txBody>
          <a:bodyPr vert="horz" lIns="91417" tIns="45708" rIns="91417" bIns="45708" rtlCol="0"/>
          <a:lstStyle>
            <a:lvl1pPr algn="l">
              <a:defRPr sz="1200"/>
            </a:lvl1pPr>
          </a:lstStyle>
          <a:p>
            <a:pPr>
              <a:defRPr/>
            </a:pPr>
            <a:endParaRPr lang="en-US"/>
          </a:p>
        </p:txBody>
      </p:sp>
      <p:sp>
        <p:nvSpPr>
          <p:cNvPr id="3" name="Date Placeholder 2"/>
          <p:cNvSpPr>
            <a:spLocks noGrp="1"/>
          </p:cNvSpPr>
          <p:nvPr>
            <p:ph type="dt" sz="quarter" idx="1"/>
          </p:nvPr>
        </p:nvSpPr>
        <p:spPr>
          <a:xfrm>
            <a:off x="3850530" y="2"/>
            <a:ext cx="2946058" cy="496179"/>
          </a:xfrm>
          <a:prstGeom prst="rect">
            <a:avLst/>
          </a:prstGeom>
        </p:spPr>
        <p:txBody>
          <a:bodyPr vert="horz" lIns="91417" tIns="45708" rIns="91417" bIns="45708" rtlCol="0"/>
          <a:lstStyle>
            <a:lvl1pPr algn="r">
              <a:defRPr sz="1200"/>
            </a:lvl1pPr>
          </a:lstStyle>
          <a:p>
            <a:pPr>
              <a:defRPr/>
            </a:pPr>
            <a:endParaRPr lang="en-US"/>
          </a:p>
        </p:txBody>
      </p:sp>
      <p:sp>
        <p:nvSpPr>
          <p:cNvPr id="4" name="Footer Placeholder 3"/>
          <p:cNvSpPr>
            <a:spLocks noGrp="1"/>
          </p:cNvSpPr>
          <p:nvPr>
            <p:ph type="ftr" sz="quarter" idx="2"/>
          </p:nvPr>
        </p:nvSpPr>
        <p:spPr>
          <a:xfrm>
            <a:off x="0" y="9429728"/>
            <a:ext cx="2946058" cy="496179"/>
          </a:xfrm>
          <a:prstGeom prst="rect">
            <a:avLst/>
          </a:prstGeom>
        </p:spPr>
        <p:txBody>
          <a:bodyPr vert="horz" lIns="91417" tIns="45708" rIns="91417" bIns="4570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50530" y="9429728"/>
            <a:ext cx="2946058" cy="496179"/>
          </a:xfrm>
          <a:prstGeom prst="rect">
            <a:avLst/>
          </a:prstGeom>
        </p:spPr>
        <p:txBody>
          <a:bodyPr vert="horz" lIns="91417" tIns="45708" rIns="91417" bIns="45708" rtlCol="0" anchor="b"/>
          <a:lstStyle>
            <a:lvl1pPr algn="r">
              <a:defRPr sz="1200"/>
            </a:lvl1pPr>
          </a:lstStyle>
          <a:p>
            <a:pPr>
              <a:defRPr/>
            </a:pPr>
            <a:fld id="{16B29978-AD0E-4E82-8B6F-FCB8FDE35BC5}" type="slidenum">
              <a:rPr lang="en-US"/>
              <a:pPr>
                <a:defRPr/>
              </a:pPr>
              <a:t>‹#›</a:t>
            </a:fld>
            <a:endParaRPr lang="en-US"/>
          </a:p>
        </p:txBody>
      </p:sp>
    </p:spTree>
    <p:extLst>
      <p:ext uri="{BB962C8B-B14F-4D97-AF65-F5344CB8AC3E}">
        <p14:creationId xmlns:p14="http://schemas.microsoft.com/office/powerpoint/2010/main" val="3554978654"/>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058" cy="496179"/>
          </a:xfrm>
          <a:prstGeom prst="rect">
            <a:avLst/>
          </a:prstGeom>
        </p:spPr>
        <p:txBody>
          <a:bodyPr vert="horz" lIns="91417" tIns="45708" rIns="91417" bIns="45708" rtlCol="0"/>
          <a:lstStyle>
            <a:lvl1pPr algn="l">
              <a:defRPr sz="1200"/>
            </a:lvl1pPr>
          </a:lstStyle>
          <a:p>
            <a:endParaRPr lang="en-US"/>
          </a:p>
        </p:txBody>
      </p:sp>
      <p:sp>
        <p:nvSpPr>
          <p:cNvPr id="3" name="Date Placeholder 2"/>
          <p:cNvSpPr>
            <a:spLocks noGrp="1"/>
          </p:cNvSpPr>
          <p:nvPr>
            <p:ph type="dt" idx="1"/>
          </p:nvPr>
        </p:nvSpPr>
        <p:spPr>
          <a:xfrm>
            <a:off x="3850530" y="2"/>
            <a:ext cx="2946058" cy="496179"/>
          </a:xfrm>
          <a:prstGeom prst="rect">
            <a:avLst/>
          </a:prstGeom>
        </p:spPr>
        <p:txBody>
          <a:bodyPr vert="horz" lIns="91417" tIns="45708" rIns="91417" bIns="45708" rtlCol="0"/>
          <a:lstStyle>
            <a:lvl1pPr algn="r">
              <a:defRPr sz="1200"/>
            </a:lvl1pPr>
          </a:lstStyle>
          <a:p>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7" tIns="45708" rIns="91417" bIns="45708" rtlCol="0" anchor="ctr"/>
          <a:lstStyle/>
          <a:p>
            <a:endParaRPr lang="en-US"/>
          </a:p>
        </p:txBody>
      </p:sp>
      <p:sp>
        <p:nvSpPr>
          <p:cNvPr id="5" name="Notes Placeholder 4"/>
          <p:cNvSpPr>
            <a:spLocks noGrp="1"/>
          </p:cNvSpPr>
          <p:nvPr>
            <p:ph type="body" sz="quarter" idx="3"/>
          </p:nvPr>
        </p:nvSpPr>
        <p:spPr>
          <a:xfrm>
            <a:off x="679442" y="4716025"/>
            <a:ext cx="5438792" cy="4467934"/>
          </a:xfrm>
          <a:prstGeom prst="rect">
            <a:avLst/>
          </a:prstGeom>
        </p:spPr>
        <p:txBody>
          <a:bodyPr vert="horz" lIns="91417" tIns="45708" rIns="91417"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28"/>
            <a:ext cx="2946058" cy="496179"/>
          </a:xfrm>
          <a:prstGeom prst="rect">
            <a:avLst/>
          </a:prstGeom>
        </p:spPr>
        <p:txBody>
          <a:bodyPr vert="horz" lIns="91417" tIns="45708" rIns="91417" bIns="45708" rtlCol="0" anchor="b"/>
          <a:lstStyle>
            <a:lvl1pPr algn="l">
              <a:defRPr sz="1200"/>
            </a:lvl1pPr>
          </a:lstStyle>
          <a:p>
            <a:endParaRPr lang="en-US"/>
          </a:p>
        </p:txBody>
      </p:sp>
      <p:sp>
        <p:nvSpPr>
          <p:cNvPr id="7" name="Slide Number Placeholder 6"/>
          <p:cNvSpPr>
            <a:spLocks noGrp="1"/>
          </p:cNvSpPr>
          <p:nvPr>
            <p:ph type="sldNum" sz="quarter" idx="5"/>
          </p:nvPr>
        </p:nvSpPr>
        <p:spPr>
          <a:xfrm>
            <a:off x="3850530" y="9429728"/>
            <a:ext cx="2946058" cy="496179"/>
          </a:xfrm>
          <a:prstGeom prst="rect">
            <a:avLst/>
          </a:prstGeom>
        </p:spPr>
        <p:txBody>
          <a:bodyPr vert="horz" lIns="91417" tIns="45708" rIns="91417" bIns="45708" rtlCol="0" anchor="b"/>
          <a:lstStyle>
            <a:lvl1pPr algn="r">
              <a:defRPr sz="1200"/>
            </a:lvl1pPr>
          </a:lstStyle>
          <a:p>
            <a:fld id="{DB7A0DB0-436A-4A7C-86C4-F7AE9187A3D2}" type="slidenum">
              <a:rPr lang="en-US" smtClean="0"/>
              <a:pPr/>
              <a:t>‹#›</a:t>
            </a:fld>
            <a:endParaRPr lang="en-US"/>
          </a:p>
        </p:txBody>
      </p:sp>
    </p:spTree>
    <p:extLst>
      <p:ext uri="{BB962C8B-B14F-4D97-AF65-F5344CB8AC3E}">
        <p14:creationId xmlns:p14="http://schemas.microsoft.com/office/powerpoint/2010/main" val="3192818044"/>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6" name="Footer Placeholder 5"/>
          <p:cNvSpPr>
            <a:spLocks noGrp="1"/>
          </p:cNvSpPr>
          <p:nvPr>
            <p:ph type="ftr" sz="quarter" idx="10"/>
          </p:nvPr>
        </p:nvSpPr>
        <p:spPr/>
        <p:txBody>
          <a:bodyPr/>
          <a:lstStyle/>
          <a:p>
            <a:endParaRPr lang="en-US"/>
          </a:p>
        </p:txBody>
      </p:sp>
      <p:sp>
        <p:nvSpPr>
          <p:cNvPr id="7" name="Date Placeholder 6"/>
          <p:cNvSpPr>
            <a:spLocks noGrp="1"/>
          </p:cNvSpPr>
          <p:nvPr>
            <p:ph type="dt" idx="11"/>
          </p:nvPr>
        </p:nvSpPr>
        <p:spPr/>
        <p:txBody>
          <a:bodyPr/>
          <a:lstStyle/>
          <a:p>
            <a:endParaRPr lang="en-US"/>
          </a:p>
        </p:txBody>
      </p:sp>
    </p:spTree>
    <p:extLst>
      <p:ext uri="{BB962C8B-B14F-4D97-AF65-F5344CB8AC3E}">
        <p14:creationId xmlns:p14="http://schemas.microsoft.com/office/powerpoint/2010/main" val="2023369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303302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392656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167152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55930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397631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268298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239493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70990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364889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Footer Placeholder 3"/>
          <p:cNvSpPr>
            <a:spLocks noGrp="1"/>
          </p:cNvSpPr>
          <p:nvPr>
            <p:ph type="ftr" sz="quarter" idx="10"/>
          </p:nvPr>
        </p:nvSpPr>
        <p:spPr/>
        <p:txBody>
          <a:bodyPr/>
          <a:lstStyle/>
          <a:p>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96603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7843529F-0A3F-4442-A43F-BB1395A3F633}" type="slidenum">
              <a:rPr lang="fr-BE"/>
              <a:pPr>
                <a:defRPr/>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5B13CDAC-D775-4ED8-81F8-41D1F9D83F07}" type="slidenum">
              <a:rPr lang="fr-BE"/>
              <a:pPr>
                <a:defRPr/>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815F0715-FCFD-4EBB-89FA-966F2013BC58}" type="slidenum">
              <a:rPr lang="fr-BE"/>
              <a:pPr>
                <a:defRPr/>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 name="Image 4" descr="pageA4_bilingue3.tif"/>
          <p:cNvPicPr>
            <a:picLocks noChangeAspect="1"/>
          </p:cNvPicPr>
          <p:nvPr userDrawn="1"/>
        </p:nvPicPr>
        <p:blipFill>
          <a:blip r:embed="rId2" cstate="print"/>
          <a:srcRect/>
          <a:stretch>
            <a:fillRect/>
          </a:stretch>
        </p:blipFill>
        <p:spPr bwMode="auto">
          <a:xfrm>
            <a:off x="0" y="6396038"/>
            <a:ext cx="9144000" cy="461962"/>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AFAC1D1C-4CC0-4215-9BD2-F3EC8EA54D18}" type="slidenum">
              <a:rPr lang="fr-BE"/>
              <a:pPr>
                <a:defRPr/>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fr-BE"/>
          </a:p>
        </p:txBody>
      </p:sp>
      <p:sp>
        <p:nvSpPr>
          <p:cNvPr id="6" name="Rectangle 5"/>
          <p:cNvSpPr>
            <a:spLocks noGrp="1" noChangeArrowheads="1"/>
          </p:cNvSpPr>
          <p:nvPr>
            <p:ph type="ftr" sz="quarter" idx="11"/>
          </p:nvPr>
        </p:nvSpPr>
        <p:spPr>
          <a:ln/>
        </p:spPr>
        <p:txBody>
          <a:bodyPr/>
          <a:lstStyle>
            <a:lvl1pPr>
              <a:defRPr/>
            </a:lvl1pPr>
          </a:lstStyle>
          <a:p>
            <a:pPr>
              <a:defRPr/>
            </a:pP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5586CDB8-83FE-46ED-8AB9-862A8B3221FC}" type="slidenum">
              <a:rPr lang="fr-BE"/>
              <a:pPr>
                <a:defRPr/>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p:cNvSpPr>
            <a:spLocks noGrp="1" noChangeArrowheads="1"/>
          </p:cNvSpPr>
          <p:nvPr>
            <p:ph type="dt" sz="half" idx="10"/>
          </p:nvPr>
        </p:nvSpPr>
        <p:spPr>
          <a:ln/>
        </p:spPr>
        <p:txBody>
          <a:bodyPr/>
          <a:lstStyle>
            <a:lvl1pPr>
              <a:defRPr/>
            </a:lvl1pPr>
          </a:lstStyle>
          <a:p>
            <a:pPr>
              <a:defRPr/>
            </a:pPr>
            <a:endParaRPr lang="fr-BE"/>
          </a:p>
        </p:txBody>
      </p:sp>
      <p:sp>
        <p:nvSpPr>
          <p:cNvPr id="8" name="Rectangle 5"/>
          <p:cNvSpPr>
            <a:spLocks noGrp="1" noChangeArrowheads="1"/>
          </p:cNvSpPr>
          <p:nvPr>
            <p:ph type="ftr" sz="quarter" idx="11"/>
          </p:nvPr>
        </p:nvSpPr>
        <p:spPr>
          <a:ln/>
        </p:spPr>
        <p:txBody>
          <a:bodyPr/>
          <a:lstStyle>
            <a:lvl1pPr>
              <a:defRPr/>
            </a:lvl1pPr>
          </a:lstStyle>
          <a:p>
            <a:pPr>
              <a:defRPr/>
            </a:pPr>
            <a:endParaRPr lang="fr-BE"/>
          </a:p>
        </p:txBody>
      </p:sp>
      <p:sp>
        <p:nvSpPr>
          <p:cNvPr id="9" name="Rectangle 6"/>
          <p:cNvSpPr>
            <a:spLocks noGrp="1" noChangeArrowheads="1"/>
          </p:cNvSpPr>
          <p:nvPr>
            <p:ph type="sldNum" sz="quarter" idx="12"/>
          </p:nvPr>
        </p:nvSpPr>
        <p:spPr>
          <a:ln/>
        </p:spPr>
        <p:txBody>
          <a:bodyPr/>
          <a:lstStyle>
            <a:lvl1pPr>
              <a:defRPr/>
            </a:lvl1pPr>
          </a:lstStyle>
          <a:p>
            <a:pPr>
              <a:defRPr/>
            </a:pPr>
            <a:fld id="{57F4D834-ABB4-40A3-840B-72B677CF3278}" type="slidenum">
              <a:rPr lang="fr-BE"/>
              <a:pPr>
                <a:defRPr/>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fr-BE"/>
          </a:p>
        </p:txBody>
      </p:sp>
      <p:sp>
        <p:nvSpPr>
          <p:cNvPr id="4" name="Rectangle 5"/>
          <p:cNvSpPr>
            <a:spLocks noGrp="1" noChangeArrowheads="1"/>
          </p:cNvSpPr>
          <p:nvPr>
            <p:ph type="ftr" sz="quarter" idx="11"/>
          </p:nvPr>
        </p:nvSpPr>
        <p:spPr>
          <a:ln/>
        </p:spPr>
        <p:txBody>
          <a:bodyPr/>
          <a:lstStyle>
            <a:lvl1pPr>
              <a:defRPr/>
            </a:lvl1pPr>
          </a:lstStyle>
          <a:p>
            <a:pPr>
              <a:defRPr/>
            </a:pPr>
            <a:endParaRPr lang="fr-BE"/>
          </a:p>
        </p:txBody>
      </p:sp>
      <p:sp>
        <p:nvSpPr>
          <p:cNvPr id="5" name="Rectangle 6"/>
          <p:cNvSpPr>
            <a:spLocks noGrp="1" noChangeArrowheads="1"/>
          </p:cNvSpPr>
          <p:nvPr>
            <p:ph type="sldNum" sz="quarter" idx="12"/>
          </p:nvPr>
        </p:nvSpPr>
        <p:spPr>
          <a:ln/>
        </p:spPr>
        <p:txBody>
          <a:bodyPr/>
          <a:lstStyle>
            <a:lvl1pPr>
              <a:defRPr/>
            </a:lvl1pPr>
          </a:lstStyle>
          <a:p>
            <a:pPr>
              <a:defRPr/>
            </a:pPr>
            <a:fld id="{EEF8A850-1250-4C53-AE60-6498C7EFC0AD}" type="slidenum">
              <a:rPr lang="fr-BE"/>
              <a:pPr>
                <a:defRPr/>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BE"/>
          </a:p>
        </p:txBody>
      </p:sp>
      <p:sp>
        <p:nvSpPr>
          <p:cNvPr id="3" name="Rectangle 5"/>
          <p:cNvSpPr>
            <a:spLocks noGrp="1" noChangeArrowheads="1"/>
          </p:cNvSpPr>
          <p:nvPr>
            <p:ph type="ftr" sz="quarter" idx="11"/>
          </p:nvPr>
        </p:nvSpPr>
        <p:spPr>
          <a:ln/>
        </p:spPr>
        <p:txBody>
          <a:bodyPr/>
          <a:lstStyle>
            <a:lvl1pPr>
              <a:defRPr/>
            </a:lvl1pPr>
          </a:lstStyle>
          <a:p>
            <a:pPr>
              <a:defRPr/>
            </a:pPr>
            <a:endParaRPr lang="fr-BE"/>
          </a:p>
        </p:txBody>
      </p:sp>
      <p:sp>
        <p:nvSpPr>
          <p:cNvPr id="4" name="Rectangle 6"/>
          <p:cNvSpPr>
            <a:spLocks noGrp="1" noChangeArrowheads="1"/>
          </p:cNvSpPr>
          <p:nvPr>
            <p:ph type="sldNum" sz="quarter" idx="12"/>
          </p:nvPr>
        </p:nvSpPr>
        <p:spPr>
          <a:ln/>
        </p:spPr>
        <p:txBody>
          <a:bodyPr/>
          <a:lstStyle>
            <a:lvl1pPr>
              <a:defRPr/>
            </a:lvl1pPr>
          </a:lstStyle>
          <a:p>
            <a:pPr>
              <a:defRPr/>
            </a:pPr>
            <a:fld id="{57C47F39-7266-44D4-BBE5-D670AEDD1710}" type="slidenum">
              <a:rPr lang="fr-BE"/>
              <a:pPr>
                <a:defRPr/>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BE"/>
          </a:p>
        </p:txBody>
      </p:sp>
      <p:sp>
        <p:nvSpPr>
          <p:cNvPr id="6" name="Rectangle 5"/>
          <p:cNvSpPr>
            <a:spLocks noGrp="1" noChangeArrowheads="1"/>
          </p:cNvSpPr>
          <p:nvPr>
            <p:ph type="ftr" sz="quarter" idx="11"/>
          </p:nvPr>
        </p:nvSpPr>
        <p:spPr>
          <a:ln/>
        </p:spPr>
        <p:txBody>
          <a:bodyPr/>
          <a:lstStyle>
            <a:lvl1pPr>
              <a:defRPr/>
            </a:lvl1pPr>
          </a:lstStyle>
          <a:p>
            <a:pPr>
              <a:defRPr/>
            </a:pP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2B367CE7-8E10-413D-81BD-B9DDE0A8CB65}" type="slidenum">
              <a:rPr lang="fr-BE"/>
              <a:pPr>
                <a:defRPr/>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BE"/>
          </a:p>
        </p:txBody>
      </p:sp>
      <p:sp>
        <p:nvSpPr>
          <p:cNvPr id="6" name="Rectangle 5"/>
          <p:cNvSpPr>
            <a:spLocks noGrp="1" noChangeArrowheads="1"/>
          </p:cNvSpPr>
          <p:nvPr>
            <p:ph type="ftr" sz="quarter" idx="11"/>
          </p:nvPr>
        </p:nvSpPr>
        <p:spPr>
          <a:ln/>
        </p:spPr>
        <p:txBody>
          <a:bodyPr/>
          <a:lstStyle>
            <a:lvl1pPr>
              <a:defRPr/>
            </a:lvl1pPr>
          </a:lstStyle>
          <a:p>
            <a:pPr>
              <a:defRPr/>
            </a:pP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50547E48-9745-463C-9620-DB3CF563DB1A}" type="slidenum">
              <a:rPr lang="fr-BE"/>
              <a:pPr>
                <a:defRPr/>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BE"/>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B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B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DB7AC2E-2E3D-4BBB-BA8C-EA6F1587957D}"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3721" r:id="rId1"/>
    <p:sldLayoutId id="214748373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cqueline.lambert@kbr.b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boka.laszlo@oszk.hu" TargetMode="External"/><Relationship Id="rId13" Type="http://schemas.openxmlformats.org/officeDocument/2006/relationships/hyperlink" Target="mailto:claudia.fabian@bsb-muenchen.de" TargetMode="External"/><Relationship Id="rId18" Type="http://schemas.openxmlformats.org/officeDocument/2006/relationships/hyperlink" Target="mailto:P.Hambelton@nls.uk" TargetMode="External"/><Relationship Id="rId3" Type="http://schemas.openxmlformats.org/officeDocument/2006/relationships/hyperlink" Target="mailto:jacqueline.lambert@kbr.be" TargetMode="External"/><Relationship Id="rId21" Type="http://schemas.openxmlformats.org/officeDocument/2006/relationships/hyperlink" Target="mailto:bodonnell@nli.ie" TargetMode="External"/><Relationship Id="rId7" Type="http://schemas.openxmlformats.org/officeDocument/2006/relationships/hyperlink" Target="mailto:Greger.Bergvall@kb.se" TargetMode="External"/><Relationship Id="rId12" Type="http://schemas.openxmlformats.org/officeDocument/2006/relationships/hyperlink" Target="mailto:adrian.edwards@bl.uk" TargetMode="External"/><Relationship Id="rId17" Type="http://schemas.openxmlformats.org/officeDocument/2006/relationships/hyperlink" Target="mailto:j.marshall@nls.uk" TargetMode="External"/><Relationship Id="rId25" Type="http://schemas.openxmlformats.org/officeDocument/2006/relationships/hyperlink" Target="mailto:foekje.boersma@kb.nl" TargetMode="External"/><Relationship Id="rId2" Type="http://schemas.openxmlformats.org/officeDocument/2006/relationships/notesSlide" Target="../notesSlides/notesSlide2.xml"/><Relationship Id="rId16" Type="http://schemas.openxmlformats.org/officeDocument/2006/relationships/hyperlink" Target="mailto:nina.korbu@nb.no" TargetMode="External"/><Relationship Id="rId20" Type="http://schemas.openxmlformats.org/officeDocument/2006/relationships/hyperlink" Target="mailto:eva.nylander@ub.lu.se" TargetMode="External"/><Relationship Id="rId1" Type="http://schemas.openxmlformats.org/officeDocument/2006/relationships/slideLayout" Target="../slideLayouts/slideLayout2.xml"/><Relationship Id="rId6" Type="http://schemas.openxmlformats.org/officeDocument/2006/relationships/hyperlink" Target="mailto:naltarriba@bnc.cat" TargetMode="External"/><Relationship Id="rId11" Type="http://schemas.openxmlformats.org/officeDocument/2006/relationships/hyperlink" Target="mailto:per.cullhed@ub.uu.se" TargetMode="External"/><Relationship Id="rId24" Type="http://schemas.openxmlformats.org/officeDocument/2006/relationships/hyperlink" Target="mailto:wim.tromp@kb.nl" TargetMode="External"/><Relationship Id="rId5" Type="http://schemas.openxmlformats.org/officeDocument/2006/relationships/hyperlink" Target="mailto:alm@kb.dk" TargetMode="External"/><Relationship Id="rId15" Type="http://schemas.openxmlformats.org/officeDocument/2006/relationships/hyperlink" Target="mailto:Julie.Gardham@glasgow.ac.uk" TargetMode="External"/><Relationship Id="rId23" Type="http://schemas.openxmlformats.org/officeDocument/2006/relationships/hyperlink" Target="mailto:Fran.Stroobants@kbr.be" TargetMode="External"/><Relationship Id="rId10" Type="http://schemas.openxmlformats.org/officeDocument/2006/relationships/hyperlink" Target="mailto:flavia.bruni@beniculturali.it" TargetMode="External"/><Relationship Id="rId19" Type="http://schemas.openxmlformats.org/officeDocument/2006/relationships/hyperlink" Target="mailto:mjesus.morillo@bne.es" TargetMode="External"/><Relationship Id="rId4" Type="http://schemas.openxmlformats.org/officeDocument/2006/relationships/hyperlink" Target="mailto:mailto:jra@kb.dk" TargetMode="External"/><Relationship Id="rId9" Type="http://schemas.openxmlformats.org/officeDocument/2006/relationships/hyperlink" Target="mailto:andrea.cappa@beniculturali.it" TargetMode="External"/><Relationship Id="rId14" Type="http://schemas.openxmlformats.org/officeDocument/2006/relationships/hyperlink" Target="mailto:ikas@bsb-muenchen.de" TargetMode="External"/><Relationship Id="rId22" Type="http://schemas.openxmlformats.org/officeDocument/2006/relationships/hyperlink" Target="mailto:anne.pasquignon@bnf.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cerl.org/collaboration/security/summerschoo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playlist?list=PLWdvmalzEqYc6n_8MQObahOS6rqnKZyK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erl.org/publications/other_cerl_pub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www.cerl.org/collaboration/security/qat"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p:nvPr>
        </p:nvSpPr>
        <p:spPr>
          <a:xfrm>
            <a:off x="467544" y="332656"/>
            <a:ext cx="8229600" cy="1143000"/>
          </a:xfrm>
        </p:spPr>
        <p:txBody>
          <a:bodyPr/>
          <a:lstStyle/>
          <a:p>
            <a:pPr algn="r"/>
            <a:br>
              <a:rPr lang="fr-BE" sz="1000" b="1" dirty="0">
                <a:latin typeface="Arial" pitchFamily="34" charset="0"/>
                <a:cs typeface="Arial" pitchFamily="34" charset="0"/>
              </a:rPr>
            </a:br>
            <a:br>
              <a:rPr lang="fr-BE" sz="1000" b="1" dirty="0">
                <a:latin typeface="Arial" pitchFamily="34" charset="0"/>
                <a:cs typeface="Arial" pitchFamily="34" charset="0"/>
              </a:rPr>
            </a:br>
            <a:r>
              <a:rPr lang="en-GB" sz="1100" b="1" dirty="0">
                <a:latin typeface="Arial" pitchFamily="34" charset="0"/>
                <a:cs typeface="Arial" pitchFamily="34" charset="0"/>
              </a:rPr>
              <a:t>Collection Security Summer School </a:t>
            </a:r>
            <a:br>
              <a:rPr lang="en-GB" sz="1100" b="1" dirty="0">
                <a:latin typeface="Arial" pitchFamily="34" charset="0"/>
                <a:cs typeface="Arial" pitchFamily="34" charset="0"/>
              </a:rPr>
            </a:br>
            <a:r>
              <a:rPr lang="en-GB" sz="1100" b="1" dirty="0" err="1">
                <a:latin typeface="Arial" pitchFamily="34" charset="0"/>
                <a:cs typeface="Arial" pitchFamily="34" charset="0"/>
              </a:rPr>
              <a:t>Österreichische</a:t>
            </a:r>
            <a:r>
              <a:rPr lang="en-GB" sz="1100" b="1" dirty="0">
                <a:latin typeface="Arial" pitchFamily="34" charset="0"/>
                <a:cs typeface="Arial" pitchFamily="34" charset="0"/>
              </a:rPr>
              <a:t> Nationalbibliothek Vienna</a:t>
            </a:r>
            <a:br>
              <a:rPr lang="en-GB" sz="1100" b="1" dirty="0">
                <a:latin typeface="Arial" pitchFamily="34" charset="0"/>
                <a:cs typeface="Arial" pitchFamily="34" charset="0"/>
              </a:rPr>
            </a:br>
            <a:r>
              <a:rPr lang="en-GB" sz="1100" b="1" dirty="0">
                <a:latin typeface="Arial" pitchFamily="34" charset="0"/>
                <a:cs typeface="Arial" pitchFamily="34" charset="0"/>
              </a:rPr>
              <a:t>7-9 September 2022</a:t>
            </a:r>
            <a:br>
              <a:rPr lang="en-GB" sz="1100" dirty="0">
                <a:latin typeface="Arial" pitchFamily="34" charset="0"/>
                <a:cs typeface="Arial" pitchFamily="34" charset="0"/>
              </a:rPr>
            </a:br>
            <a:br>
              <a:rPr lang="en-GB" sz="1000" dirty="0">
                <a:latin typeface="Arial" pitchFamily="34" charset="0"/>
                <a:cs typeface="Arial" pitchFamily="34" charset="0"/>
              </a:rPr>
            </a:br>
            <a:endParaRPr lang="en-GB" sz="1000" i="1" dirty="0">
              <a:latin typeface="Arial" pitchFamily="34" charset="0"/>
              <a:cs typeface="Arial" pitchFamily="34" charset="0"/>
            </a:endParaRPr>
          </a:p>
        </p:txBody>
      </p:sp>
      <p:sp>
        <p:nvSpPr>
          <p:cNvPr id="4" name="Content Placeholder 2"/>
          <p:cNvSpPr txBox="1">
            <a:spLocks/>
          </p:cNvSpPr>
          <p:nvPr/>
        </p:nvSpPr>
        <p:spPr bwMode="auto">
          <a:xfrm>
            <a:off x="291939" y="5229200"/>
            <a:ext cx="8580810" cy="1368152"/>
          </a:xfrm>
          <a:prstGeom prst="rect">
            <a:avLst/>
          </a:prstGeom>
          <a:noFill/>
          <a:ln w="9525">
            <a:noFill/>
            <a:miter lim="800000"/>
            <a:headEnd/>
            <a:tailEnd/>
          </a:ln>
        </p:spPr>
        <p:txBody>
          <a:bodyPr/>
          <a:lstStyle/>
          <a:p>
            <a:pPr algn="ctr" eaLnBrk="0" hangingPunct="0">
              <a:spcBef>
                <a:spcPct val="20000"/>
              </a:spcBef>
              <a:defRPr/>
            </a:pPr>
            <a:endParaRPr lang="fr-BE" sz="1000" dirty="0">
              <a:latin typeface="Calibri" pitchFamily="34" charset="0"/>
            </a:endParaRPr>
          </a:p>
          <a:p>
            <a:pPr algn="r" eaLnBrk="0" hangingPunct="0">
              <a:spcBef>
                <a:spcPct val="20000"/>
              </a:spcBef>
              <a:defRPr/>
            </a:pPr>
            <a:r>
              <a:rPr lang="fr-BE" sz="1000" dirty="0">
                <a:latin typeface="Arial" pitchFamily="34" charset="0"/>
                <a:cs typeface="Arial" pitchFamily="34" charset="0"/>
              </a:rPr>
              <a:t>Eng. Jacqueline Lambert</a:t>
            </a:r>
          </a:p>
          <a:p>
            <a:pPr algn="r" eaLnBrk="0" hangingPunct="0">
              <a:spcBef>
                <a:spcPct val="20000"/>
              </a:spcBef>
              <a:defRPr/>
            </a:pPr>
            <a:r>
              <a:rPr lang="fr-BE" sz="1000" i="1" kern="0" dirty="0">
                <a:latin typeface="Arial" pitchFamily="34" charset="0"/>
                <a:cs typeface="Arial" pitchFamily="34" charset="0"/>
              </a:rPr>
              <a:t>Prevention </a:t>
            </a:r>
            <a:r>
              <a:rPr lang="fr-BE" sz="1000" i="1" kern="0" dirty="0" err="1">
                <a:latin typeface="Arial" pitchFamily="34" charset="0"/>
                <a:cs typeface="Arial" pitchFamily="34" charset="0"/>
              </a:rPr>
              <a:t>advisor</a:t>
            </a:r>
            <a:endParaRPr lang="fr-BE" sz="1000" i="1" kern="0" dirty="0">
              <a:latin typeface="Arial" pitchFamily="34" charset="0"/>
              <a:cs typeface="Arial" pitchFamily="34" charset="0"/>
            </a:endParaRPr>
          </a:p>
          <a:p>
            <a:pPr algn="r" eaLnBrk="0" hangingPunct="0">
              <a:spcBef>
                <a:spcPct val="20000"/>
              </a:spcBef>
              <a:defRPr/>
            </a:pPr>
            <a:r>
              <a:rPr lang="fr-BE" sz="1000" i="1" kern="0" dirty="0">
                <a:latin typeface="Arial" pitchFamily="34" charset="0"/>
                <a:cs typeface="Arial" pitchFamily="34" charset="0"/>
              </a:rPr>
              <a:t>Head ISPP </a:t>
            </a:r>
            <a:r>
              <a:rPr lang="fr-BE" sz="1000" i="1" kern="0" dirty="0" err="1">
                <a:latin typeface="Arial" pitchFamily="34" charset="0"/>
                <a:cs typeface="Arial" pitchFamily="34" charset="0"/>
              </a:rPr>
              <a:t>departement</a:t>
            </a:r>
            <a:endParaRPr lang="fr-BE" sz="1000" i="1" kern="0" dirty="0">
              <a:latin typeface="Arial" pitchFamily="34" charset="0"/>
              <a:cs typeface="Arial" pitchFamily="34" charset="0"/>
            </a:endParaRPr>
          </a:p>
          <a:p>
            <a:pPr algn="r" eaLnBrk="0" hangingPunct="0">
              <a:spcBef>
                <a:spcPct val="20000"/>
              </a:spcBef>
              <a:defRPr/>
            </a:pPr>
            <a:r>
              <a:rPr lang="fr-BE" sz="1000" i="1" kern="0" dirty="0">
                <a:latin typeface="Arial" pitchFamily="34" charset="0"/>
                <a:cs typeface="Arial" pitchFamily="34" charset="0"/>
                <a:hlinkClick r:id="rId3"/>
              </a:rPr>
              <a:t>jacqueline.lambert@kbr.be</a:t>
            </a:r>
            <a:endParaRPr lang="fr-BE" sz="1000" i="1" kern="0" dirty="0">
              <a:latin typeface="Arial" pitchFamily="34" charset="0"/>
              <a:cs typeface="Arial" pitchFamily="34" charset="0"/>
            </a:endParaRPr>
          </a:p>
        </p:txBody>
      </p:sp>
      <p:sp>
        <p:nvSpPr>
          <p:cNvPr id="10" name="Subtitle 2"/>
          <p:cNvSpPr txBox="1">
            <a:spLocks/>
          </p:cNvSpPr>
          <p:nvPr/>
        </p:nvSpPr>
        <p:spPr bwMode="auto">
          <a:xfrm>
            <a:off x="1403648" y="2780928"/>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3200" kern="0" dirty="0">
                <a:solidFill>
                  <a:srgbClr val="2B3975"/>
                </a:solidFill>
                <a:latin typeface="+mn-lt"/>
                <a:cs typeface="Arial" pitchFamily="34" charset="0"/>
              </a:rPr>
              <a:t>The CERL Security Working Group &amp; this Summer School ‘s theme </a:t>
            </a:r>
            <a:endParaRPr lang="en-GB" sz="3200" dirty="0">
              <a:solidFill>
                <a:srgbClr val="2B3975"/>
              </a:solidFill>
              <a:latin typeface="+mn-lt"/>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0" cap="none" spc="0" normalizeH="0" dirty="0">
              <a:ln>
                <a:noFill/>
              </a:ln>
              <a:solidFill>
                <a:srgbClr val="2B3975"/>
              </a:solidFill>
              <a:effectLst/>
              <a:uLnTx/>
              <a:uFillTx/>
              <a:latin typeface="+mn-lt"/>
              <a:cs typeface="Arial" pitchFamily="34" charset="0"/>
            </a:endParaRPr>
          </a:p>
        </p:txBody>
      </p:sp>
      <p:sp>
        <p:nvSpPr>
          <p:cNvPr id="2" name="TextBox 1"/>
          <p:cNvSpPr txBox="1"/>
          <p:nvPr/>
        </p:nvSpPr>
        <p:spPr>
          <a:xfrm>
            <a:off x="336927" y="5734321"/>
            <a:ext cx="2808312" cy="615553"/>
          </a:xfrm>
          <a:prstGeom prst="rect">
            <a:avLst/>
          </a:prstGeom>
          <a:noFill/>
        </p:spPr>
        <p:txBody>
          <a:bodyPr wrap="square" rtlCol="0">
            <a:spAutoFit/>
          </a:bodyPr>
          <a:lstStyle/>
          <a:p>
            <a:pPr algn="r" eaLnBrk="0" hangingPunct="0">
              <a:spcBef>
                <a:spcPct val="20000"/>
              </a:spcBef>
              <a:defRPr/>
            </a:pPr>
            <a:r>
              <a:rPr lang="en-GB" sz="1000" i="1" kern="0" dirty="0">
                <a:latin typeface="Arial" pitchFamily="34" charset="0"/>
                <a:cs typeface="Arial" pitchFamily="34" charset="0"/>
              </a:rPr>
              <a:t>Chairman CERL’s Security Working Group</a:t>
            </a:r>
          </a:p>
          <a:p>
            <a:pPr algn="r" eaLnBrk="0" hangingPunct="0">
              <a:spcBef>
                <a:spcPct val="20000"/>
              </a:spcBef>
              <a:defRPr/>
            </a:pPr>
            <a:endParaRPr lang="fr-BE" sz="1000" kern="0" dirty="0">
              <a:latin typeface="Arial" pitchFamily="34" charset="0"/>
              <a:cs typeface="Arial" pitchFamily="34" charset="0"/>
            </a:endParaRPr>
          </a:p>
          <a:p>
            <a:pPr algn="r" eaLnBrk="0" hangingPunct="0">
              <a:spcBef>
                <a:spcPct val="20000"/>
              </a:spcBef>
              <a:defRPr/>
            </a:pPr>
            <a:endParaRPr lang="fr-BE" sz="1000" kern="0" dirty="0">
              <a:latin typeface="Arial" pitchFamily="34" charset="0"/>
              <a:cs typeface="Arial"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83569" y="6093295"/>
            <a:ext cx="1368151" cy="383460"/>
          </a:xfrm>
          <a:prstGeom prst="rect">
            <a:avLst/>
          </a:prstGeom>
          <a:noFill/>
          <a:ln>
            <a:no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47245"/>
            <a:ext cx="1461123" cy="229510"/>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853" y="381739"/>
            <a:ext cx="2524125" cy="12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B5F02-150B-48F4-9F19-4634CA4C7FCA}"/>
              </a:ext>
            </a:extLst>
          </p:cNvPr>
          <p:cNvPicPr>
            <a:picLocks noChangeAspect="1"/>
          </p:cNvPicPr>
          <p:nvPr/>
        </p:nvPicPr>
        <p:blipFill rotWithShape="1">
          <a:blip r:embed="rId3"/>
          <a:srcRect l="8263" t="16754" r="63387" b="21600"/>
          <a:stretch/>
        </p:blipFill>
        <p:spPr>
          <a:xfrm>
            <a:off x="178553" y="4686245"/>
            <a:ext cx="3241031" cy="1982138"/>
          </a:xfrm>
          <a:prstGeom prst="rect">
            <a:avLst/>
          </a:prstGeom>
          <a:ln w="19050">
            <a:solidFill>
              <a:srgbClr val="00442C"/>
            </a:solidFill>
          </a:ln>
        </p:spPr>
      </p:pic>
      <p:pic>
        <p:nvPicPr>
          <p:cNvPr id="17" name="Picture 16">
            <a:extLst>
              <a:ext uri="{FF2B5EF4-FFF2-40B4-BE49-F238E27FC236}">
                <a16:creationId xmlns:a16="http://schemas.microsoft.com/office/drawing/2014/main" id="{E74D8A2A-3C14-486D-B15F-29CC29674190}"/>
              </a:ext>
            </a:extLst>
          </p:cNvPr>
          <p:cNvPicPr>
            <a:picLocks noChangeAspect="1"/>
          </p:cNvPicPr>
          <p:nvPr/>
        </p:nvPicPr>
        <p:blipFill rotWithShape="1">
          <a:blip r:embed="rId4"/>
          <a:srcRect l="2037" t="34507" r="74551" b="39181"/>
          <a:stretch/>
        </p:blipFill>
        <p:spPr>
          <a:xfrm>
            <a:off x="2699792" y="4430272"/>
            <a:ext cx="6097702" cy="1933906"/>
          </a:xfrm>
          <a:prstGeom prst="rect">
            <a:avLst/>
          </a:prstGeom>
          <a:ln w="19050">
            <a:solidFill>
              <a:srgbClr val="8A052B"/>
            </a:solidFill>
          </a:ln>
        </p:spPr>
      </p:pic>
      <p:pic>
        <p:nvPicPr>
          <p:cNvPr id="3" name="Picture 2">
            <a:extLst>
              <a:ext uri="{FF2B5EF4-FFF2-40B4-BE49-F238E27FC236}">
                <a16:creationId xmlns:a16="http://schemas.microsoft.com/office/drawing/2014/main" id="{0FAD9A0C-FE74-48AF-B3F0-75EFB15BE48A}"/>
              </a:ext>
            </a:extLst>
          </p:cNvPr>
          <p:cNvPicPr>
            <a:picLocks noChangeAspect="1"/>
          </p:cNvPicPr>
          <p:nvPr/>
        </p:nvPicPr>
        <p:blipFill rotWithShape="1">
          <a:blip r:embed="rId5"/>
          <a:srcRect l="8038" t="16401" r="64736" b="4352"/>
          <a:stretch/>
        </p:blipFill>
        <p:spPr>
          <a:xfrm>
            <a:off x="174267" y="882868"/>
            <a:ext cx="4222077" cy="3456385"/>
          </a:xfrm>
          <a:prstGeom prst="rect">
            <a:avLst/>
          </a:prstGeom>
          <a:ln w="19050">
            <a:solidFill>
              <a:srgbClr val="00442C"/>
            </a:solidFill>
          </a:ln>
        </p:spPr>
      </p:pic>
      <p:sp>
        <p:nvSpPr>
          <p:cNvPr id="18" name="Title 1">
            <a:extLst>
              <a:ext uri="{FF2B5EF4-FFF2-40B4-BE49-F238E27FC236}">
                <a16:creationId xmlns:a16="http://schemas.microsoft.com/office/drawing/2014/main" id="{1F059596-FFAF-4C25-B5A7-EE25DED39615}"/>
              </a:ext>
            </a:extLst>
          </p:cNvPr>
          <p:cNvSpPr>
            <a:spLocks noGrp="1"/>
          </p:cNvSpPr>
          <p:nvPr>
            <p:ph type="title"/>
          </p:nvPr>
        </p:nvSpPr>
        <p:spPr>
          <a:xfrm>
            <a:off x="161528" y="189617"/>
            <a:ext cx="8830199" cy="503080"/>
          </a:xfrm>
          <a:solidFill>
            <a:srgbClr val="E9CFAE"/>
          </a:solidFill>
          <a:ln w="28575">
            <a:solidFill>
              <a:srgbClr val="2B3975"/>
            </a:solidFill>
          </a:ln>
        </p:spPr>
        <p:txBody>
          <a:bodyPr bIns="36000"/>
          <a:lstStyle/>
          <a:p>
            <a:pPr marL="4665663" indent="-2600325" algn="r">
              <a:tabLst>
                <a:tab pos="3767138" algn="l"/>
                <a:tab pos="4125913" algn="l"/>
              </a:tabLst>
              <a:defRPr/>
            </a:pPr>
            <a:r>
              <a:rPr lang="fr-BE" sz="1800" b="1" dirty="0">
                <a:solidFill>
                  <a:schemeClr val="tx1"/>
                </a:solidFill>
                <a:latin typeface="Calibri" pitchFamily="34" charset="0"/>
              </a:rPr>
              <a:t>			</a:t>
            </a:r>
            <a:br>
              <a:rPr lang="fr-BE" sz="1800" b="1" dirty="0">
                <a:solidFill>
                  <a:schemeClr val="tx1"/>
                </a:solidFill>
                <a:latin typeface="Calibri" pitchFamily="34" charset="0"/>
              </a:rPr>
            </a:br>
            <a:br>
              <a:rPr lang="fr-BE" sz="1800" b="1" dirty="0">
                <a:solidFill>
                  <a:schemeClr val="tx1"/>
                </a:solidFill>
                <a:latin typeface="Calibri" pitchFamily="34" charset="0"/>
              </a:rPr>
            </a:br>
            <a:r>
              <a:rPr lang="en-GB" sz="1600" b="1" dirty="0">
                <a:solidFill>
                  <a:srgbClr val="8A052B"/>
                </a:solidFill>
                <a:cs typeface="Arial" pitchFamily="34" charset="0"/>
              </a:rPr>
              <a:t>The QAT Supporting Tools </a:t>
            </a:r>
            <a:br>
              <a:rPr lang="fr-BE" sz="1600" b="1" dirty="0">
                <a:solidFill>
                  <a:srgbClr val="8A052B"/>
                </a:solidFill>
                <a:cs typeface="Arial" pitchFamily="34" charset="0"/>
              </a:rPr>
            </a:br>
            <a:br>
              <a:rPr lang="en-US" sz="1600" b="1" dirty="0">
                <a:solidFill>
                  <a:srgbClr val="8A052B"/>
                </a:solidFill>
              </a:rPr>
            </a:br>
            <a:endParaRPr lang="en-US" sz="1600" b="1" dirty="0">
              <a:solidFill>
                <a:srgbClr val="8A052B"/>
              </a:solidFill>
            </a:endParaRPr>
          </a:p>
        </p:txBody>
      </p:sp>
      <p:sp>
        <p:nvSpPr>
          <p:cNvPr id="20" name="Title 1">
            <a:extLst>
              <a:ext uri="{FF2B5EF4-FFF2-40B4-BE49-F238E27FC236}">
                <a16:creationId xmlns:a16="http://schemas.microsoft.com/office/drawing/2014/main" id="{0A85964E-C929-4538-8133-F6B6B2587141}"/>
              </a:ext>
            </a:extLst>
          </p:cNvPr>
          <p:cNvSpPr txBox="1">
            <a:spLocks/>
          </p:cNvSpPr>
          <p:nvPr/>
        </p:nvSpPr>
        <p:spPr bwMode="auto">
          <a:xfrm>
            <a:off x="174267" y="242987"/>
            <a:ext cx="7206045" cy="349925"/>
          </a:xfrm>
          <a:prstGeom prst="rect">
            <a:avLst/>
          </a:prstGeom>
          <a:noFill/>
          <a:ln w="28575">
            <a:noFill/>
            <a:miter lim="800000"/>
            <a:headEnd/>
            <a:tailEnd/>
          </a:ln>
        </p:spPr>
        <p:txBody>
          <a:bodyPr tIns="108000" bIns="0" anchor="ctr"/>
          <a:lstStyle/>
          <a:p>
            <a:pPr eaLnBrk="0" hangingPunct="0">
              <a:spcAft>
                <a:spcPts val="600"/>
              </a:spcAft>
              <a:defRPr/>
            </a:pPr>
            <a:r>
              <a:rPr lang="en-GB" b="1" kern="0" dirty="0">
                <a:solidFill>
                  <a:srgbClr val="00442C"/>
                </a:solidFill>
                <a:latin typeface="Arial" pitchFamily="34" charset="0"/>
                <a:cs typeface="Arial" pitchFamily="34" charset="0"/>
              </a:rPr>
              <a:t>The QAT Library</a:t>
            </a:r>
          </a:p>
        </p:txBody>
      </p:sp>
      <p:cxnSp>
        <p:nvCxnSpPr>
          <p:cNvPr id="14" name="Straight Arrow Connector 13">
            <a:extLst>
              <a:ext uri="{FF2B5EF4-FFF2-40B4-BE49-F238E27FC236}">
                <a16:creationId xmlns:a16="http://schemas.microsoft.com/office/drawing/2014/main" id="{EC720D8C-741A-4D0B-ABBA-5417A89BD01E}"/>
              </a:ext>
            </a:extLst>
          </p:cNvPr>
          <p:cNvCxnSpPr>
            <a:cxnSpLocks/>
          </p:cNvCxnSpPr>
          <p:nvPr/>
        </p:nvCxnSpPr>
        <p:spPr>
          <a:xfrm flipH="1">
            <a:off x="2713330" y="5949280"/>
            <a:ext cx="1848481" cy="656512"/>
          </a:xfrm>
          <a:prstGeom prst="straightConnector1">
            <a:avLst/>
          </a:prstGeom>
          <a:ln w="19050">
            <a:solidFill>
              <a:srgbClr val="CD739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H="1" flipV="1">
            <a:off x="3419584" y="3933056"/>
            <a:ext cx="1152416" cy="1107549"/>
          </a:xfrm>
          <a:prstGeom prst="straightConnector1">
            <a:avLst/>
          </a:prstGeom>
          <a:ln w="19050">
            <a:solidFill>
              <a:srgbClr val="CD739C"/>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39FCD4D-5E1D-483B-956B-2B67B7FA3F5D}"/>
              </a:ext>
            </a:extLst>
          </p:cNvPr>
          <p:cNvPicPr>
            <a:picLocks noChangeAspect="1"/>
          </p:cNvPicPr>
          <p:nvPr/>
        </p:nvPicPr>
        <p:blipFill rotWithShape="1">
          <a:blip r:embed="rId6"/>
          <a:srcRect l="5112" t="16401" r="62106" b="4925"/>
          <a:stretch/>
        </p:blipFill>
        <p:spPr>
          <a:xfrm>
            <a:off x="3923928" y="806370"/>
            <a:ext cx="5035134" cy="3398715"/>
          </a:xfrm>
          <a:prstGeom prst="rect">
            <a:avLst/>
          </a:prstGeom>
          <a:ln w="19050">
            <a:solidFill>
              <a:srgbClr val="2B3975"/>
            </a:solidFill>
          </a:ln>
        </p:spPr>
      </p:pic>
      <p:cxnSp>
        <p:nvCxnSpPr>
          <p:cNvPr id="13" name="Straight Arrow Connector 12">
            <a:extLst>
              <a:ext uri="{FF2B5EF4-FFF2-40B4-BE49-F238E27FC236}">
                <a16:creationId xmlns:a16="http://schemas.microsoft.com/office/drawing/2014/main" id="{BFAF3C5C-A847-480D-82A3-BA10AA47F68C}"/>
              </a:ext>
            </a:extLst>
          </p:cNvPr>
          <p:cNvCxnSpPr>
            <a:cxnSpLocks/>
          </p:cNvCxnSpPr>
          <p:nvPr/>
        </p:nvCxnSpPr>
        <p:spPr>
          <a:xfrm flipV="1">
            <a:off x="4561811" y="3178194"/>
            <a:ext cx="741819" cy="1690966"/>
          </a:xfrm>
          <a:prstGeom prst="straightConnector1">
            <a:avLst/>
          </a:prstGeom>
          <a:ln w="19050">
            <a:solidFill>
              <a:srgbClr val="CD739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4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0741AE6-2152-4727-A429-790412F152EB}"/>
              </a:ext>
            </a:extLst>
          </p:cNvPr>
          <p:cNvSpPr>
            <a:spLocks noGrp="1"/>
          </p:cNvSpPr>
          <p:nvPr>
            <p:ph type="title"/>
          </p:nvPr>
        </p:nvSpPr>
        <p:spPr>
          <a:xfrm>
            <a:off x="218135" y="189617"/>
            <a:ext cx="8773592" cy="503080"/>
          </a:xfrm>
          <a:solidFill>
            <a:srgbClr val="E9CFAE"/>
          </a:solidFill>
          <a:ln w="28575">
            <a:solidFill>
              <a:srgbClr val="2B3975"/>
            </a:solidFill>
          </a:ln>
        </p:spPr>
        <p:txBody>
          <a:bodyPr bIns="36000"/>
          <a:lstStyle/>
          <a:p>
            <a:pPr marL="4665663" indent="-2600325" algn="r">
              <a:tabLst>
                <a:tab pos="3767138" algn="l"/>
                <a:tab pos="4125913" algn="l"/>
              </a:tabLst>
              <a:defRPr/>
            </a:pPr>
            <a:r>
              <a:rPr lang="fr-BE" sz="1800" b="1" dirty="0">
                <a:solidFill>
                  <a:schemeClr val="tx1"/>
                </a:solidFill>
                <a:latin typeface="Calibri" pitchFamily="34" charset="0"/>
              </a:rPr>
              <a:t>			</a:t>
            </a:r>
            <a:br>
              <a:rPr lang="fr-BE" sz="1800" b="1" dirty="0">
                <a:solidFill>
                  <a:schemeClr val="tx1"/>
                </a:solidFill>
                <a:latin typeface="Calibri" pitchFamily="34" charset="0"/>
              </a:rPr>
            </a:br>
            <a:br>
              <a:rPr lang="fr-BE" sz="1800" b="1" dirty="0">
                <a:solidFill>
                  <a:schemeClr val="tx1"/>
                </a:solidFill>
                <a:latin typeface="Calibri" pitchFamily="34" charset="0"/>
              </a:rPr>
            </a:br>
            <a:r>
              <a:rPr lang="en-GB" sz="1600" b="1" dirty="0">
                <a:solidFill>
                  <a:srgbClr val="8A052B"/>
                </a:solidFill>
                <a:latin typeface="Calibri" pitchFamily="34" charset="0"/>
                <a:cs typeface="Arial" pitchFamily="34" charset="0"/>
              </a:rPr>
              <a:t>Summer School Vienna</a:t>
            </a:r>
            <a:r>
              <a:rPr lang="en-GB" sz="1600" b="1" dirty="0">
                <a:solidFill>
                  <a:srgbClr val="8A052B"/>
                </a:solidFill>
                <a:cs typeface="Arial" pitchFamily="34" charset="0"/>
              </a:rPr>
              <a:t> </a:t>
            </a:r>
            <a:br>
              <a:rPr lang="fr-BE" sz="1600" b="1" dirty="0">
                <a:solidFill>
                  <a:srgbClr val="8A052B"/>
                </a:solidFill>
                <a:cs typeface="Arial" pitchFamily="34" charset="0"/>
              </a:rPr>
            </a:br>
            <a:br>
              <a:rPr lang="en-US" sz="1600" b="1" dirty="0">
                <a:solidFill>
                  <a:srgbClr val="8A052B"/>
                </a:solidFill>
              </a:rPr>
            </a:br>
            <a:endParaRPr lang="en-US" sz="1600" b="1" dirty="0">
              <a:solidFill>
                <a:srgbClr val="8A052B"/>
              </a:solidFill>
            </a:endParaRPr>
          </a:p>
        </p:txBody>
      </p:sp>
      <p:sp>
        <p:nvSpPr>
          <p:cNvPr id="22" name="Title 1">
            <a:extLst>
              <a:ext uri="{FF2B5EF4-FFF2-40B4-BE49-F238E27FC236}">
                <a16:creationId xmlns:a16="http://schemas.microsoft.com/office/drawing/2014/main" id="{2AFB88F3-B51E-4601-B3AC-E43A64E17F10}"/>
              </a:ext>
            </a:extLst>
          </p:cNvPr>
          <p:cNvSpPr txBox="1">
            <a:spLocks/>
          </p:cNvSpPr>
          <p:nvPr/>
        </p:nvSpPr>
        <p:spPr bwMode="auto">
          <a:xfrm>
            <a:off x="174267" y="242987"/>
            <a:ext cx="7206045" cy="349925"/>
          </a:xfrm>
          <a:prstGeom prst="rect">
            <a:avLst/>
          </a:prstGeom>
          <a:noFill/>
          <a:ln w="28575">
            <a:noFill/>
            <a:miter lim="800000"/>
            <a:headEnd/>
            <a:tailEnd/>
          </a:ln>
        </p:spPr>
        <p:txBody>
          <a:bodyPr tIns="108000" bIns="0" anchor="ctr"/>
          <a:lstStyle/>
          <a:p>
            <a:pPr eaLnBrk="0" hangingPunct="0">
              <a:spcAft>
                <a:spcPts val="600"/>
              </a:spcAft>
              <a:defRPr/>
            </a:pPr>
            <a:r>
              <a:rPr lang="en-GB" b="1" kern="0" dirty="0">
                <a:solidFill>
                  <a:srgbClr val="00442C"/>
                </a:solidFill>
                <a:latin typeface="Arial" pitchFamily="34" charset="0"/>
                <a:cs typeface="Arial" pitchFamily="34" charset="0"/>
              </a:rPr>
              <a:t>Theme</a:t>
            </a:r>
          </a:p>
        </p:txBody>
      </p:sp>
      <p:pic>
        <p:nvPicPr>
          <p:cNvPr id="1026" name="Picture 2" descr="Pictogramme danger surface chaude ISO 7010-W017">
            <a:extLst>
              <a:ext uri="{FF2B5EF4-FFF2-40B4-BE49-F238E27FC236}">
                <a16:creationId xmlns:a16="http://schemas.microsoft.com/office/drawing/2014/main" id="{256107F0-FFD8-44A5-BDCC-F00DB02AF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71908"/>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FA7AA04-0C33-470A-9C42-CC32BAA05FD8}"/>
              </a:ext>
            </a:extLst>
          </p:cNvPr>
          <p:cNvSpPr txBox="1"/>
          <p:nvPr/>
        </p:nvSpPr>
        <p:spPr>
          <a:xfrm>
            <a:off x="3275856" y="1938281"/>
            <a:ext cx="4968552" cy="1323439"/>
          </a:xfrm>
          <a:prstGeom prst="rect">
            <a:avLst/>
          </a:prstGeom>
          <a:noFill/>
        </p:spPr>
        <p:txBody>
          <a:bodyPr wrap="square">
            <a:spAutoFit/>
          </a:bodyPr>
          <a:lstStyle/>
          <a:p>
            <a:pPr marL="285750" indent="-285750" algn="l" fontAlgn="t">
              <a:buFont typeface="Arial" panose="020B0604020202020204" pitchFamily="34" charset="0"/>
              <a:buChar char="•"/>
            </a:pPr>
            <a:r>
              <a:rPr lang="en-US" sz="1600" dirty="0">
                <a:solidFill>
                  <a:srgbClr val="000000"/>
                </a:solidFill>
                <a:latin typeface="Georgia" panose="02040502050405020303" pitchFamily="18" charset="0"/>
                <a:sym typeface="Wingdings" panose="05000000000000000000" pitchFamily="2" charset="2"/>
              </a:rPr>
              <a:t>Most of the crisis affecting our institutions can have an impact on collection security</a:t>
            </a:r>
          </a:p>
          <a:p>
            <a:pPr marL="285750" indent="-285750" fontAlgn="t">
              <a:buFont typeface="Arial" panose="020B0604020202020204" pitchFamily="34" charset="0"/>
              <a:buChar char="•"/>
            </a:pPr>
            <a:r>
              <a:rPr lang="en-US" sz="1600" dirty="0">
                <a:solidFill>
                  <a:srgbClr val="000000"/>
                </a:solidFill>
                <a:latin typeface="Georgia" panose="02040502050405020303" pitchFamily="18" charset="0"/>
                <a:sym typeface="Wingdings" panose="05000000000000000000" pitchFamily="2" charset="2"/>
              </a:rPr>
              <a:t>We are going through difficult times (chaotic period associated to paradigm shift)  crisis increase</a:t>
            </a:r>
            <a:endParaRPr lang="en-US" sz="1600" b="0" i="0" dirty="0">
              <a:solidFill>
                <a:srgbClr val="000000"/>
              </a:solidFill>
              <a:effectLst/>
              <a:latin typeface="Georgia" panose="02040502050405020303" pitchFamily="18" charset="0"/>
              <a:sym typeface="Wingdings" panose="05000000000000000000" pitchFamily="2" charset="2"/>
            </a:endParaRPr>
          </a:p>
        </p:txBody>
      </p:sp>
      <p:sp>
        <p:nvSpPr>
          <p:cNvPr id="9" name="TextBox 8">
            <a:extLst>
              <a:ext uri="{FF2B5EF4-FFF2-40B4-BE49-F238E27FC236}">
                <a16:creationId xmlns:a16="http://schemas.microsoft.com/office/drawing/2014/main" id="{46A644CE-3080-4A14-B5C2-12D224826BD3}"/>
              </a:ext>
            </a:extLst>
          </p:cNvPr>
          <p:cNvSpPr txBox="1"/>
          <p:nvPr/>
        </p:nvSpPr>
        <p:spPr>
          <a:xfrm>
            <a:off x="745038" y="4221088"/>
            <a:ext cx="8147442" cy="2031325"/>
          </a:xfrm>
          <a:prstGeom prst="rect">
            <a:avLst/>
          </a:prstGeom>
          <a:noFill/>
        </p:spPr>
        <p:txBody>
          <a:bodyPr wrap="square">
            <a:spAutoFit/>
          </a:bodyPr>
          <a:lstStyle/>
          <a:p>
            <a:pPr algn="l" fontAlgn="t"/>
            <a:r>
              <a:rPr lang="en-US" b="0" i="0" dirty="0">
                <a:solidFill>
                  <a:srgbClr val="000000"/>
                </a:solidFill>
                <a:effectLst/>
                <a:latin typeface="Georgia" panose="02040502050405020303" pitchFamily="18" charset="0"/>
                <a:sym typeface="Wingdings" panose="05000000000000000000" pitchFamily="2" charset="2"/>
              </a:rPr>
              <a:t>Be aware and prepared ca</a:t>
            </a:r>
            <a:r>
              <a:rPr lang="en-US" dirty="0">
                <a:solidFill>
                  <a:srgbClr val="000000"/>
                </a:solidFill>
                <a:latin typeface="Georgia" panose="02040502050405020303" pitchFamily="18" charset="0"/>
                <a:sym typeface="Wingdings" panose="05000000000000000000" pitchFamily="2" charset="2"/>
              </a:rPr>
              <a:t>n help to avoid or decrease risks</a:t>
            </a:r>
          </a:p>
          <a:p>
            <a:pPr algn="l" fontAlgn="t"/>
            <a:endParaRPr lang="en-US" dirty="0">
              <a:solidFill>
                <a:srgbClr val="000000"/>
              </a:solidFill>
              <a:latin typeface="Georgia" panose="02040502050405020303" pitchFamily="18" charset="0"/>
              <a:sym typeface="Wingdings" panose="05000000000000000000" pitchFamily="2" charset="2"/>
            </a:endParaRPr>
          </a:p>
          <a:p>
            <a:pPr algn="l" fontAlgn="t"/>
            <a:r>
              <a:rPr lang="en-US" b="0" i="0" dirty="0">
                <a:solidFill>
                  <a:srgbClr val="000000"/>
                </a:solidFill>
                <a:effectLst/>
                <a:latin typeface="Georgia" panose="02040502050405020303" pitchFamily="18" charset="0"/>
                <a:sym typeface="Wingdings" panose="05000000000000000000" pitchFamily="2" charset="2"/>
              </a:rPr>
              <a:t>The systemic approach is always a winner, making it a habit will only bring you more </a:t>
            </a:r>
          </a:p>
          <a:p>
            <a:pPr marL="285750" indent="-285750" algn="l" fontAlgn="t">
              <a:buFont typeface="Arial" panose="020B0604020202020204" pitchFamily="34" charset="0"/>
              <a:buChar char="•"/>
            </a:pPr>
            <a:endParaRPr lang="en-US" dirty="0">
              <a:solidFill>
                <a:srgbClr val="000000"/>
              </a:solidFill>
              <a:latin typeface="Georgia" panose="02040502050405020303" pitchFamily="18" charset="0"/>
              <a:sym typeface="Wingdings" panose="05000000000000000000" pitchFamily="2" charset="2"/>
            </a:endParaRPr>
          </a:p>
          <a:p>
            <a:pPr marL="285750" indent="-285750" algn="l" fontAlgn="t">
              <a:buFont typeface="Arial" panose="020B0604020202020204" pitchFamily="34" charset="0"/>
              <a:buChar char="•"/>
            </a:pPr>
            <a:endParaRPr lang="en-US" b="0" i="0" dirty="0">
              <a:solidFill>
                <a:srgbClr val="000000"/>
              </a:solidFill>
              <a:effectLst/>
              <a:latin typeface="Georgia" panose="02040502050405020303" pitchFamily="18" charset="0"/>
              <a:sym typeface="Wingdings" panose="05000000000000000000" pitchFamily="2" charset="2"/>
            </a:endParaRPr>
          </a:p>
          <a:p>
            <a:pPr marL="285750" indent="-285750" algn="l" fontAlgn="t">
              <a:buFont typeface="Arial" panose="020B0604020202020204" pitchFamily="34" charset="0"/>
              <a:buChar char="•"/>
            </a:pPr>
            <a:endParaRPr lang="en-US" dirty="0">
              <a:solidFill>
                <a:srgbClr val="000000"/>
              </a:solidFill>
              <a:latin typeface="Georgia" panose="02040502050405020303" pitchFamily="18" charset="0"/>
              <a:sym typeface="Wingdings" panose="05000000000000000000" pitchFamily="2" charset="2"/>
            </a:endParaRPr>
          </a:p>
        </p:txBody>
      </p:sp>
      <p:sp>
        <p:nvSpPr>
          <p:cNvPr id="7" name="TextBox 6">
            <a:extLst>
              <a:ext uri="{FF2B5EF4-FFF2-40B4-BE49-F238E27FC236}">
                <a16:creationId xmlns:a16="http://schemas.microsoft.com/office/drawing/2014/main" id="{856806CF-B5B2-4577-B78E-B4DD8916386A}"/>
              </a:ext>
            </a:extLst>
          </p:cNvPr>
          <p:cNvSpPr txBox="1"/>
          <p:nvPr/>
        </p:nvSpPr>
        <p:spPr>
          <a:xfrm>
            <a:off x="467544" y="906848"/>
            <a:ext cx="4968552" cy="369332"/>
          </a:xfrm>
          <a:prstGeom prst="rect">
            <a:avLst/>
          </a:prstGeom>
          <a:noFill/>
        </p:spPr>
        <p:txBody>
          <a:bodyPr wrap="square">
            <a:spAutoFit/>
          </a:bodyPr>
          <a:lstStyle/>
          <a:p>
            <a:pPr algn="l" fontAlgn="t"/>
            <a:r>
              <a:rPr lang="en-US" b="1" i="0" dirty="0">
                <a:solidFill>
                  <a:srgbClr val="000000"/>
                </a:solidFill>
                <a:effectLst/>
                <a:latin typeface="Georgia" panose="02040502050405020303" pitchFamily="18" charset="0"/>
              </a:rPr>
              <a:t>why focusing on crisis ?</a:t>
            </a:r>
          </a:p>
        </p:txBody>
      </p:sp>
    </p:spTree>
    <p:extLst>
      <p:ext uri="{BB962C8B-B14F-4D97-AF65-F5344CB8AC3E}">
        <p14:creationId xmlns:p14="http://schemas.microsoft.com/office/powerpoint/2010/main" val="528987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2304455" y="2798495"/>
            <a:ext cx="4535090" cy="1440160"/>
          </a:xfrm>
          <a:prstGeom prst="rect">
            <a:avLst/>
          </a:prstGeom>
          <a:noFill/>
          <a:ln w="28575">
            <a:noFill/>
            <a:miter lim="800000"/>
            <a:headEnd/>
            <a:tailEnd/>
          </a:ln>
        </p:spPr>
        <p:txBody>
          <a:bodyPr tIns="108000" bIns="0" anchor="ctr"/>
          <a:lstStyle/>
          <a:p>
            <a:pPr algn="ctr" eaLnBrk="0" hangingPunct="0">
              <a:defRPr/>
            </a:pPr>
            <a:r>
              <a:rPr lang="en-GB" sz="3600" b="1" kern="0" dirty="0">
                <a:latin typeface="+mn-lt"/>
                <a:ea typeface="+mj-ea"/>
                <a:cs typeface="+mj-cs"/>
              </a:rPr>
              <a:t>Thank you for your attention</a:t>
            </a:r>
            <a:br>
              <a:rPr lang="en-GB" sz="3600" kern="0" dirty="0">
                <a:latin typeface="+mn-lt"/>
                <a:ea typeface="+mj-ea"/>
                <a:cs typeface="+mj-cs"/>
              </a:rPr>
            </a:br>
            <a:endParaRPr lang="en-GB" sz="3600" kern="0" dirty="0">
              <a:solidFill>
                <a:schemeClr val="tx2"/>
              </a:solidFill>
              <a:latin typeface="+mn-lt"/>
              <a:ea typeface="+mj-ea"/>
              <a:cs typeface="+mj-cs"/>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67544" y="6093296"/>
            <a:ext cx="1584176" cy="455468"/>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646" y="6165304"/>
            <a:ext cx="1982782" cy="311451"/>
          </a:xfrm>
          <a:prstGeom prst="rect">
            <a:avLst/>
          </a:prstGeom>
        </p:spPr>
      </p:pic>
      <p:sp>
        <p:nvSpPr>
          <p:cNvPr id="2" name="Rectangle 1"/>
          <p:cNvSpPr/>
          <p:nvPr/>
        </p:nvSpPr>
        <p:spPr>
          <a:xfrm>
            <a:off x="2286000" y="3105835"/>
            <a:ext cx="4572000" cy="646331"/>
          </a:xfrm>
          <a:prstGeom prst="rect">
            <a:avLst/>
          </a:prstGeom>
        </p:spPr>
        <p:txBody>
          <a:bodyPr>
            <a:spAutoFit/>
          </a:bodyPr>
          <a:lstStyle/>
          <a:p>
            <a:br>
              <a:rPr lang="fr-BE" b="1" dirty="0">
                <a:latin typeface="Calibri" pitchFamily="34" charset="0"/>
              </a:rPr>
            </a:br>
            <a:endParaRPr lang="en-GB" dirty="0"/>
          </a:p>
        </p:txBody>
      </p:sp>
      <p:sp>
        <p:nvSpPr>
          <p:cNvPr id="5" name="Rectangle 4"/>
          <p:cNvSpPr/>
          <p:nvPr/>
        </p:nvSpPr>
        <p:spPr>
          <a:xfrm>
            <a:off x="2286000" y="3105835"/>
            <a:ext cx="4572000" cy="646331"/>
          </a:xfrm>
          <a:prstGeom prst="rect">
            <a:avLst/>
          </a:prstGeom>
        </p:spPr>
        <p:txBody>
          <a:bodyPr>
            <a:spAutoFit/>
          </a:bodyPr>
          <a:lstStyle/>
          <a:p>
            <a:br>
              <a:rPr lang="fr-BE" b="1" kern="0" dirty="0">
                <a:solidFill>
                  <a:srgbClr val="000000"/>
                </a:solidFill>
                <a:latin typeface="Calibri" pitchFamily="34" charset="0"/>
                <a:ea typeface="+mj-ea"/>
                <a:cs typeface="+mj-cs"/>
              </a:rPr>
            </a:b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40960" cy="546251"/>
          </a:xfrm>
          <a:solidFill>
            <a:srgbClr val="E9CFAE"/>
          </a:solidFill>
          <a:ln w="28575">
            <a:solidFill>
              <a:srgbClr val="2B3975"/>
            </a:solidFill>
          </a:ln>
        </p:spPr>
        <p:txBody>
          <a:bodyPr bIns="36000"/>
          <a:lstStyle/>
          <a:p>
            <a:pPr marL="3227388" indent="-2062163" algn="r">
              <a:tabLst>
                <a:tab pos="3587750" algn="l"/>
                <a:tab pos="3767138" algn="l"/>
              </a:tabLst>
              <a:defRPr/>
            </a:pPr>
            <a:r>
              <a:rPr lang="fr-BE" sz="1800" b="1" dirty="0">
                <a:solidFill>
                  <a:schemeClr val="tx1"/>
                </a:solidFill>
                <a:latin typeface="Calibri" pitchFamily="34" charset="0"/>
              </a:rPr>
              <a:t>			</a:t>
            </a:r>
            <a:r>
              <a:rPr lang="fr-BE" sz="1600" b="1" dirty="0">
                <a:solidFill>
                  <a:srgbClr val="8A052B"/>
                </a:solidFill>
              </a:rPr>
              <a:t>The Security Working Group</a:t>
            </a:r>
            <a:endParaRPr lang="en-US" sz="1600" dirty="0">
              <a:solidFill>
                <a:srgbClr val="8A052B"/>
              </a:solidFill>
            </a:endParaRPr>
          </a:p>
        </p:txBody>
      </p:sp>
      <p:sp>
        <p:nvSpPr>
          <p:cNvPr id="6" name="Title 1"/>
          <p:cNvSpPr txBox="1">
            <a:spLocks/>
          </p:cNvSpPr>
          <p:nvPr/>
        </p:nvSpPr>
        <p:spPr bwMode="auto">
          <a:xfrm>
            <a:off x="323528" y="359561"/>
            <a:ext cx="4176464" cy="230463"/>
          </a:xfrm>
          <a:prstGeom prst="rect">
            <a:avLst/>
          </a:prstGeom>
          <a:noFill/>
          <a:ln w="28575">
            <a:noFill/>
            <a:miter lim="800000"/>
            <a:headEnd/>
            <a:tailEnd/>
          </a:ln>
        </p:spPr>
        <p:txBody>
          <a:bodyPr tIns="108000" bIns="0" anchor="ctr"/>
          <a:lstStyle/>
          <a:p>
            <a:pPr eaLnBrk="0" hangingPunct="0">
              <a:defRPr/>
            </a:pPr>
            <a:r>
              <a:rPr lang="fr-BE" b="1" kern="0" dirty="0">
                <a:latin typeface="Calibri" pitchFamily="34" charset="0"/>
                <a:ea typeface="+mj-ea"/>
                <a:cs typeface="+mj-cs"/>
              </a:rPr>
              <a:t>			</a:t>
            </a:r>
          </a:p>
          <a:p>
            <a:pPr eaLnBrk="0" hangingPunct="0">
              <a:defRPr/>
            </a:pPr>
            <a:r>
              <a:rPr lang="en-GB" sz="2000" b="1" kern="0" dirty="0">
                <a:solidFill>
                  <a:srgbClr val="00442C"/>
                </a:solidFill>
                <a:latin typeface="+mj-lt"/>
                <a:ea typeface="+mj-ea"/>
                <a:cs typeface="Arial" pitchFamily="34" charset="0"/>
              </a:rPr>
              <a:t>Our strengths and objective</a:t>
            </a:r>
            <a:br>
              <a:rPr lang="en-GB" sz="2000" b="1" kern="0" dirty="0">
                <a:solidFill>
                  <a:srgbClr val="8F969D"/>
                </a:solidFill>
                <a:latin typeface="+mj-lt"/>
                <a:ea typeface="+mj-ea"/>
                <a:cs typeface="+mj-cs"/>
              </a:rPr>
            </a:br>
            <a:endParaRPr lang="en-GB" sz="2000" b="1" kern="0" dirty="0">
              <a:solidFill>
                <a:srgbClr val="8F969D"/>
              </a:solidFill>
              <a:latin typeface="+mj-lt"/>
              <a:ea typeface="+mj-ea"/>
              <a:cs typeface="+mj-cs"/>
            </a:endParaRPr>
          </a:p>
        </p:txBody>
      </p:sp>
      <p:sp>
        <p:nvSpPr>
          <p:cNvPr id="10" name="Rectangle 9"/>
          <p:cNvSpPr/>
          <p:nvPr/>
        </p:nvSpPr>
        <p:spPr>
          <a:xfrm>
            <a:off x="251520" y="4797152"/>
            <a:ext cx="8640960" cy="1553542"/>
          </a:xfrm>
          <a:prstGeom prst="rect">
            <a:avLst/>
          </a:prstGeom>
          <a:no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fr-BE" sz="2000" dirty="0">
              <a:solidFill>
                <a:schemeClr val="tx1"/>
              </a:solidFill>
              <a:latin typeface="+mj-lt"/>
            </a:endParaRPr>
          </a:p>
          <a:p>
            <a:r>
              <a:rPr lang="en-GB" sz="2000" dirty="0">
                <a:solidFill>
                  <a:srgbClr val="00442C"/>
                </a:solidFill>
                <a:latin typeface="+mj-lt"/>
              </a:rPr>
              <a:t>Serving a cause</a:t>
            </a:r>
          </a:p>
          <a:p>
            <a:endParaRPr lang="en-GB" sz="1050" dirty="0">
              <a:solidFill>
                <a:schemeClr val="tx1"/>
              </a:solidFill>
              <a:latin typeface="+mj-lt"/>
            </a:endParaRPr>
          </a:p>
          <a:p>
            <a:r>
              <a:rPr lang="en-GB" sz="1400" dirty="0">
                <a:solidFill>
                  <a:schemeClr val="tx1"/>
                </a:solidFill>
                <a:latin typeface="+mj-lt"/>
              </a:rPr>
              <a:t>Helping libraries and archives, large and small, to enhance the security of their collections</a:t>
            </a:r>
          </a:p>
          <a:p>
            <a:r>
              <a:rPr lang="en-GB" sz="1400" i="1" dirty="0">
                <a:solidFill>
                  <a:srgbClr val="8F969D"/>
                </a:solidFill>
                <a:latin typeface="+mj-lt"/>
              </a:rPr>
              <a:t>by</a:t>
            </a:r>
          </a:p>
          <a:p>
            <a:r>
              <a:rPr lang="en-GB" sz="1400" dirty="0">
                <a:solidFill>
                  <a:schemeClr val="tx1"/>
                </a:solidFill>
                <a:latin typeface="+mj-lt"/>
              </a:rPr>
              <a:t>Offering concrete support for the risks management of theft and depredation of collections</a:t>
            </a:r>
          </a:p>
          <a:p>
            <a:pPr marL="285750" indent="-285750">
              <a:buFont typeface="Wingdings" panose="05000000000000000000" pitchFamily="2" charset="2"/>
              <a:buChar char="v"/>
            </a:pPr>
            <a:endParaRPr lang="fr-BE" sz="1400" dirty="0">
              <a:solidFill>
                <a:schemeClr val="tx1"/>
              </a:solidFill>
              <a:latin typeface="+mj-lt"/>
            </a:endParaRPr>
          </a:p>
          <a:p>
            <a:endParaRPr lang="en-GB" sz="1050" dirty="0">
              <a:solidFill>
                <a:schemeClr val="tx1"/>
              </a:solidFill>
              <a:latin typeface="+mj-lt"/>
            </a:endParaRPr>
          </a:p>
          <a:p>
            <a:endParaRPr lang="en-GB" sz="1100" dirty="0">
              <a:solidFill>
                <a:schemeClr val="tx1"/>
              </a:solidFill>
              <a:latin typeface="+mj-lt"/>
            </a:endParaRPr>
          </a:p>
        </p:txBody>
      </p:sp>
      <p:sp>
        <p:nvSpPr>
          <p:cNvPr id="7" name="Rectangle 6"/>
          <p:cNvSpPr/>
          <p:nvPr/>
        </p:nvSpPr>
        <p:spPr>
          <a:xfrm>
            <a:off x="6067024" y="2623396"/>
            <a:ext cx="2825456" cy="1944216"/>
          </a:xfrm>
          <a:prstGeom prst="rect">
            <a:avLst/>
          </a:prstGeom>
          <a:no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85750" indent="-285750">
              <a:buFont typeface="Wingdings" panose="05000000000000000000" pitchFamily="2" charset="2"/>
              <a:buChar char="ü"/>
            </a:pPr>
            <a:endParaRPr lang="fr-BE" sz="1100" dirty="0">
              <a:solidFill>
                <a:schemeClr val="tx1"/>
              </a:solidFill>
              <a:latin typeface="+mj-lt"/>
            </a:endParaRPr>
          </a:p>
          <a:p>
            <a:pPr marL="285750" indent="-285750">
              <a:buFont typeface="Wingdings" panose="05000000000000000000" pitchFamily="2" charset="2"/>
              <a:buChar char="ü"/>
            </a:pPr>
            <a:endParaRPr lang="fr-BE" sz="1200" dirty="0">
              <a:solidFill>
                <a:schemeClr val="tx1"/>
              </a:solidFill>
              <a:latin typeface="+mj-lt"/>
            </a:endParaRPr>
          </a:p>
          <a:p>
            <a:endParaRPr lang="fr-BE" sz="2000" dirty="0">
              <a:solidFill>
                <a:srgbClr val="00442C"/>
              </a:solidFill>
              <a:latin typeface="+mj-lt"/>
            </a:endParaRPr>
          </a:p>
          <a:p>
            <a:r>
              <a:rPr lang="en-GB" sz="2000" dirty="0">
                <a:solidFill>
                  <a:srgbClr val="00442C"/>
                </a:solidFill>
                <a:latin typeface="+mj-lt"/>
              </a:rPr>
              <a:t>A diversity</a:t>
            </a:r>
          </a:p>
          <a:p>
            <a:endParaRPr lang="en-GB" sz="1000" dirty="0">
              <a:solidFill>
                <a:srgbClr val="00442C"/>
              </a:solidFill>
              <a:latin typeface="+mj-lt"/>
            </a:endParaRPr>
          </a:p>
          <a:p>
            <a:pPr marL="285750" indent="-285750">
              <a:buFont typeface="Wingdings" panose="05000000000000000000" pitchFamily="2" charset="2"/>
              <a:buChar char="v"/>
            </a:pPr>
            <a:r>
              <a:rPr lang="en-GB" sz="1400" dirty="0">
                <a:solidFill>
                  <a:schemeClr val="tx1"/>
                </a:solidFill>
                <a:latin typeface="+mj-lt"/>
              </a:rPr>
              <a:t>13 nationalities</a:t>
            </a:r>
          </a:p>
          <a:p>
            <a:pPr marL="285750" indent="-285750">
              <a:buFont typeface="Wingdings" panose="05000000000000000000" pitchFamily="2" charset="2"/>
              <a:buChar char="v"/>
            </a:pPr>
            <a:r>
              <a:rPr lang="en-GB" sz="1400" dirty="0">
                <a:solidFill>
                  <a:schemeClr val="tx1"/>
                </a:solidFill>
                <a:latin typeface="+mj-lt"/>
              </a:rPr>
              <a:t>National, regional, university libraries including one on behalf of a group of libraries </a:t>
            </a:r>
          </a:p>
          <a:p>
            <a:pPr marL="285750" indent="-285750">
              <a:buFont typeface="Wingdings" panose="05000000000000000000" pitchFamily="2" charset="2"/>
              <a:buChar char="v"/>
            </a:pPr>
            <a:r>
              <a:rPr lang="en-GB" sz="1400" dirty="0">
                <a:solidFill>
                  <a:schemeClr val="tx1"/>
                </a:solidFill>
                <a:latin typeface="+mj-lt"/>
              </a:rPr>
              <a:t>Representatives with various profiles (training, position) </a:t>
            </a:r>
          </a:p>
          <a:p>
            <a:endParaRPr lang="en-GB" sz="1400" dirty="0">
              <a:solidFill>
                <a:schemeClr val="tx1"/>
              </a:solidFill>
              <a:latin typeface="+mj-lt"/>
            </a:endParaRPr>
          </a:p>
          <a:p>
            <a:endParaRPr lang="fr-BE" sz="1200" dirty="0">
              <a:solidFill>
                <a:schemeClr val="tx1"/>
              </a:solidFill>
              <a:latin typeface="+mj-lt"/>
            </a:endParaRPr>
          </a:p>
          <a:p>
            <a:pPr marL="285750" indent="-285750">
              <a:buFont typeface="Wingdings" panose="05000000000000000000" pitchFamily="2" charset="2"/>
              <a:buChar char="ü"/>
            </a:pPr>
            <a:endParaRPr lang="en-GB" sz="1200" dirty="0">
              <a:solidFill>
                <a:schemeClr val="tx1"/>
              </a:solidFill>
              <a:latin typeface="+mj-lt"/>
            </a:endParaRPr>
          </a:p>
          <a:p>
            <a:endParaRPr lang="en-GB" sz="1100" dirty="0">
              <a:solidFill>
                <a:schemeClr val="tx1"/>
              </a:solidFill>
              <a:latin typeface="+mj-lt"/>
            </a:endParaRPr>
          </a:p>
        </p:txBody>
      </p:sp>
      <p:sp>
        <p:nvSpPr>
          <p:cNvPr id="9" name="TextBox 8">
            <a:extLst>
              <a:ext uri="{FF2B5EF4-FFF2-40B4-BE49-F238E27FC236}">
                <a16:creationId xmlns:a16="http://schemas.microsoft.com/office/drawing/2014/main" id="{A85A4DC7-D06F-42F5-B8D9-CD8DE4A913E4}"/>
              </a:ext>
            </a:extLst>
          </p:cNvPr>
          <p:cNvSpPr txBox="1"/>
          <p:nvPr/>
        </p:nvSpPr>
        <p:spPr>
          <a:xfrm>
            <a:off x="251520" y="980728"/>
            <a:ext cx="5760640" cy="3647152"/>
          </a:xfrm>
          <a:prstGeom prst="rect">
            <a:avLst/>
          </a:prstGeom>
          <a:noFill/>
        </p:spPr>
        <p:txBody>
          <a:bodyPr wrap="square" rtlCol="0">
            <a:spAutoFit/>
          </a:bodyPr>
          <a:lstStyle/>
          <a:p>
            <a:pPr algn="l"/>
            <a:r>
              <a:rPr lang="en-US" sz="1100" b="0" i="0" dirty="0">
                <a:solidFill>
                  <a:srgbClr val="000000"/>
                </a:solidFill>
                <a:effectLst/>
                <a:latin typeface="Arial Narrow" panose="020B0606020202030204" pitchFamily="34" charset="0"/>
              </a:rPr>
              <a:t>Members of the Working Group</a:t>
            </a:r>
          </a:p>
          <a:p>
            <a:pPr algn="l"/>
            <a:r>
              <a:rPr lang="en-US" sz="1100" b="0" i="0" dirty="0">
                <a:solidFill>
                  <a:srgbClr val="333333"/>
                </a:solidFill>
                <a:effectLst/>
                <a:latin typeface="Arial Narrow" panose="020B0606020202030204" pitchFamily="34" charset="0"/>
              </a:rPr>
              <a:t>Chairman: </a:t>
            </a:r>
            <a:r>
              <a:rPr lang="en-US" sz="1100" b="1" i="0" u="none" strike="noStrike" dirty="0">
                <a:solidFill>
                  <a:srgbClr val="00442C"/>
                </a:solidFill>
                <a:effectLst/>
                <a:latin typeface="Arial Narrow" panose="020B0606020202030204" pitchFamily="34" charset="0"/>
                <a:hlinkClick r:id="rId3" tooltip="jacqueline.lambert@kbr.be">
                  <a:extLst>
                    <a:ext uri="{A12FA001-AC4F-418D-AE19-62706E023703}">
                      <ahyp:hlinkClr xmlns:ahyp="http://schemas.microsoft.com/office/drawing/2018/hyperlinkcolor" val="tx"/>
                    </a:ext>
                  </a:extLst>
                </a:hlinkClick>
              </a:rPr>
              <a:t>Jacqueline Lambert</a:t>
            </a:r>
            <a:r>
              <a:rPr lang="en-US" sz="1100" b="0" i="0" dirty="0">
                <a:solidFill>
                  <a:srgbClr val="333333"/>
                </a:solidFill>
                <a:effectLst/>
                <a:latin typeface="Arial Narrow" panose="020B0606020202030204" pitchFamily="34" charset="0"/>
              </a:rPr>
              <a:t>, Koninklijke Bibliotheek van België – Bibliothèque royale de Belgique, Brussels</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4" tooltip="mailto:jra@kb.dk">
                  <a:extLst>
                    <a:ext uri="{A12FA001-AC4F-418D-AE19-62706E023703}">
                      <ahyp:hlinkClr xmlns:ahyp="http://schemas.microsoft.com/office/drawing/2018/hyperlinkcolor" val="tx"/>
                    </a:ext>
                  </a:extLst>
                </a:hlinkClick>
              </a:rPr>
              <a:t>Jarle Rui Aadna</a:t>
            </a:r>
            <a:r>
              <a:rPr lang="en-US" sz="1100" b="0" i="0" dirty="0">
                <a:solidFill>
                  <a:srgbClr val="00442C"/>
                </a:solidFill>
                <a:effectLst/>
                <a:latin typeface="Arial Narrow" panose="020B0606020202030204" pitchFamily="34" charset="0"/>
              </a:rPr>
              <a:t> </a:t>
            </a:r>
            <a:r>
              <a:rPr lang="en-US" sz="1100" b="0" i="0" dirty="0">
                <a:solidFill>
                  <a:srgbClr val="333333"/>
                </a:solidFill>
                <a:effectLst/>
                <a:latin typeface="Arial Narrow" panose="020B0606020202030204" pitchFamily="34" charset="0"/>
              </a:rPr>
              <a:t>and</a:t>
            </a:r>
            <a:r>
              <a:rPr lang="en-US" sz="1100" b="0" i="0" dirty="0">
                <a:solidFill>
                  <a:srgbClr val="00442C"/>
                </a:solidFill>
                <a:effectLst/>
                <a:latin typeface="Arial Narrow" panose="020B0606020202030204" pitchFamily="34" charset="0"/>
              </a:rPr>
              <a:t> </a:t>
            </a:r>
            <a:r>
              <a:rPr lang="en-US" sz="1100" b="1" i="0" u="none" strike="noStrike" dirty="0">
                <a:solidFill>
                  <a:srgbClr val="00442C"/>
                </a:solidFill>
                <a:effectLst/>
                <a:latin typeface="Arial Narrow" panose="020B0606020202030204" pitchFamily="34" charset="0"/>
                <a:hlinkClick r:id="rId5" tooltip="alm@kb.dk">
                  <a:extLst>
                    <a:ext uri="{A12FA001-AC4F-418D-AE19-62706E023703}">
                      <ahyp:hlinkClr xmlns:ahyp="http://schemas.microsoft.com/office/drawing/2018/hyperlinkcolor" val="tx"/>
                    </a:ext>
                  </a:extLst>
                </a:hlinkClick>
              </a:rPr>
              <a:t>Anna Magdalena Lindskog Midtgaard</a:t>
            </a:r>
            <a:r>
              <a:rPr lang="en-US" sz="1100" b="0" i="0" dirty="0">
                <a:solidFill>
                  <a:srgbClr val="333333"/>
                </a:solidFill>
                <a:effectLst/>
                <a:latin typeface="Arial Narrow" panose="020B0606020202030204" pitchFamily="34" charset="0"/>
              </a:rPr>
              <a:t>, Det Kongelige Bibliotek, Copenhagen</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6" tooltip="naltarriba@bnc.cat">
                  <a:extLst>
                    <a:ext uri="{A12FA001-AC4F-418D-AE19-62706E023703}">
                      <ahyp:hlinkClr xmlns:ahyp="http://schemas.microsoft.com/office/drawing/2018/hyperlinkcolor" val="tx"/>
                    </a:ext>
                  </a:extLst>
                </a:hlinkClick>
              </a:rPr>
              <a:t>Núria Altarriba</a:t>
            </a:r>
            <a:r>
              <a:rPr lang="en-US" sz="1100" b="0" i="0" dirty="0">
                <a:solidFill>
                  <a:srgbClr val="00442C"/>
                </a:solidFill>
                <a:effectLst/>
                <a:latin typeface="Arial Narrow" panose="020B0606020202030204" pitchFamily="34" charset="0"/>
              </a:rPr>
              <a:t> </a:t>
            </a:r>
            <a:r>
              <a:rPr lang="en-US" sz="1100" b="0" i="0" dirty="0">
                <a:solidFill>
                  <a:srgbClr val="333333"/>
                </a:solidFill>
                <a:effectLst/>
                <a:latin typeface="Arial Narrow" panose="020B0606020202030204" pitchFamily="34" charset="0"/>
              </a:rPr>
              <a:t>, Biblioteca de Catalunya, Spain</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7" tooltip="Greger.Bergvall@kb.se">
                  <a:extLst>
                    <a:ext uri="{A12FA001-AC4F-418D-AE19-62706E023703}">
                      <ahyp:hlinkClr xmlns:ahyp="http://schemas.microsoft.com/office/drawing/2018/hyperlinkcolor" val="tx"/>
                    </a:ext>
                  </a:extLst>
                </a:hlinkClick>
              </a:rPr>
              <a:t>Greger Bergvall</a:t>
            </a:r>
            <a:r>
              <a:rPr lang="en-US" sz="1100" b="0" i="0" dirty="0">
                <a:solidFill>
                  <a:srgbClr val="333333"/>
                </a:solidFill>
                <a:effectLst/>
                <a:latin typeface="Arial Narrow" panose="020B0606020202030204" pitchFamily="34" charset="0"/>
              </a:rPr>
              <a:t>, Kungliga Biblioteket, Sweden</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8" tooltip="boka.laszlo@oszk.hu">
                  <a:extLst>
                    <a:ext uri="{A12FA001-AC4F-418D-AE19-62706E023703}">
                      <ahyp:hlinkClr xmlns:ahyp="http://schemas.microsoft.com/office/drawing/2018/hyperlinkcolor" val="tx"/>
                    </a:ext>
                  </a:extLst>
                </a:hlinkClick>
              </a:rPr>
              <a:t>László Boka</a:t>
            </a:r>
            <a:r>
              <a:rPr lang="en-US" sz="1100" b="0" i="0" dirty="0">
                <a:solidFill>
                  <a:srgbClr val="333333"/>
                </a:solidFill>
                <a:effectLst/>
                <a:latin typeface="Arial Narrow" panose="020B0606020202030204" pitchFamily="34" charset="0"/>
              </a:rPr>
              <a:t>, National Széchényi Library of Hungary, Budapest</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9" tooltip="andrea.cappa@beniculturali.it">
                  <a:extLst>
                    <a:ext uri="{A12FA001-AC4F-418D-AE19-62706E023703}">
                      <ahyp:hlinkClr xmlns:ahyp="http://schemas.microsoft.com/office/drawing/2018/hyperlinkcolor" val="tx"/>
                    </a:ext>
                  </a:extLst>
                </a:hlinkClick>
              </a:rPr>
              <a:t>Andrea Cappa</a:t>
            </a:r>
            <a:r>
              <a:rPr lang="en-US" sz="1100" b="0" i="0" dirty="0">
                <a:solidFill>
                  <a:srgbClr val="333333"/>
                </a:solidFill>
                <a:effectLst/>
                <a:latin typeface="Arial Narrow" panose="020B0606020202030204" pitchFamily="34" charset="0"/>
              </a:rPr>
              <a:t>, Biblioteca Nazionale Centrale di Roma (BNCR) and </a:t>
            </a:r>
            <a:r>
              <a:rPr lang="en-US" sz="1100" b="1" i="0" u="none" strike="noStrike" dirty="0">
                <a:solidFill>
                  <a:srgbClr val="00442C"/>
                </a:solidFill>
                <a:effectLst/>
                <a:latin typeface="Arial Narrow" panose="020B0606020202030204" pitchFamily="34" charset="0"/>
                <a:hlinkClick r:id="rId10" tooltip="flavia.bruni@beniculturali.it">
                  <a:extLst>
                    <a:ext uri="{A12FA001-AC4F-418D-AE19-62706E023703}">
                      <ahyp:hlinkClr xmlns:ahyp="http://schemas.microsoft.com/office/drawing/2018/hyperlinkcolor" val="tx"/>
                    </a:ext>
                  </a:extLst>
                </a:hlinkClick>
              </a:rPr>
              <a:t>Flavia Bruni</a:t>
            </a:r>
            <a:r>
              <a:rPr lang="en-US" sz="1100" b="0" i="0" dirty="0">
                <a:solidFill>
                  <a:srgbClr val="333333"/>
                </a:solidFill>
                <a:effectLst/>
                <a:latin typeface="Arial Narrow" panose="020B0606020202030204" pitchFamily="34" charset="0"/>
              </a:rPr>
              <a:t>, </a:t>
            </a:r>
            <a:r>
              <a:rPr lang="en-US" sz="1100" b="0" i="0" dirty="0" err="1">
                <a:solidFill>
                  <a:srgbClr val="333333"/>
                </a:solidFill>
                <a:effectLst/>
                <a:latin typeface="Arial Narrow" panose="020B0606020202030204" pitchFamily="34" charset="0"/>
              </a:rPr>
              <a:t>Istituto</a:t>
            </a:r>
            <a:r>
              <a:rPr lang="en-US" sz="1100" b="0" i="0" dirty="0">
                <a:solidFill>
                  <a:srgbClr val="333333"/>
                </a:solidFill>
                <a:effectLst/>
                <a:latin typeface="Arial Narrow" panose="020B0606020202030204" pitchFamily="34" charset="0"/>
              </a:rPr>
              <a:t> Centrale per il Catalogo Unico delle biblioteche italiane e per le informazioni bibliografiche (ICCU)</a:t>
            </a:r>
            <a:br>
              <a:rPr lang="en-US" sz="1100" b="0" i="0" dirty="0">
                <a:solidFill>
                  <a:srgbClr val="333333"/>
                </a:solidFill>
                <a:effectLst/>
                <a:latin typeface="Arial Narrow" panose="020B0606020202030204" pitchFamily="34" charset="0"/>
              </a:rPr>
            </a:br>
            <a:r>
              <a:rPr lang="en-US" sz="1100" b="0" i="0" dirty="0">
                <a:solidFill>
                  <a:srgbClr val="333333"/>
                </a:solidFill>
                <a:effectLst/>
                <a:latin typeface="Arial Narrow" panose="020B0606020202030204" pitchFamily="34" charset="0"/>
              </a:rPr>
              <a:t>(</a:t>
            </a:r>
            <a:r>
              <a:rPr lang="en-US" sz="1100" b="1" i="0" u="none" strike="noStrike" dirty="0">
                <a:solidFill>
                  <a:srgbClr val="00442C"/>
                </a:solidFill>
                <a:effectLst/>
                <a:latin typeface="Arial Narrow" panose="020B0606020202030204" pitchFamily="34" charset="0"/>
                <a:hlinkClick r:id="rId11" tooltip="per.cullhed@ub.uu.se">
                  <a:extLst>
                    <a:ext uri="{A12FA001-AC4F-418D-AE19-62706E023703}">
                      <ahyp:hlinkClr xmlns:ahyp="http://schemas.microsoft.com/office/drawing/2018/hyperlinkcolor" val="tx"/>
                    </a:ext>
                  </a:extLst>
                </a:hlinkClick>
              </a:rPr>
              <a:t>Per Cullhed</a:t>
            </a:r>
            <a:r>
              <a:rPr lang="en-US" sz="1100" b="1" i="0" u="none" strike="noStrike" dirty="0">
                <a:solidFill>
                  <a:srgbClr val="00442C"/>
                </a:solidFill>
                <a:effectLst/>
                <a:latin typeface="Arial Narrow" panose="020B0606020202030204" pitchFamily="34" charset="0"/>
              </a:rPr>
              <a:t>)</a:t>
            </a:r>
            <a:r>
              <a:rPr lang="en-US" sz="1100" b="0" i="0" dirty="0">
                <a:solidFill>
                  <a:srgbClr val="333333"/>
                </a:solidFill>
                <a:effectLst/>
                <a:latin typeface="Arial Narrow" panose="020B0606020202030204" pitchFamily="34" charset="0"/>
              </a:rPr>
              <a:t>, Uppsala University Library, Uppsala</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12" tooltip="adrian.edwards@bl.uk">
                  <a:extLst>
                    <a:ext uri="{A12FA001-AC4F-418D-AE19-62706E023703}">
                      <ahyp:hlinkClr xmlns:ahyp="http://schemas.microsoft.com/office/drawing/2018/hyperlinkcolor" val="tx"/>
                    </a:ext>
                  </a:extLst>
                </a:hlinkClick>
              </a:rPr>
              <a:t>Adrian Edwards</a:t>
            </a:r>
            <a:r>
              <a:rPr lang="en-US" sz="1100" b="0" i="0" dirty="0">
                <a:solidFill>
                  <a:srgbClr val="333333"/>
                </a:solidFill>
                <a:effectLst/>
                <a:latin typeface="Arial Narrow" panose="020B0606020202030204" pitchFamily="34" charset="0"/>
              </a:rPr>
              <a:t>, British Library, London</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13" tooltip="claudia.fabian@bsb-muenchen.de">
                  <a:extLst>
                    <a:ext uri="{A12FA001-AC4F-418D-AE19-62706E023703}">
                      <ahyp:hlinkClr xmlns:ahyp="http://schemas.microsoft.com/office/drawing/2018/hyperlinkcolor" val="tx"/>
                    </a:ext>
                  </a:extLst>
                </a:hlinkClick>
              </a:rPr>
              <a:t>Claudia Fabian</a:t>
            </a:r>
            <a:r>
              <a:rPr lang="en-US" sz="1100" b="0" i="0" dirty="0">
                <a:solidFill>
                  <a:srgbClr val="00442C"/>
                </a:solidFill>
                <a:effectLst/>
                <a:latin typeface="Arial Narrow" panose="020B0606020202030204" pitchFamily="34" charset="0"/>
              </a:rPr>
              <a:t> </a:t>
            </a:r>
            <a:r>
              <a:rPr lang="en-US" sz="1100" b="0" i="0" dirty="0">
                <a:solidFill>
                  <a:srgbClr val="333333"/>
                </a:solidFill>
                <a:effectLst/>
                <a:latin typeface="Arial Narrow" panose="020B0606020202030204" pitchFamily="34" charset="0"/>
              </a:rPr>
              <a:t>and </a:t>
            </a:r>
            <a:r>
              <a:rPr lang="en-US" sz="1100" b="1" i="0" u="none" strike="noStrike" dirty="0">
                <a:solidFill>
                  <a:srgbClr val="00442C"/>
                </a:solidFill>
                <a:effectLst/>
                <a:latin typeface="Arial Narrow" panose="020B0606020202030204" pitchFamily="34" charset="0"/>
                <a:hlinkClick r:id="rId14" tooltip="ikas@bsb-muenchen.de">
                  <a:extLst>
                    <a:ext uri="{A12FA001-AC4F-418D-AE19-62706E023703}">
                      <ahyp:hlinkClr xmlns:ahyp="http://schemas.microsoft.com/office/drawing/2018/hyperlinkcolor" val="tx"/>
                    </a:ext>
                  </a:extLst>
                </a:hlinkClick>
              </a:rPr>
              <a:t>Wolfgang-Valentin Ikas</a:t>
            </a:r>
            <a:r>
              <a:rPr lang="en-US" sz="1100" b="0" i="0" dirty="0">
                <a:solidFill>
                  <a:srgbClr val="333333"/>
                </a:solidFill>
                <a:effectLst/>
                <a:latin typeface="Arial Narrow" panose="020B0606020202030204" pitchFamily="34" charset="0"/>
              </a:rPr>
              <a:t>, Bayerische Staatsbibliothek, München</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15" tooltip="Julie.Gardham@glasgow.ac.uk">
                  <a:extLst>
                    <a:ext uri="{A12FA001-AC4F-418D-AE19-62706E023703}">
                      <ahyp:hlinkClr xmlns:ahyp="http://schemas.microsoft.com/office/drawing/2018/hyperlinkcolor" val="tx"/>
                    </a:ext>
                  </a:extLst>
                </a:hlinkClick>
              </a:rPr>
              <a:t>Julie Gardham</a:t>
            </a:r>
            <a:r>
              <a:rPr lang="en-US" sz="1100" b="0" i="0" dirty="0">
                <a:solidFill>
                  <a:srgbClr val="333333"/>
                </a:solidFill>
                <a:effectLst/>
                <a:latin typeface="Arial Narrow" panose="020B0606020202030204" pitchFamily="34" charset="0"/>
              </a:rPr>
              <a:t>, Glasgow University Library</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16" tooltip="nina.korbu@nb.no">
                  <a:extLst>
                    <a:ext uri="{A12FA001-AC4F-418D-AE19-62706E023703}">
                      <ahyp:hlinkClr xmlns:ahyp="http://schemas.microsoft.com/office/drawing/2018/hyperlinkcolor" val="tx"/>
                    </a:ext>
                  </a:extLst>
                </a:hlinkClick>
              </a:rPr>
              <a:t>Nina Korbu</a:t>
            </a:r>
            <a:r>
              <a:rPr lang="en-US" sz="1100" b="0" i="0" dirty="0">
                <a:solidFill>
                  <a:srgbClr val="333333"/>
                </a:solidFill>
                <a:effectLst/>
                <a:latin typeface="Arial Narrow" panose="020B0606020202030204" pitchFamily="34" charset="0"/>
              </a:rPr>
              <a:t>, National Library of Norway, Oslo</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17" tooltip="j.marshall@nls.uk">
                  <a:extLst>
                    <a:ext uri="{A12FA001-AC4F-418D-AE19-62706E023703}">
                      <ahyp:hlinkClr xmlns:ahyp="http://schemas.microsoft.com/office/drawing/2018/hyperlinkcolor" val="tx"/>
                    </a:ext>
                  </a:extLst>
                </a:hlinkClick>
              </a:rPr>
              <a:t>Joe Marshall</a:t>
            </a:r>
            <a:r>
              <a:rPr lang="en-US" sz="1100" b="0" i="0" dirty="0">
                <a:solidFill>
                  <a:srgbClr val="00442C"/>
                </a:solidFill>
                <a:effectLst/>
                <a:latin typeface="Arial Narrow" panose="020B0606020202030204" pitchFamily="34" charset="0"/>
              </a:rPr>
              <a:t> </a:t>
            </a:r>
            <a:r>
              <a:rPr lang="en-US" sz="1100" b="0" i="0" dirty="0">
                <a:solidFill>
                  <a:srgbClr val="333333"/>
                </a:solidFill>
                <a:effectLst/>
                <a:latin typeface="Arial Narrow" panose="020B0606020202030204" pitchFamily="34" charset="0"/>
              </a:rPr>
              <a:t>and </a:t>
            </a:r>
            <a:r>
              <a:rPr lang="en-US" sz="1100" b="1" i="0" u="none" strike="noStrike" dirty="0">
                <a:solidFill>
                  <a:srgbClr val="00442C"/>
                </a:solidFill>
                <a:effectLst/>
                <a:latin typeface="Arial Narrow" panose="020B0606020202030204" pitchFamily="34" charset="0"/>
                <a:hlinkClick r:id="rId18" tooltip="P.Hambelton@nls.uk">
                  <a:extLst>
                    <a:ext uri="{A12FA001-AC4F-418D-AE19-62706E023703}">
                      <ahyp:hlinkClr xmlns:ahyp="http://schemas.microsoft.com/office/drawing/2018/hyperlinkcolor" val="tx"/>
                    </a:ext>
                  </a:extLst>
                </a:hlinkClick>
              </a:rPr>
              <a:t>Paul Hambelton</a:t>
            </a:r>
            <a:r>
              <a:rPr lang="en-US" sz="1100" b="0" i="0" dirty="0">
                <a:solidFill>
                  <a:srgbClr val="333333"/>
                </a:solidFill>
                <a:effectLst/>
                <a:latin typeface="Arial Narrow" panose="020B0606020202030204" pitchFamily="34" charset="0"/>
              </a:rPr>
              <a:t>, National Library of Scotland</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19" tooltip="mjesus.morillo@bne.es">
                  <a:extLst>
                    <a:ext uri="{A12FA001-AC4F-418D-AE19-62706E023703}">
                      <ahyp:hlinkClr xmlns:ahyp="http://schemas.microsoft.com/office/drawing/2018/hyperlinkcolor" val="tx"/>
                    </a:ext>
                  </a:extLst>
                </a:hlinkClick>
              </a:rPr>
              <a:t>María Jesús Morillo Calero</a:t>
            </a:r>
            <a:r>
              <a:rPr lang="en-US" sz="1100" b="0" i="0" dirty="0">
                <a:solidFill>
                  <a:srgbClr val="333333"/>
                </a:solidFill>
                <a:effectLst/>
                <a:latin typeface="Arial Narrow" panose="020B0606020202030204" pitchFamily="34" charset="0"/>
              </a:rPr>
              <a:t>, Biblioteca Nacional de España</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20" tooltip="eva.nylander@ub.lu.se">
                  <a:extLst>
                    <a:ext uri="{A12FA001-AC4F-418D-AE19-62706E023703}">
                      <ahyp:hlinkClr xmlns:ahyp="http://schemas.microsoft.com/office/drawing/2018/hyperlinkcolor" val="tx"/>
                    </a:ext>
                  </a:extLst>
                </a:hlinkClick>
              </a:rPr>
              <a:t>Eva Nylander</a:t>
            </a:r>
            <a:r>
              <a:rPr lang="en-US" sz="1100" b="0" i="0" dirty="0">
                <a:solidFill>
                  <a:srgbClr val="333333"/>
                </a:solidFill>
                <a:effectLst/>
                <a:latin typeface="Arial Narrow" panose="020B0606020202030204" pitchFamily="34" charset="0"/>
              </a:rPr>
              <a:t>, University Library, Lund - on behalf of the CERL Swedish group members</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21" tooltip="bodonnell@nli.ie">
                  <a:extLst>
                    <a:ext uri="{A12FA001-AC4F-418D-AE19-62706E023703}">
                      <ahyp:hlinkClr xmlns:ahyp="http://schemas.microsoft.com/office/drawing/2018/hyperlinkcolor" val="tx"/>
                    </a:ext>
                  </a:extLst>
                </a:hlinkClick>
              </a:rPr>
              <a:t>Brian O'Donnell</a:t>
            </a:r>
            <a:r>
              <a:rPr lang="en-US" sz="1100" b="0" i="0" dirty="0">
                <a:solidFill>
                  <a:srgbClr val="333333"/>
                </a:solidFill>
                <a:effectLst/>
                <a:latin typeface="Arial Narrow" panose="020B0606020202030204" pitchFamily="34" charset="0"/>
              </a:rPr>
              <a:t>, National Library of Ireland, Dublin</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22" tooltip="anne.pasquignon@bnf.fr">
                  <a:extLst>
                    <a:ext uri="{A12FA001-AC4F-418D-AE19-62706E023703}">
                      <ahyp:hlinkClr xmlns:ahyp="http://schemas.microsoft.com/office/drawing/2018/hyperlinkcolor" val="tx"/>
                    </a:ext>
                  </a:extLst>
                </a:hlinkClick>
              </a:rPr>
              <a:t>Anne </a:t>
            </a:r>
            <a:r>
              <a:rPr lang="en-US" sz="1100" b="1" i="0" u="none" strike="noStrike" dirty="0" err="1">
                <a:solidFill>
                  <a:srgbClr val="00442C"/>
                </a:solidFill>
                <a:effectLst/>
                <a:latin typeface="Arial Narrow" panose="020B0606020202030204" pitchFamily="34" charset="0"/>
                <a:hlinkClick r:id="rId22" tooltip="anne.pasquignon@bnf.fr">
                  <a:extLst>
                    <a:ext uri="{A12FA001-AC4F-418D-AE19-62706E023703}">
                      <ahyp:hlinkClr xmlns:ahyp="http://schemas.microsoft.com/office/drawing/2018/hyperlinkcolor" val="tx"/>
                    </a:ext>
                  </a:extLst>
                </a:hlinkClick>
              </a:rPr>
              <a:t>Pasquignon</a:t>
            </a:r>
            <a:r>
              <a:rPr lang="en-US" sz="1100" b="0" i="0" dirty="0">
                <a:solidFill>
                  <a:srgbClr val="333333"/>
                </a:solidFill>
                <a:effectLst/>
                <a:latin typeface="Arial Narrow" panose="020B0606020202030204" pitchFamily="34" charset="0"/>
              </a:rPr>
              <a:t>, Bibliothèque nationale de France, Paris</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23" tooltip="Fran.Stroobants@kbr.be">
                  <a:extLst>
                    <a:ext uri="{A12FA001-AC4F-418D-AE19-62706E023703}">
                      <ahyp:hlinkClr xmlns:ahyp="http://schemas.microsoft.com/office/drawing/2018/hyperlinkcolor" val="tx"/>
                    </a:ext>
                  </a:extLst>
                </a:hlinkClick>
              </a:rPr>
              <a:t>Fran Stroobants</a:t>
            </a:r>
            <a:r>
              <a:rPr lang="en-US" sz="1100" b="0" i="0" dirty="0">
                <a:solidFill>
                  <a:srgbClr val="333333"/>
                </a:solidFill>
                <a:effectLst/>
                <a:latin typeface="Arial Narrow" panose="020B0606020202030204" pitchFamily="34" charset="0"/>
              </a:rPr>
              <a:t>, Koninklijke Bibliotheek van België – Bibliothèque royale de Belgique, Brussels</a:t>
            </a:r>
            <a:br>
              <a:rPr lang="en-US" sz="1100" b="0" i="0" dirty="0">
                <a:solidFill>
                  <a:srgbClr val="333333"/>
                </a:solidFill>
                <a:effectLst/>
                <a:latin typeface="Arial Narrow" panose="020B0606020202030204" pitchFamily="34" charset="0"/>
              </a:rPr>
            </a:br>
            <a:r>
              <a:rPr lang="en-US" sz="1100" b="1" i="0" u="none" strike="noStrike" dirty="0">
                <a:solidFill>
                  <a:srgbClr val="00442C"/>
                </a:solidFill>
                <a:effectLst/>
                <a:latin typeface="Arial Narrow" panose="020B0606020202030204" pitchFamily="34" charset="0"/>
                <a:hlinkClick r:id="rId24" tooltip="wim.tromp@kb.nl">
                  <a:extLst>
                    <a:ext uri="{A12FA001-AC4F-418D-AE19-62706E023703}">
                      <ahyp:hlinkClr xmlns:ahyp="http://schemas.microsoft.com/office/drawing/2018/hyperlinkcolor" val="tx"/>
                    </a:ext>
                  </a:extLst>
                </a:hlinkClick>
              </a:rPr>
              <a:t>Wim Tromp</a:t>
            </a:r>
            <a:r>
              <a:rPr lang="en-US" sz="1100" b="0" i="0" dirty="0">
                <a:solidFill>
                  <a:srgbClr val="00442C"/>
                </a:solidFill>
                <a:effectLst/>
                <a:latin typeface="Arial Narrow" panose="020B0606020202030204" pitchFamily="34" charset="0"/>
              </a:rPr>
              <a:t> </a:t>
            </a:r>
            <a:r>
              <a:rPr lang="en-US" sz="1100" b="0" i="0" dirty="0">
                <a:solidFill>
                  <a:srgbClr val="333333"/>
                </a:solidFill>
                <a:effectLst/>
                <a:latin typeface="Arial Narrow" panose="020B0606020202030204" pitchFamily="34" charset="0"/>
              </a:rPr>
              <a:t>and </a:t>
            </a:r>
            <a:r>
              <a:rPr lang="en-US" sz="1100" b="1" i="0" u="none" strike="noStrike" dirty="0">
                <a:solidFill>
                  <a:srgbClr val="00442C"/>
                </a:solidFill>
                <a:effectLst/>
                <a:latin typeface="Arial Narrow" panose="020B0606020202030204" pitchFamily="34" charset="0"/>
                <a:hlinkClick r:id="rId25" tooltip="foekje.boersma@kb.nl">
                  <a:extLst>
                    <a:ext uri="{A12FA001-AC4F-418D-AE19-62706E023703}">
                      <ahyp:hlinkClr xmlns:ahyp="http://schemas.microsoft.com/office/drawing/2018/hyperlinkcolor" val="tx"/>
                    </a:ext>
                  </a:extLst>
                </a:hlinkClick>
              </a:rPr>
              <a:t>Foekje Boersma</a:t>
            </a:r>
            <a:r>
              <a:rPr lang="en-US" sz="1100" b="0" i="0" dirty="0">
                <a:solidFill>
                  <a:srgbClr val="333333"/>
                </a:solidFill>
                <a:effectLst/>
                <a:latin typeface="Arial Narrow" panose="020B0606020202030204" pitchFamily="34" charset="0"/>
              </a:rPr>
              <a:t>, Koninklijke Bibliotheek, The Hague</a:t>
            </a:r>
          </a:p>
        </p:txBody>
      </p:sp>
    </p:spTree>
    <p:extLst>
      <p:ext uri="{BB962C8B-B14F-4D97-AF65-F5344CB8AC3E}">
        <p14:creationId xmlns:p14="http://schemas.microsoft.com/office/powerpoint/2010/main" val="206626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Rounded Rectangle 42"/>
          <p:cNvSpPr/>
          <p:nvPr/>
        </p:nvSpPr>
        <p:spPr>
          <a:xfrm rot="2529621">
            <a:off x="7477137" y="5267582"/>
            <a:ext cx="1180811" cy="5328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100" dirty="0">
                <a:solidFill>
                  <a:srgbClr val="00442C"/>
                </a:solidFill>
              </a:rPr>
              <a:t>To ensure coherence </a:t>
            </a:r>
          </a:p>
        </p:txBody>
      </p:sp>
      <p:sp>
        <p:nvSpPr>
          <p:cNvPr id="15" name="Rounded Rectangle 14"/>
          <p:cNvSpPr/>
          <p:nvPr/>
        </p:nvSpPr>
        <p:spPr>
          <a:xfrm>
            <a:off x="3308994" y="1145196"/>
            <a:ext cx="2599221" cy="804830"/>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252000" rtlCol="0" anchor="ctr"/>
          <a:lstStyle/>
          <a:p>
            <a:pPr lvl="0" algn="ctr">
              <a:spcAft>
                <a:spcPts val="2400"/>
              </a:spcAft>
            </a:pPr>
            <a:r>
              <a:rPr lang="en-GB" sz="1200" dirty="0">
                <a:solidFill>
                  <a:srgbClr val="00442C"/>
                </a:solidFill>
                <a:latin typeface="+mj-lt"/>
              </a:rPr>
              <a:t>Within a network which we would like to be the most active possible  </a:t>
            </a:r>
          </a:p>
        </p:txBody>
      </p:sp>
      <p:sp>
        <p:nvSpPr>
          <p:cNvPr id="13" name="Rounded Rectangle 12"/>
          <p:cNvSpPr/>
          <p:nvPr/>
        </p:nvSpPr>
        <p:spPr>
          <a:xfrm>
            <a:off x="359532" y="2132857"/>
            <a:ext cx="8424934" cy="4121976"/>
          </a:xfrm>
          <a:prstGeom prst="roundRect">
            <a:avLst/>
          </a:prstGeom>
          <a:no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rgbClr val="00442C"/>
                </a:solidFill>
                <a:latin typeface="+mj-lt"/>
              </a:rPr>
              <a:t> </a:t>
            </a:r>
          </a:p>
        </p:txBody>
      </p:sp>
      <p:sp>
        <p:nvSpPr>
          <p:cNvPr id="2" name="Title 1"/>
          <p:cNvSpPr>
            <a:spLocks noGrp="1"/>
          </p:cNvSpPr>
          <p:nvPr>
            <p:ph type="title"/>
          </p:nvPr>
        </p:nvSpPr>
        <p:spPr>
          <a:xfrm>
            <a:off x="323528" y="188913"/>
            <a:ext cx="8496943" cy="605530"/>
          </a:xfrm>
          <a:solidFill>
            <a:srgbClr val="E9CFAE"/>
          </a:solidFill>
          <a:ln w="28575">
            <a:solidFill>
              <a:srgbClr val="2B3975"/>
            </a:solidFill>
          </a:ln>
        </p:spPr>
        <p:txBody>
          <a:bodyPr bIns="36000"/>
          <a:lstStyle/>
          <a:p>
            <a:pPr marL="3227388" indent="-2062163" algn="r">
              <a:tabLst>
                <a:tab pos="3587750" algn="l"/>
                <a:tab pos="3767138" algn="l"/>
              </a:tabLst>
              <a:defRPr/>
            </a:pPr>
            <a:r>
              <a:rPr lang="fr-BE" sz="1800" b="1" dirty="0">
                <a:solidFill>
                  <a:schemeClr val="tx1"/>
                </a:solidFill>
                <a:latin typeface="Calibri" pitchFamily="34" charset="0"/>
              </a:rPr>
              <a:t>			</a:t>
            </a:r>
            <a:br>
              <a:rPr lang="fr-BE" sz="1800" b="1" dirty="0">
                <a:solidFill>
                  <a:schemeClr val="tx1"/>
                </a:solidFill>
                <a:latin typeface="Calibri" pitchFamily="34" charset="0"/>
              </a:rPr>
            </a:br>
            <a:r>
              <a:rPr lang="fr-BE" sz="1800" b="1" dirty="0">
                <a:solidFill>
                  <a:schemeClr val="tx1"/>
                </a:solidFill>
                <a:latin typeface="Calibri" pitchFamily="34" charset="0"/>
              </a:rPr>
              <a:t>	</a:t>
            </a:r>
            <a:br>
              <a:rPr lang="fr-BE" sz="1800" b="1" dirty="0">
                <a:solidFill>
                  <a:schemeClr val="tx1"/>
                </a:solidFill>
                <a:latin typeface="Calibri" pitchFamily="34" charset="0"/>
              </a:rPr>
            </a:br>
            <a:br>
              <a:rPr lang="fr-BE" sz="1800" b="1" dirty="0">
                <a:solidFill>
                  <a:schemeClr val="tx1"/>
                </a:solidFill>
                <a:latin typeface="Calibri" pitchFamily="34" charset="0"/>
              </a:rPr>
            </a:br>
            <a:r>
              <a:rPr lang="fr-BE" sz="1600" b="1" dirty="0">
                <a:solidFill>
                  <a:srgbClr val="8A052B"/>
                </a:solidFill>
              </a:rPr>
              <a:t>The Security Working Group</a:t>
            </a:r>
            <a:r>
              <a:rPr lang="en-GB" sz="1600" b="1" dirty="0">
                <a:solidFill>
                  <a:srgbClr val="8A052B"/>
                </a:solidFill>
              </a:rPr>
              <a:t> </a:t>
            </a:r>
            <a:br>
              <a:rPr lang="en-GB" sz="1600" b="1" dirty="0">
                <a:solidFill>
                  <a:srgbClr val="8A052B"/>
                </a:solidFill>
                <a:latin typeface="+mn-lt"/>
              </a:rPr>
            </a:br>
            <a:br>
              <a:rPr lang="fr-BE" sz="1600" b="1" dirty="0">
                <a:solidFill>
                  <a:srgbClr val="8A052B"/>
                </a:solidFill>
                <a:latin typeface="+mn-lt"/>
                <a:cs typeface="Arial" pitchFamily="34" charset="0"/>
              </a:rPr>
            </a:br>
            <a:br>
              <a:rPr lang="en-US" sz="1400" dirty="0">
                <a:solidFill>
                  <a:schemeClr val="tx1"/>
                </a:solidFill>
                <a:latin typeface="Calibri" pitchFamily="34" charset="0"/>
              </a:rPr>
            </a:br>
            <a:endParaRPr lang="en-US" sz="1400" dirty="0"/>
          </a:p>
        </p:txBody>
      </p:sp>
      <p:sp>
        <p:nvSpPr>
          <p:cNvPr id="6" name="Title 1"/>
          <p:cNvSpPr txBox="1">
            <a:spLocks/>
          </p:cNvSpPr>
          <p:nvPr/>
        </p:nvSpPr>
        <p:spPr bwMode="auto">
          <a:xfrm>
            <a:off x="323528" y="359561"/>
            <a:ext cx="5040560" cy="288925"/>
          </a:xfrm>
          <a:prstGeom prst="rect">
            <a:avLst/>
          </a:prstGeom>
          <a:noFill/>
          <a:ln w="28575">
            <a:noFill/>
            <a:miter lim="800000"/>
            <a:headEnd/>
            <a:tailEnd/>
          </a:ln>
        </p:spPr>
        <p:txBody>
          <a:bodyPr tIns="108000" bIns="0" anchor="ctr"/>
          <a:lstStyle/>
          <a:p>
            <a:pPr eaLnBrk="0" hangingPunct="0">
              <a:defRPr/>
            </a:pPr>
            <a:r>
              <a:rPr lang="fr-BE" b="1" kern="0" dirty="0">
                <a:latin typeface="Calibri" pitchFamily="34" charset="0"/>
                <a:ea typeface="+mj-ea"/>
                <a:cs typeface="+mj-cs"/>
              </a:rPr>
              <a:t>			</a:t>
            </a:r>
          </a:p>
          <a:p>
            <a:pPr eaLnBrk="0" hangingPunct="0">
              <a:defRPr/>
            </a:pPr>
            <a:r>
              <a:rPr lang="en-GB" b="1" kern="0" dirty="0">
                <a:solidFill>
                  <a:srgbClr val="00442C"/>
                </a:solidFill>
                <a:latin typeface="Arial" pitchFamily="34" charset="0"/>
                <a:ea typeface="+mj-ea"/>
                <a:cs typeface="Arial" pitchFamily="34" charset="0"/>
              </a:rPr>
              <a:t>Our philosophy: Systems-based approach</a:t>
            </a:r>
            <a:r>
              <a:rPr lang="en-GB" sz="2000" b="1" kern="0" dirty="0">
                <a:solidFill>
                  <a:srgbClr val="00442C"/>
                </a:solidFill>
                <a:latin typeface="Arial" pitchFamily="34" charset="0"/>
                <a:ea typeface="+mj-ea"/>
                <a:cs typeface="Arial" pitchFamily="34" charset="0"/>
              </a:rPr>
              <a:t> </a:t>
            </a:r>
            <a:br>
              <a:rPr lang="en-GB" kern="0" dirty="0">
                <a:solidFill>
                  <a:srgbClr val="8F969D"/>
                </a:solidFill>
                <a:latin typeface="Calibri" pitchFamily="34" charset="0"/>
                <a:ea typeface="+mj-ea"/>
                <a:cs typeface="+mj-cs"/>
              </a:rPr>
            </a:br>
            <a:endParaRPr lang="en-GB" kern="0" dirty="0">
              <a:solidFill>
                <a:srgbClr val="8F969D"/>
              </a:solidFill>
              <a:latin typeface="+mj-lt"/>
              <a:ea typeface="+mj-ea"/>
              <a:cs typeface="+mj-cs"/>
            </a:endParaRPr>
          </a:p>
        </p:txBody>
      </p:sp>
      <p:sp>
        <p:nvSpPr>
          <p:cNvPr id="7" name="Rounded Rectangle 6"/>
          <p:cNvSpPr/>
          <p:nvPr/>
        </p:nvSpPr>
        <p:spPr>
          <a:xfrm>
            <a:off x="5171658" y="2866088"/>
            <a:ext cx="1368152" cy="466555"/>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rgbClr val="00442C"/>
                </a:solidFill>
                <a:latin typeface="+mj-lt"/>
              </a:rPr>
              <a:t>Raise awareness Sensitize</a:t>
            </a:r>
          </a:p>
        </p:txBody>
      </p:sp>
      <p:sp>
        <p:nvSpPr>
          <p:cNvPr id="8" name="Rounded Rectangle 7"/>
          <p:cNvSpPr/>
          <p:nvPr/>
        </p:nvSpPr>
        <p:spPr>
          <a:xfrm>
            <a:off x="5191858" y="3683396"/>
            <a:ext cx="1368152" cy="466555"/>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rgbClr val="00442C"/>
                </a:solidFill>
                <a:latin typeface="+mj-lt"/>
              </a:rPr>
              <a:t>Improve / Initiate policies </a:t>
            </a:r>
          </a:p>
        </p:txBody>
      </p:sp>
      <p:sp>
        <p:nvSpPr>
          <p:cNvPr id="9" name="Rounded Rectangle 8"/>
          <p:cNvSpPr/>
          <p:nvPr/>
        </p:nvSpPr>
        <p:spPr>
          <a:xfrm>
            <a:off x="5235515" y="4480152"/>
            <a:ext cx="1368152" cy="466555"/>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rgbClr val="00442C"/>
                </a:solidFill>
                <a:latin typeface="+mj-lt"/>
              </a:rPr>
              <a:t>Share / Collaborate </a:t>
            </a:r>
          </a:p>
        </p:txBody>
      </p:sp>
      <p:sp>
        <p:nvSpPr>
          <p:cNvPr id="12" name="Rounded Rectangle 11"/>
          <p:cNvSpPr/>
          <p:nvPr/>
        </p:nvSpPr>
        <p:spPr>
          <a:xfrm>
            <a:off x="5252600" y="5350509"/>
            <a:ext cx="1368152" cy="466555"/>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rgbClr val="00442C"/>
                </a:solidFill>
                <a:latin typeface="+mj-lt"/>
              </a:rPr>
              <a:t>Support one another</a:t>
            </a: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4111738" y="1653283"/>
            <a:ext cx="1080120" cy="241221"/>
          </a:xfrm>
          <a:prstGeom prst="rect">
            <a:avLst/>
          </a:prstGeom>
          <a:noFill/>
          <a:ln>
            <a:noFill/>
          </a:ln>
        </p:spPr>
      </p:pic>
      <p:sp>
        <p:nvSpPr>
          <p:cNvPr id="51" name="Rounded Rectangle 50"/>
          <p:cNvSpPr/>
          <p:nvPr/>
        </p:nvSpPr>
        <p:spPr>
          <a:xfrm>
            <a:off x="1935077" y="4067439"/>
            <a:ext cx="2592288" cy="1771021"/>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rgbClr val="2B3975"/>
                </a:solidFill>
              </a:rPr>
              <a:t>A concrete offer</a:t>
            </a:r>
          </a:p>
          <a:p>
            <a:pPr algn="ctr"/>
            <a:endParaRPr lang="en-GB" sz="800" dirty="0">
              <a:solidFill>
                <a:srgbClr val="2B3975"/>
              </a:solidFill>
            </a:endParaRPr>
          </a:p>
          <a:p>
            <a:pPr algn="ctr"/>
            <a:r>
              <a:rPr lang="en-GB" sz="1200" dirty="0">
                <a:solidFill>
                  <a:srgbClr val="2B3975"/>
                </a:solidFill>
              </a:rPr>
              <a:t>Including « ready to use» practical support</a:t>
            </a:r>
          </a:p>
          <a:p>
            <a:pPr algn="ctr"/>
            <a:endParaRPr lang="en-GB" sz="800" dirty="0">
              <a:solidFill>
                <a:srgbClr val="2B3975"/>
              </a:solidFill>
            </a:endParaRPr>
          </a:p>
          <a:p>
            <a:pPr algn="ctr"/>
            <a:r>
              <a:rPr lang="en-GB" sz="1200" dirty="0">
                <a:solidFill>
                  <a:srgbClr val="2B3975"/>
                </a:solidFill>
              </a:rPr>
              <a:t>For all kind of institutions:</a:t>
            </a:r>
          </a:p>
          <a:p>
            <a:pPr marL="171450" indent="-171450" algn="ctr">
              <a:buFont typeface="Arial" panose="020B0604020202020204" pitchFamily="34" charset="0"/>
              <a:buChar char="•"/>
            </a:pPr>
            <a:r>
              <a:rPr lang="en-GB" sz="1200" dirty="0">
                <a:solidFill>
                  <a:srgbClr val="2B3975"/>
                </a:solidFill>
              </a:rPr>
              <a:t>Small / large</a:t>
            </a:r>
          </a:p>
          <a:p>
            <a:pPr marL="171450" indent="-171450" algn="ctr">
              <a:buFont typeface="Arial" panose="020B0604020202020204" pitchFamily="34" charset="0"/>
              <a:buChar char="•"/>
            </a:pPr>
            <a:r>
              <a:rPr lang="en-GB" sz="1200" dirty="0">
                <a:solidFill>
                  <a:srgbClr val="2B3975"/>
                </a:solidFill>
              </a:rPr>
              <a:t>With various means at disposal</a:t>
            </a:r>
            <a:r>
              <a:rPr lang="fr-BE" sz="1200" dirty="0">
                <a:solidFill>
                  <a:srgbClr val="2B3975"/>
                </a:solidFill>
              </a:rPr>
              <a:t> </a:t>
            </a:r>
          </a:p>
        </p:txBody>
      </p:sp>
      <p:sp>
        <p:nvSpPr>
          <p:cNvPr id="53" name="Rounded Rectangle 52"/>
          <p:cNvSpPr/>
          <p:nvPr/>
        </p:nvSpPr>
        <p:spPr>
          <a:xfrm rot="18682912">
            <a:off x="439891" y="5327972"/>
            <a:ext cx="1180811" cy="5328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100" dirty="0">
                <a:solidFill>
                  <a:srgbClr val="00442C"/>
                </a:solidFill>
              </a:rPr>
              <a:t> To meet needs </a:t>
            </a:r>
          </a:p>
        </p:txBody>
      </p:sp>
      <p:sp>
        <p:nvSpPr>
          <p:cNvPr id="56" name="Up-Down Arrow 55"/>
          <p:cNvSpPr/>
          <p:nvPr/>
        </p:nvSpPr>
        <p:spPr>
          <a:xfrm rot="13342435">
            <a:off x="677085" y="4830409"/>
            <a:ext cx="820242" cy="1407207"/>
          </a:xfrm>
          <a:prstGeom prst="upDownArrow">
            <a:avLst/>
          </a:prstGeom>
          <a:noFill/>
          <a:ln>
            <a:solidFill>
              <a:srgbClr val="004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2670115">
            <a:off x="526142" y="2619027"/>
            <a:ext cx="1180811" cy="5328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100" dirty="0">
                <a:solidFill>
                  <a:srgbClr val="00442C"/>
                </a:solidFill>
              </a:rPr>
              <a:t>To meet expectations</a:t>
            </a:r>
          </a:p>
        </p:txBody>
      </p:sp>
      <p:sp>
        <p:nvSpPr>
          <p:cNvPr id="58" name="Up-Down Arrow 57"/>
          <p:cNvSpPr/>
          <p:nvPr/>
        </p:nvSpPr>
        <p:spPr>
          <a:xfrm rot="18898587">
            <a:off x="657813" y="2155238"/>
            <a:ext cx="820242" cy="1407207"/>
          </a:xfrm>
          <a:prstGeom prst="upDownArrow">
            <a:avLst/>
          </a:prstGeom>
          <a:noFill/>
          <a:ln>
            <a:solidFill>
              <a:srgbClr val="004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670376" y="2614389"/>
            <a:ext cx="3277235" cy="887220"/>
            <a:chOff x="214645" y="2416813"/>
            <a:chExt cx="5258815" cy="1621889"/>
          </a:xfrm>
        </p:grpSpPr>
        <p:pic>
          <p:nvPicPr>
            <p:cNvPr id="59" name="Picture 2" descr="Vector illustration du schéma de croissance de l'arbre isolé sur blanc Banque d'images - 38617310"/>
            <p:cNvPicPr>
              <a:picLocks noChangeAspect="1" noChangeArrowheads="1"/>
            </p:cNvPicPr>
            <p:nvPr/>
          </p:nvPicPr>
          <p:blipFill rotWithShape="1">
            <a:blip r:embed="rId4">
              <a:extLst>
                <a:ext uri="{28A0092B-C50C-407E-A947-70E740481C1C}">
                  <a14:useLocalDpi xmlns:a14="http://schemas.microsoft.com/office/drawing/2010/main" val="0"/>
                </a:ext>
              </a:extLst>
            </a:blip>
            <a:srcRect l="33007" t="3165" r="2416"/>
            <a:stretch/>
          </p:blipFill>
          <p:spPr bwMode="auto">
            <a:xfrm>
              <a:off x="3508834" y="2416813"/>
              <a:ext cx="1964626" cy="162188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rotWithShape="1">
            <a:blip r:embed="rId5" cstate="print">
              <a:extLst>
                <a:ext uri="{28A0092B-C50C-407E-A947-70E740481C1C}">
                  <a14:useLocalDpi xmlns:a14="http://schemas.microsoft.com/office/drawing/2010/main" val="0"/>
                </a:ext>
              </a:extLst>
            </a:blip>
            <a:srcRect t="612" r="13896"/>
            <a:stretch/>
          </p:blipFill>
          <p:spPr>
            <a:xfrm>
              <a:off x="2580149" y="2924944"/>
              <a:ext cx="938562" cy="986031"/>
            </a:xfrm>
            <a:prstGeom prst="rect">
              <a:avLst/>
            </a:prstGeom>
          </p:spPr>
        </p:pic>
        <p:pic>
          <p:nvPicPr>
            <p:cNvPr id="61" name="Picture 2" descr="Vector illustration du schéma de croissance de l'arbre isolé sur blanc Banque d'images - 386173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415" y="2723941"/>
              <a:ext cx="2334213" cy="128505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rotWithShape="1">
            <a:blip r:embed="rId6" cstate="print">
              <a:extLst>
                <a:ext uri="{28A0092B-C50C-407E-A947-70E740481C1C}">
                  <a14:useLocalDpi xmlns:a14="http://schemas.microsoft.com/office/drawing/2010/main" val="0"/>
                </a:ext>
              </a:extLst>
            </a:blip>
            <a:srcRect t="3044" r="68173" b="61739"/>
            <a:stretch/>
          </p:blipFill>
          <p:spPr>
            <a:xfrm>
              <a:off x="214645" y="3448307"/>
              <a:ext cx="392703" cy="269073"/>
            </a:xfrm>
            <a:prstGeom prst="rect">
              <a:avLst/>
            </a:prstGeom>
          </p:spPr>
        </p:pic>
        <p:sp>
          <p:nvSpPr>
            <p:cNvPr id="63" name="Rectangle 62"/>
            <p:cNvSpPr/>
            <p:nvPr/>
          </p:nvSpPr>
          <p:spPr>
            <a:xfrm>
              <a:off x="3192992" y="3545089"/>
              <a:ext cx="151817" cy="170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3506451" y="3309113"/>
              <a:ext cx="119243" cy="185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p:cNvPicPr>
              <a:picLocks noChangeAspect="1"/>
            </p:cNvPicPr>
            <p:nvPr/>
          </p:nvPicPr>
          <p:blipFill rotWithShape="1">
            <a:blip r:embed="rId7" cstate="print">
              <a:extLst>
                <a:ext uri="{28A0092B-C50C-407E-A947-70E740481C1C}">
                  <a14:useLocalDpi xmlns:a14="http://schemas.microsoft.com/office/drawing/2010/main" val="0"/>
                </a:ext>
              </a:extLst>
            </a:blip>
            <a:srcRect l="66305" t="46716" r="13877" b="-1246"/>
            <a:stretch/>
          </p:blipFill>
          <p:spPr>
            <a:xfrm>
              <a:off x="1763688" y="3429000"/>
              <a:ext cx="216024" cy="540994"/>
            </a:xfrm>
            <a:prstGeom prst="rect">
              <a:avLst/>
            </a:prstGeom>
          </p:spPr>
        </p:pic>
        <p:sp>
          <p:nvSpPr>
            <p:cNvPr id="66" name="Freeform 65"/>
            <p:cNvSpPr/>
            <p:nvPr/>
          </p:nvSpPr>
          <p:spPr>
            <a:xfrm>
              <a:off x="1835696" y="3383280"/>
              <a:ext cx="70823" cy="45719"/>
            </a:xfrm>
            <a:custGeom>
              <a:avLst/>
              <a:gdLst>
                <a:gd name="connsiteX0" fmla="*/ 0 w 278606"/>
                <a:gd name="connsiteY0" fmla="*/ 174045 h 202620"/>
                <a:gd name="connsiteX1" fmla="*/ 57150 w 278606"/>
                <a:gd name="connsiteY1" fmla="*/ 78795 h 202620"/>
                <a:gd name="connsiteX2" fmla="*/ 161925 w 278606"/>
                <a:gd name="connsiteY2" fmla="*/ 162138 h 202620"/>
                <a:gd name="connsiteX3" fmla="*/ 259556 w 278606"/>
                <a:gd name="connsiteY3" fmla="*/ 213 h 202620"/>
                <a:gd name="connsiteX4" fmla="*/ 278606 w 278606"/>
                <a:gd name="connsiteY4" fmla="*/ 202620 h 20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06" h="202620">
                  <a:moveTo>
                    <a:pt x="0" y="174045"/>
                  </a:moveTo>
                  <a:cubicBezTo>
                    <a:pt x="15081" y="127412"/>
                    <a:pt x="30163" y="80779"/>
                    <a:pt x="57150" y="78795"/>
                  </a:cubicBezTo>
                  <a:cubicBezTo>
                    <a:pt x="84137" y="76811"/>
                    <a:pt x="128191" y="175235"/>
                    <a:pt x="161925" y="162138"/>
                  </a:cubicBezTo>
                  <a:cubicBezTo>
                    <a:pt x="195659" y="149041"/>
                    <a:pt x="240109" y="-6534"/>
                    <a:pt x="259556" y="213"/>
                  </a:cubicBezTo>
                  <a:cubicBezTo>
                    <a:pt x="279003" y="6960"/>
                    <a:pt x="269478" y="171267"/>
                    <a:pt x="278606" y="202620"/>
                  </a:cubicBezTo>
                </a:path>
              </a:pathLst>
            </a:custGeom>
            <a:noFill/>
            <a:ln w="9525">
              <a:solidFill>
                <a:srgbClr val="82A6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1676682" y="3303379"/>
              <a:ext cx="144016" cy="196938"/>
            </a:xfrm>
            <a:custGeom>
              <a:avLst/>
              <a:gdLst>
                <a:gd name="connsiteX0" fmla="*/ 0 w 397669"/>
                <a:gd name="connsiteY0" fmla="*/ 0 h 407194"/>
                <a:gd name="connsiteX1" fmla="*/ 102394 w 397669"/>
                <a:gd name="connsiteY1" fmla="*/ 223838 h 407194"/>
                <a:gd name="connsiteX2" fmla="*/ 297656 w 397669"/>
                <a:gd name="connsiteY2" fmla="*/ 269081 h 407194"/>
                <a:gd name="connsiteX3" fmla="*/ 397669 w 397669"/>
                <a:gd name="connsiteY3" fmla="*/ 407194 h 407194"/>
              </a:gdLst>
              <a:ahLst/>
              <a:cxnLst>
                <a:cxn ang="0">
                  <a:pos x="connsiteX0" y="connsiteY0"/>
                </a:cxn>
                <a:cxn ang="0">
                  <a:pos x="connsiteX1" y="connsiteY1"/>
                </a:cxn>
                <a:cxn ang="0">
                  <a:pos x="connsiteX2" y="connsiteY2"/>
                </a:cxn>
                <a:cxn ang="0">
                  <a:pos x="connsiteX3" y="connsiteY3"/>
                </a:cxn>
              </a:cxnLst>
              <a:rect l="l" t="t" r="r" b="b"/>
              <a:pathLst>
                <a:path w="397669" h="407194">
                  <a:moveTo>
                    <a:pt x="0" y="0"/>
                  </a:moveTo>
                  <a:cubicBezTo>
                    <a:pt x="26392" y="89495"/>
                    <a:pt x="52785" y="178991"/>
                    <a:pt x="102394" y="223838"/>
                  </a:cubicBezTo>
                  <a:cubicBezTo>
                    <a:pt x="152003" y="268685"/>
                    <a:pt x="248444" y="238522"/>
                    <a:pt x="297656" y="269081"/>
                  </a:cubicBezTo>
                  <a:cubicBezTo>
                    <a:pt x="346868" y="299640"/>
                    <a:pt x="380207" y="388541"/>
                    <a:pt x="397669" y="407194"/>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p:cNvSpPr/>
            <p:nvPr/>
          </p:nvSpPr>
          <p:spPr>
            <a:xfrm>
              <a:off x="1751952" y="3278856"/>
              <a:ext cx="45719" cy="222277"/>
            </a:xfrm>
            <a:custGeom>
              <a:avLst/>
              <a:gdLst>
                <a:gd name="connsiteX0" fmla="*/ 5602 w 98480"/>
                <a:gd name="connsiteY0" fmla="*/ 0 h 471611"/>
                <a:gd name="connsiteX1" fmla="*/ 98471 w 98480"/>
                <a:gd name="connsiteY1" fmla="*/ 190500 h 471611"/>
                <a:gd name="connsiteX2" fmla="*/ 839 w 98480"/>
                <a:gd name="connsiteY2" fmla="*/ 369094 h 471611"/>
                <a:gd name="connsiteX3" fmla="*/ 50846 w 98480"/>
                <a:gd name="connsiteY3" fmla="*/ 471488 h 471611"/>
              </a:gdLst>
              <a:ahLst/>
              <a:cxnLst>
                <a:cxn ang="0">
                  <a:pos x="connsiteX0" y="connsiteY0"/>
                </a:cxn>
                <a:cxn ang="0">
                  <a:pos x="connsiteX1" y="connsiteY1"/>
                </a:cxn>
                <a:cxn ang="0">
                  <a:pos x="connsiteX2" y="connsiteY2"/>
                </a:cxn>
                <a:cxn ang="0">
                  <a:pos x="connsiteX3" y="connsiteY3"/>
                </a:cxn>
              </a:cxnLst>
              <a:rect l="l" t="t" r="r" b="b"/>
              <a:pathLst>
                <a:path w="98480" h="471611">
                  <a:moveTo>
                    <a:pt x="5602" y="0"/>
                  </a:moveTo>
                  <a:cubicBezTo>
                    <a:pt x="52433" y="64492"/>
                    <a:pt x="99265" y="128984"/>
                    <a:pt x="98471" y="190500"/>
                  </a:cubicBezTo>
                  <a:cubicBezTo>
                    <a:pt x="97677" y="252016"/>
                    <a:pt x="8777" y="322263"/>
                    <a:pt x="839" y="369094"/>
                  </a:cubicBezTo>
                  <a:cubicBezTo>
                    <a:pt x="-7099" y="415925"/>
                    <a:pt x="43702" y="474663"/>
                    <a:pt x="50846" y="471488"/>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1728278" y="3595331"/>
              <a:ext cx="124682" cy="88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4506456" y="2972478"/>
              <a:ext cx="108000" cy="108000"/>
            </a:xfrm>
            <a:prstGeom prst="ellipse">
              <a:avLst/>
            </a:prstGeom>
            <a:solidFill>
              <a:srgbClr val="E5551B"/>
            </a:solidFill>
            <a:ln>
              <a:solidFill>
                <a:srgbClr val="E55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4921692" y="2531803"/>
              <a:ext cx="108000" cy="108000"/>
            </a:xfrm>
            <a:prstGeom prst="ellipse">
              <a:avLst/>
            </a:prstGeom>
            <a:solidFill>
              <a:srgbClr val="E5551B"/>
            </a:solidFill>
            <a:ln>
              <a:solidFill>
                <a:srgbClr val="E55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4742627" y="3088346"/>
              <a:ext cx="108000" cy="108000"/>
            </a:xfrm>
            <a:prstGeom prst="ellipse">
              <a:avLst/>
            </a:prstGeom>
            <a:solidFill>
              <a:srgbClr val="E5551B"/>
            </a:solidFill>
            <a:ln>
              <a:solidFill>
                <a:srgbClr val="E55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4998969" y="2983863"/>
              <a:ext cx="108000" cy="108000"/>
            </a:xfrm>
            <a:prstGeom prst="ellipse">
              <a:avLst/>
            </a:prstGeom>
            <a:solidFill>
              <a:srgbClr val="E5551B"/>
            </a:solidFill>
            <a:ln>
              <a:solidFill>
                <a:srgbClr val="E55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Right Arrow 75"/>
          <p:cNvSpPr/>
          <p:nvPr/>
        </p:nvSpPr>
        <p:spPr>
          <a:xfrm>
            <a:off x="1704162" y="3542918"/>
            <a:ext cx="3277283" cy="373756"/>
          </a:xfrm>
          <a:prstGeom prst="rightArrow">
            <a:avLst/>
          </a:prstGeom>
          <a:solidFill>
            <a:srgbClr val="E9CFAE"/>
          </a:solidFill>
          <a:ln>
            <a:solidFill>
              <a:srgbClr val="004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err="1">
                <a:solidFill>
                  <a:srgbClr val="2B3975"/>
                </a:solidFill>
              </a:rPr>
              <a:t>Year</a:t>
            </a:r>
            <a:r>
              <a:rPr lang="fr-BE" sz="1200" dirty="0">
                <a:solidFill>
                  <a:srgbClr val="2B3975"/>
                </a:solidFill>
              </a:rPr>
              <a:t> on </a:t>
            </a:r>
            <a:r>
              <a:rPr lang="fr-BE" sz="1200" dirty="0" err="1">
                <a:solidFill>
                  <a:srgbClr val="2B3975"/>
                </a:solidFill>
              </a:rPr>
              <a:t>year</a:t>
            </a:r>
            <a:endParaRPr lang="fr-BE" sz="1200" dirty="0">
              <a:solidFill>
                <a:srgbClr val="2B3975"/>
              </a:solidFill>
            </a:endParaRPr>
          </a:p>
        </p:txBody>
      </p:sp>
      <p:sp>
        <p:nvSpPr>
          <p:cNvPr id="33" name="Rounded Rectangle 32"/>
          <p:cNvSpPr/>
          <p:nvPr/>
        </p:nvSpPr>
        <p:spPr>
          <a:xfrm rot="18753854">
            <a:off x="7485675" y="2511222"/>
            <a:ext cx="1180811" cy="5328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100" dirty="0">
                <a:solidFill>
                  <a:srgbClr val="00442C"/>
                </a:solidFill>
              </a:rPr>
              <a:t>To ensure adequacy</a:t>
            </a:r>
          </a:p>
        </p:txBody>
      </p:sp>
      <p:sp>
        <p:nvSpPr>
          <p:cNvPr id="34" name="Up-Down Arrow 33"/>
          <p:cNvSpPr/>
          <p:nvPr/>
        </p:nvSpPr>
        <p:spPr>
          <a:xfrm rot="2624338">
            <a:off x="7645801" y="2106807"/>
            <a:ext cx="820242" cy="1407207"/>
          </a:xfrm>
          <a:prstGeom prst="upDownArrow">
            <a:avLst/>
          </a:prstGeom>
          <a:noFill/>
          <a:ln>
            <a:solidFill>
              <a:srgbClr val="004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Down Arrow 34"/>
          <p:cNvSpPr/>
          <p:nvPr/>
        </p:nvSpPr>
        <p:spPr>
          <a:xfrm rot="18806957">
            <a:off x="7657421" y="4848493"/>
            <a:ext cx="820242" cy="1407207"/>
          </a:xfrm>
          <a:prstGeom prst="upDownArrow">
            <a:avLst/>
          </a:prstGeom>
          <a:noFill/>
          <a:ln>
            <a:solidFill>
              <a:srgbClr val="004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796414" y="3811904"/>
            <a:ext cx="1368152" cy="850522"/>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rgbClr val="00442C"/>
                </a:solidFill>
                <a:latin typeface="+mj-lt"/>
              </a:rPr>
              <a:t>Improved prevention &amp;  increased ability to response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913"/>
            <a:ext cx="8640960" cy="575791"/>
          </a:xfrm>
          <a:solidFill>
            <a:srgbClr val="E9CFAE"/>
          </a:solidFill>
          <a:ln w="28575">
            <a:solidFill>
              <a:srgbClr val="2B3975"/>
            </a:solidFill>
          </a:ln>
        </p:spPr>
        <p:txBody>
          <a:bodyPr bIns="36000"/>
          <a:lstStyle/>
          <a:p>
            <a:pPr marL="3227388" indent="-2062163" algn="r">
              <a:tabLst>
                <a:tab pos="3587750" algn="l"/>
                <a:tab pos="3767138" algn="l"/>
              </a:tabLst>
              <a:defRPr/>
            </a:pPr>
            <a:r>
              <a:rPr lang="fr-BE" sz="1800" b="1" dirty="0">
                <a:solidFill>
                  <a:schemeClr val="tx1"/>
                </a:solidFill>
                <a:latin typeface="Calibri" pitchFamily="34" charset="0"/>
              </a:rPr>
              <a:t>			</a:t>
            </a:r>
            <a:br>
              <a:rPr lang="fr-BE" sz="1800" b="1" dirty="0">
                <a:solidFill>
                  <a:schemeClr val="tx1"/>
                </a:solidFill>
                <a:latin typeface="Calibri" pitchFamily="34" charset="0"/>
              </a:rPr>
            </a:br>
            <a:r>
              <a:rPr lang="fr-BE" sz="1800" b="1" dirty="0">
                <a:solidFill>
                  <a:schemeClr val="tx1"/>
                </a:solidFill>
                <a:latin typeface="Calibri" pitchFamily="34" charset="0"/>
              </a:rPr>
              <a:t>	</a:t>
            </a:r>
            <a:br>
              <a:rPr lang="fr-BE" sz="1800" b="1" dirty="0">
                <a:solidFill>
                  <a:schemeClr val="tx1"/>
                </a:solidFill>
                <a:latin typeface="Calibri" pitchFamily="34" charset="0"/>
              </a:rPr>
            </a:br>
            <a:br>
              <a:rPr lang="fr-BE" sz="1800" b="1" dirty="0">
                <a:solidFill>
                  <a:schemeClr val="tx1"/>
                </a:solidFill>
                <a:latin typeface="Calibri" pitchFamily="34" charset="0"/>
              </a:rPr>
            </a:br>
            <a:br>
              <a:rPr lang="fr-BE" sz="1800" b="1" dirty="0">
                <a:solidFill>
                  <a:schemeClr val="tx1"/>
                </a:solidFill>
                <a:latin typeface="Calibri" pitchFamily="34" charset="0"/>
              </a:rPr>
            </a:br>
            <a:r>
              <a:rPr lang="fr-BE" sz="1600" b="1" dirty="0">
                <a:solidFill>
                  <a:srgbClr val="8A052B"/>
                </a:solidFill>
              </a:rPr>
              <a:t>The Security Working Group</a:t>
            </a:r>
            <a:r>
              <a:rPr lang="en-GB" sz="1600" b="1" dirty="0">
                <a:solidFill>
                  <a:srgbClr val="8A052B"/>
                </a:solidFill>
              </a:rPr>
              <a:t> </a:t>
            </a:r>
            <a:br>
              <a:rPr lang="en-GB" sz="1600" b="1" dirty="0">
                <a:solidFill>
                  <a:srgbClr val="8A052B"/>
                </a:solidFill>
              </a:rPr>
            </a:br>
            <a:br>
              <a:rPr lang="fr-BE" sz="1600" b="1" dirty="0">
                <a:solidFill>
                  <a:srgbClr val="8A052B"/>
                </a:solidFill>
                <a:cs typeface="Arial" pitchFamily="34" charset="0"/>
              </a:rPr>
            </a:br>
            <a:br>
              <a:rPr lang="en-US" sz="1200" dirty="0">
                <a:solidFill>
                  <a:schemeClr val="tx1"/>
                </a:solidFill>
                <a:latin typeface="Calibri" pitchFamily="34" charset="0"/>
              </a:rPr>
            </a:br>
            <a:br>
              <a:rPr lang="fr-BE" sz="1400" dirty="0">
                <a:solidFill>
                  <a:schemeClr val="tx1"/>
                </a:solidFill>
                <a:latin typeface="Arial" pitchFamily="34" charset="0"/>
                <a:cs typeface="Arial" pitchFamily="34" charset="0"/>
              </a:rPr>
            </a:br>
            <a:br>
              <a:rPr lang="en-US" sz="1400" dirty="0">
                <a:solidFill>
                  <a:schemeClr val="tx1"/>
                </a:solidFill>
                <a:latin typeface="Calibri" pitchFamily="34" charset="0"/>
              </a:rPr>
            </a:br>
            <a:endParaRPr lang="en-US" sz="1400" dirty="0"/>
          </a:p>
        </p:txBody>
      </p:sp>
      <p:sp>
        <p:nvSpPr>
          <p:cNvPr id="6" name="Title 1"/>
          <p:cNvSpPr txBox="1">
            <a:spLocks/>
          </p:cNvSpPr>
          <p:nvPr/>
        </p:nvSpPr>
        <p:spPr bwMode="auto">
          <a:xfrm>
            <a:off x="251520" y="447860"/>
            <a:ext cx="5760640" cy="288925"/>
          </a:xfrm>
          <a:prstGeom prst="rect">
            <a:avLst/>
          </a:prstGeom>
          <a:noFill/>
          <a:ln w="28575">
            <a:noFill/>
            <a:miter lim="800000"/>
            <a:headEnd/>
            <a:tailEnd/>
          </a:ln>
        </p:spPr>
        <p:txBody>
          <a:bodyPr tIns="108000" bIns="0" anchor="ctr"/>
          <a:lstStyle/>
          <a:p>
            <a:pPr eaLnBrk="0" hangingPunct="0">
              <a:defRPr/>
            </a:pPr>
            <a:r>
              <a:rPr lang="fr-BE" sz="2000" b="1" kern="0" dirty="0">
                <a:latin typeface="+mn-lt"/>
                <a:ea typeface="+mj-ea"/>
                <a:cs typeface="+mj-cs"/>
              </a:rPr>
              <a:t>			</a:t>
            </a:r>
          </a:p>
          <a:p>
            <a:pPr eaLnBrk="0" hangingPunct="0">
              <a:defRPr/>
            </a:pPr>
            <a:r>
              <a:rPr lang="fr-BE" b="1" kern="0" dirty="0">
                <a:solidFill>
                  <a:srgbClr val="00442C"/>
                </a:solidFill>
                <a:latin typeface="+mn-lt"/>
                <a:ea typeface="+mj-ea"/>
                <a:cs typeface="Arial" pitchFamily="34" charset="0"/>
              </a:rPr>
              <a:t>Quick </a:t>
            </a:r>
            <a:r>
              <a:rPr lang="fr-BE" b="1" kern="0" dirty="0" err="1">
                <a:solidFill>
                  <a:srgbClr val="00442C"/>
                </a:solidFill>
                <a:latin typeface="+mn-lt"/>
                <a:ea typeface="+mj-ea"/>
                <a:cs typeface="Arial" pitchFamily="34" charset="0"/>
              </a:rPr>
              <a:t>overview</a:t>
            </a:r>
            <a:r>
              <a:rPr lang="fr-BE" b="1" kern="0" dirty="0">
                <a:solidFill>
                  <a:srgbClr val="00442C"/>
                </a:solidFill>
                <a:latin typeface="+mn-lt"/>
                <a:ea typeface="+mj-ea"/>
                <a:cs typeface="Arial" pitchFamily="34" charset="0"/>
              </a:rPr>
              <a:t> of </a:t>
            </a:r>
            <a:r>
              <a:rPr lang="fr-BE" b="1" kern="0" dirty="0" err="1">
                <a:solidFill>
                  <a:srgbClr val="00442C"/>
                </a:solidFill>
                <a:latin typeface="+mn-lt"/>
                <a:ea typeface="+mj-ea"/>
                <a:cs typeface="Arial" pitchFamily="34" charset="0"/>
              </a:rPr>
              <a:t>our</a:t>
            </a:r>
            <a:r>
              <a:rPr lang="fr-BE" b="1" kern="0" dirty="0">
                <a:solidFill>
                  <a:srgbClr val="00442C"/>
                </a:solidFill>
                <a:latin typeface="+mn-lt"/>
                <a:ea typeface="+mj-ea"/>
                <a:cs typeface="Arial" pitchFamily="34" charset="0"/>
              </a:rPr>
              <a:t> principal </a:t>
            </a:r>
            <a:r>
              <a:rPr lang="fr-BE" b="1" kern="0" dirty="0" err="1">
                <a:solidFill>
                  <a:srgbClr val="00442C"/>
                </a:solidFill>
                <a:latin typeface="+mn-lt"/>
                <a:ea typeface="+mj-ea"/>
                <a:cs typeface="Arial" pitchFamily="34" charset="0"/>
              </a:rPr>
              <a:t>offer</a:t>
            </a:r>
            <a:r>
              <a:rPr lang="fr-BE" b="1" kern="0" dirty="0">
                <a:solidFill>
                  <a:srgbClr val="00442C"/>
                </a:solidFill>
                <a:latin typeface="+mn-lt"/>
                <a:ea typeface="+mj-ea"/>
                <a:cs typeface="Arial" pitchFamily="34" charset="0"/>
              </a:rPr>
              <a:t>/ </a:t>
            </a:r>
            <a:r>
              <a:rPr lang="fr-BE" b="1" kern="0" dirty="0" err="1">
                <a:solidFill>
                  <a:srgbClr val="00442C"/>
                </a:solidFill>
                <a:latin typeface="+mn-lt"/>
                <a:ea typeface="+mj-ea"/>
                <a:cs typeface="Arial" pitchFamily="34" charset="0"/>
              </a:rPr>
              <a:t>achievments</a:t>
            </a:r>
            <a:br>
              <a:rPr lang="en-US" b="1" kern="0" dirty="0">
                <a:solidFill>
                  <a:srgbClr val="8F969D"/>
                </a:solidFill>
                <a:latin typeface="+mn-lt"/>
                <a:ea typeface="+mj-ea"/>
                <a:cs typeface="+mj-cs"/>
              </a:rPr>
            </a:br>
            <a:endParaRPr lang="en-US" b="1" kern="0" dirty="0">
              <a:solidFill>
                <a:srgbClr val="8F969D"/>
              </a:solidFill>
              <a:latin typeface="+mn-lt"/>
              <a:ea typeface="+mj-ea"/>
              <a:cs typeface="+mj-cs"/>
            </a:endParaRPr>
          </a:p>
          <a:p>
            <a:pPr eaLnBrk="0" hangingPunct="0">
              <a:defRPr/>
            </a:pPr>
            <a:endParaRPr lang="en-US" sz="2000" b="1" kern="0" dirty="0">
              <a:solidFill>
                <a:srgbClr val="8F969D"/>
              </a:solidFill>
              <a:latin typeface="+mn-lt"/>
              <a:ea typeface="+mj-ea"/>
              <a:cs typeface="+mj-cs"/>
            </a:endParaRPr>
          </a:p>
        </p:txBody>
      </p:sp>
      <p:sp>
        <p:nvSpPr>
          <p:cNvPr id="8" name="Rectangle 7"/>
          <p:cNvSpPr/>
          <p:nvPr/>
        </p:nvSpPr>
        <p:spPr>
          <a:xfrm>
            <a:off x="263568" y="916988"/>
            <a:ext cx="8640960" cy="1359884"/>
          </a:xfrm>
          <a:prstGeom prst="rect">
            <a:avLst/>
          </a:prstGeom>
          <a:noFill/>
          <a:ln w="19050">
            <a:solidFill>
              <a:srgbClr val="E9CFAE"/>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spcBef>
                <a:spcPts val="200"/>
              </a:spcBef>
              <a:spcAft>
                <a:spcPts val="600"/>
              </a:spcAft>
            </a:pPr>
            <a:r>
              <a:rPr lang="en-GB" sz="1400" b="1" dirty="0">
                <a:solidFill>
                  <a:srgbClr val="00442C"/>
                </a:solidFill>
                <a:latin typeface="+mj-lt"/>
                <a:cs typeface="Arial" charset="0"/>
              </a:rPr>
              <a:t>Practical Tools</a:t>
            </a:r>
          </a:p>
          <a:p>
            <a:pPr>
              <a:spcBef>
                <a:spcPts val="200"/>
              </a:spcBef>
              <a:spcAft>
                <a:spcPts val="600"/>
              </a:spcAft>
            </a:pPr>
            <a:endParaRPr lang="en-GB" sz="600" dirty="0">
              <a:solidFill>
                <a:srgbClr val="000000"/>
              </a:solidFill>
              <a:latin typeface="+mj-lt"/>
              <a:cs typeface="Arial" charset="0"/>
            </a:endParaRPr>
          </a:p>
          <a:p>
            <a:pPr>
              <a:spcBef>
                <a:spcPts val="200"/>
              </a:spcBef>
              <a:spcAft>
                <a:spcPts val="1200"/>
              </a:spcAft>
            </a:pPr>
            <a:r>
              <a:rPr lang="en-GB" sz="1300" dirty="0">
                <a:solidFill>
                  <a:srgbClr val="000000"/>
                </a:solidFill>
                <a:latin typeface="+mj-lt"/>
                <a:cs typeface="Arial" charset="0"/>
              </a:rPr>
              <a:t>The Quick Audit Tool =</a:t>
            </a:r>
            <a:r>
              <a:rPr lang="en-US" sz="1300" dirty="0">
                <a:solidFill>
                  <a:schemeClr val="tx1"/>
                </a:solidFill>
                <a:latin typeface="+mj-lt"/>
              </a:rPr>
              <a:t>Quick self assessment</a:t>
            </a:r>
            <a:endParaRPr lang="en-GB" sz="1100" dirty="0">
              <a:solidFill>
                <a:schemeClr val="tx1"/>
              </a:solidFill>
              <a:latin typeface="+mj-lt"/>
            </a:endParaRPr>
          </a:p>
          <a:p>
            <a:pPr marL="284400">
              <a:spcBef>
                <a:spcPts val="600"/>
              </a:spcBef>
              <a:spcAft>
                <a:spcPts val="600"/>
              </a:spcAft>
            </a:pPr>
            <a:endParaRPr lang="en-GB" sz="200" dirty="0">
              <a:solidFill>
                <a:schemeClr val="tx1"/>
              </a:solidFill>
              <a:latin typeface="+mj-lt"/>
            </a:endParaRPr>
          </a:p>
          <a:p>
            <a:pPr marL="284400">
              <a:spcBef>
                <a:spcPts val="600"/>
              </a:spcBef>
              <a:spcAft>
                <a:spcPts val="600"/>
              </a:spcAft>
            </a:pPr>
            <a:r>
              <a:rPr lang="en-GB" sz="1100" dirty="0">
                <a:solidFill>
                  <a:schemeClr val="tx1"/>
                </a:solidFill>
                <a:latin typeface="+mj-lt"/>
              </a:rPr>
              <a:t>Available to all 					Available to CERL’s Members</a:t>
            </a:r>
          </a:p>
        </p:txBody>
      </p:sp>
      <p:sp>
        <p:nvSpPr>
          <p:cNvPr id="5" name="Rectangle 4"/>
          <p:cNvSpPr/>
          <p:nvPr/>
        </p:nvSpPr>
        <p:spPr>
          <a:xfrm>
            <a:off x="251520" y="2390483"/>
            <a:ext cx="8640960" cy="3062377"/>
          </a:xfrm>
          <a:prstGeom prst="rect">
            <a:avLst/>
          </a:prstGeom>
          <a:ln w="19050">
            <a:solidFill>
              <a:srgbClr val="E9CFAE"/>
            </a:solidFill>
          </a:ln>
        </p:spPr>
        <p:txBody>
          <a:bodyPr wrap="square">
            <a:spAutoFit/>
          </a:bodyPr>
          <a:lstStyle/>
          <a:p>
            <a:pPr marL="0" indent="0">
              <a:spcBef>
                <a:spcPts val="600"/>
              </a:spcBef>
              <a:spcAft>
                <a:spcPts val="600"/>
              </a:spcAft>
              <a:buNone/>
            </a:pPr>
            <a:r>
              <a:rPr lang="en-US" sz="1400" b="1" dirty="0">
                <a:solidFill>
                  <a:srgbClr val="00442C"/>
                </a:solidFill>
              </a:rPr>
              <a:t>Specific activities promoting the exchange of experiences and mutual support</a:t>
            </a:r>
            <a:endParaRPr lang="en-GB" sz="1400" b="1" dirty="0">
              <a:solidFill>
                <a:srgbClr val="00442C"/>
              </a:solidFill>
            </a:endParaRPr>
          </a:p>
          <a:p>
            <a:pPr marL="285750" indent="-285750">
              <a:spcBef>
                <a:spcPts val="400"/>
              </a:spcBef>
              <a:spcAft>
                <a:spcPts val="400"/>
              </a:spcAft>
              <a:buFont typeface="Wingdings" panose="05000000000000000000" pitchFamily="2" charset="2"/>
              <a:buChar char="ü"/>
            </a:pPr>
            <a:r>
              <a:rPr lang="en-GB" sz="1300" dirty="0"/>
              <a:t>Summer Schools: The Hague 2017- Rome 2018- Tartu 2019 – Vienna 2022</a:t>
            </a:r>
          </a:p>
          <a:p>
            <a:pPr lvl="1">
              <a:spcBef>
                <a:spcPts val="400"/>
              </a:spcBef>
              <a:spcAft>
                <a:spcPts val="400"/>
              </a:spcAft>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dirty="0" err="1">
                <a:effectLst/>
                <a:latin typeface="Arial" panose="020B0604020202020204" pitchFamily="34" charset="0"/>
                <a:ea typeface="Calibri" panose="020F0502020204030204" pitchFamily="34" charset="0"/>
                <a:cs typeface="Arial" panose="020B0604020202020204" pitchFamily="34" charset="0"/>
              </a:rPr>
              <a:t>programme</a:t>
            </a:r>
            <a:r>
              <a:rPr lang="en-US" sz="1200" dirty="0">
                <a:effectLst/>
                <a:latin typeface="Arial" panose="020B0604020202020204" pitchFamily="34" charset="0"/>
                <a:ea typeface="Calibri" panose="020F0502020204030204" pitchFamily="34" charset="0"/>
                <a:cs typeface="Arial" panose="020B0604020202020204" pitchFamily="34" charset="0"/>
              </a:rPr>
              <a:t> and some presentations from previous editions are available on the website.       </a:t>
            </a:r>
            <a:r>
              <a:rPr lang="en-US" sz="1200" dirty="0">
                <a:solidFill>
                  <a:srgbClr val="8A052B"/>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https://www.cerl.org/collaboration/security/summerschools</a:t>
            </a:r>
            <a:endParaRPr lang="en-US" sz="1200" dirty="0">
              <a:solidFill>
                <a:srgbClr val="8A052B"/>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Bef>
                <a:spcPts val="400"/>
              </a:spcBef>
              <a:spcAft>
                <a:spcPts val="400"/>
              </a:spcAft>
              <a:buFont typeface="Wingdings" panose="05000000000000000000" pitchFamily="2" charset="2"/>
              <a:buChar char="ü"/>
            </a:pPr>
            <a:r>
              <a:rPr lang="en-GB" sz="1300" dirty="0"/>
              <a:t>Online events</a:t>
            </a:r>
          </a:p>
          <a:p>
            <a:pPr marL="742950" lvl="1" indent="-285750">
              <a:spcBef>
                <a:spcPts val="400"/>
              </a:spcBef>
              <a:spcAft>
                <a:spcPts val="400"/>
              </a:spcAft>
              <a:buFont typeface="Arial" panose="020B0604020202020204" pitchFamily="34" charset="0"/>
              <a:buChar char="•"/>
            </a:pPr>
            <a:r>
              <a:rPr lang="en-GB" sz="1300" dirty="0"/>
              <a:t>2 in December 2020 </a:t>
            </a:r>
          </a:p>
          <a:p>
            <a:pPr marL="1200150" lvl="2" indent="-285750">
              <a:spcBef>
                <a:spcPts val="400"/>
              </a:spcBef>
              <a:spcAft>
                <a:spcPts val="400"/>
              </a:spcAft>
              <a:buFont typeface="Arial" panose="020B0604020202020204" pitchFamily="34" charset="0"/>
              <a:buChar char="−"/>
            </a:pPr>
            <a:r>
              <a:rPr lang="en-GB" sz="1200" dirty="0"/>
              <a:t>One over different security issues</a:t>
            </a:r>
            <a:r>
              <a:rPr lang="en-GB" sz="1200" dirty="0">
                <a:sym typeface="Wingdings" panose="05000000000000000000" pitchFamily="2" charset="2"/>
              </a:rPr>
              <a:t> A/Q </a:t>
            </a:r>
            <a:r>
              <a:rPr lang="en-GB" sz="1200" dirty="0"/>
              <a:t> based on recorded presentations which were made available a few days before the event</a:t>
            </a:r>
          </a:p>
          <a:p>
            <a:pPr marL="1200150" lvl="2" indent="-285750">
              <a:spcBef>
                <a:spcPts val="400"/>
              </a:spcBef>
              <a:spcAft>
                <a:spcPts val="400"/>
              </a:spcAft>
              <a:buFont typeface="Arial" panose="020B0604020202020204" pitchFamily="34" charset="0"/>
              <a:buChar char="−"/>
            </a:pPr>
            <a:r>
              <a:rPr lang="en-GB" sz="1200" dirty="0"/>
              <a:t>Panel on the </a:t>
            </a:r>
            <a:r>
              <a:rPr lang="en-GB" sz="1200"/>
              <a:t>impact of COVID-19 </a:t>
            </a:r>
            <a:r>
              <a:rPr lang="en-US" sz="1200" b="0" i="0">
                <a:solidFill>
                  <a:srgbClr val="000000"/>
                </a:solidFill>
                <a:effectLst/>
                <a:latin typeface="Arial" panose="020B0604020202020204" pitchFamily="34" charset="0"/>
              </a:rPr>
              <a:t>on </a:t>
            </a:r>
            <a:r>
              <a:rPr lang="en-US" sz="1200" b="0" i="0" dirty="0">
                <a:solidFill>
                  <a:srgbClr val="000000"/>
                </a:solidFill>
                <a:effectLst/>
                <a:latin typeface="Arial" panose="020B0604020202020204" pitchFamily="34" charset="0"/>
              </a:rPr>
              <a:t>libraries/special collections </a:t>
            </a:r>
            <a:endParaRPr lang="en-GB" sz="1200" dirty="0"/>
          </a:p>
          <a:p>
            <a:pPr lvl="2">
              <a:spcBef>
                <a:spcPts val="400"/>
              </a:spcBef>
              <a:spcAft>
                <a:spcPts val="400"/>
              </a:spcAft>
            </a:pPr>
            <a:r>
              <a:rPr lang="en-GB" sz="1200" dirty="0">
                <a:solidFill>
                  <a:srgbClr val="8A052B"/>
                </a:solidFill>
                <a:hlinkClick r:id="rId4">
                  <a:extLst>
                    <a:ext uri="{A12FA001-AC4F-418D-AE19-62706E023703}">
                      <ahyp:hlinkClr xmlns:ahyp="http://schemas.microsoft.com/office/drawing/2018/hyperlinkcolor" val="tx"/>
                    </a:ext>
                  </a:extLst>
                </a:hlinkClick>
              </a:rPr>
              <a:t>https://www.youtube.com/playlist?list=PLWdvmalzEqYc6n_8MQObahOS6rqnKZyKN</a:t>
            </a:r>
            <a:endParaRPr lang="en-GB" sz="1200" dirty="0">
              <a:solidFill>
                <a:srgbClr val="8A052B"/>
              </a:solidFill>
            </a:endParaRPr>
          </a:p>
          <a:p>
            <a:pPr marL="742950" lvl="1" indent="-285750">
              <a:spcBef>
                <a:spcPts val="400"/>
              </a:spcBef>
              <a:spcAft>
                <a:spcPts val="400"/>
              </a:spcAft>
              <a:buFont typeface="Arial" panose="020B0604020202020204" pitchFamily="34" charset="0"/>
              <a:buChar char="•"/>
            </a:pPr>
            <a:r>
              <a:rPr lang="en-GB" sz="1300" dirty="0"/>
              <a:t>Coming before the end of the year: a webinar in collaboration with IFLA</a:t>
            </a:r>
          </a:p>
        </p:txBody>
      </p:sp>
      <p:sp>
        <p:nvSpPr>
          <p:cNvPr id="9" name="Rectangle 8"/>
          <p:cNvSpPr/>
          <p:nvPr/>
        </p:nvSpPr>
        <p:spPr>
          <a:xfrm>
            <a:off x="251520" y="5562338"/>
            <a:ext cx="8640960" cy="892552"/>
          </a:xfrm>
          <a:prstGeom prst="rect">
            <a:avLst/>
          </a:prstGeom>
          <a:ln w="19050">
            <a:solidFill>
              <a:srgbClr val="E9CFAE"/>
            </a:solidFill>
          </a:ln>
        </p:spPr>
        <p:txBody>
          <a:bodyPr wrap="square">
            <a:spAutoFit/>
          </a:bodyPr>
          <a:lstStyle/>
          <a:p>
            <a:pPr marL="0" indent="0">
              <a:spcBef>
                <a:spcPts val="600"/>
              </a:spcBef>
              <a:spcAft>
                <a:spcPts val="600"/>
              </a:spcAft>
              <a:buNone/>
            </a:pPr>
            <a:r>
              <a:rPr lang="en-GB" sz="1400" b="1" dirty="0">
                <a:solidFill>
                  <a:srgbClr val="00442C"/>
                </a:solidFill>
              </a:rPr>
              <a:t>Contribution to seminars/conferences  </a:t>
            </a:r>
          </a:p>
          <a:p>
            <a:pPr>
              <a:spcBef>
                <a:spcPts val="600"/>
              </a:spcBef>
              <a:spcAft>
                <a:spcPts val="600"/>
              </a:spcAft>
            </a:pPr>
            <a:r>
              <a:rPr lang="en-GB" sz="1300" dirty="0"/>
              <a:t>June 2022 –RBMS conference- Panel on “Finding the balance: An international Approach to Security Guidelines and Accessibility”</a:t>
            </a:r>
          </a:p>
        </p:txBody>
      </p:sp>
      <p:sp>
        <p:nvSpPr>
          <p:cNvPr id="7" name="TextBox 6">
            <a:extLst>
              <a:ext uri="{FF2B5EF4-FFF2-40B4-BE49-F238E27FC236}">
                <a16:creationId xmlns:a16="http://schemas.microsoft.com/office/drawing/2014/main" id="{C2CFCCC9-15FD-45A4-BA49-32EE3AB614AF}"/>
              </a:ext>
            </a:extLst>
          </p:cNvPr>
          <p:cNvSpPr txBox="1"/>
          <p:nvPr/>
        </p:nvSpPr>
        <p:spPr>
          <a:xfrm>
            <a:off x="5489048" y="1160580"/>
            <a:ext cx="2827367" cy="692497"/>
          </a:xfrm>
          <a:prstGeom prst="rect">
            <a:avLst/>
          </a:prstGeom>
          <a:noFill/>
        </p:spPr>
        <p:txBody>
          <a:bodyPr wrap="square" rtlCol="0">
            <a:spAutoFit/>
          </a:bodyPr>
          <a:lstStyle/>
          <a:p>
            <a:r>
              <a:rPr lang="en-US" sz="1300" dirty="0"/>
              <a:t>Card Game</a:t>
            </a:r>
          </a:p>
          <a:p>
            <a:endParaRPr lang="en-US" sz="1300" dirty="0"/>
          </a:p>
          <a:p>
            <a:r>
              <a:rPr lang="en-US" sz="1300" dirty="0"/>
              <a:t>QAT Library (under development)</a:t>
            </a:r>
            <a:endParaRPr lang="en-BE" sz="1300" dirty="0"/>
          </a:p>
        </p:txBody>
      </p:sp>
      <p:sp>
        <p:nvSpPr>
          <p:cNvPr id="11" name="Isosceles Triangle 10">
            <a:extLst>
              <a:ext uri="{FF2B5EF4-FFF2-40B4-BE49-F238E27FC236}">
                <a16:creationId xmlns:a16="http://schemas.microsoft.com/office/drawing/2014/main" id="{FA1326F8-4D04-4970-8D0F-56FE92D16A68}"/>
              </a:ext>
            </a:extLst>
          </p:cNvPr>
          <p:cNvSpPr/>
          <p:nvPr/>
        </p:nvSpPr>
        <p:spPr>
          <a:xfrm rot="16200000">
            <a:off x="4355781" y="700750"/>
            <a:ext cx="692496" cy="1612157"/>
          </a:xfrm>
          <a:prstGeom prst="triangle">
            <a:avLst/>
          </a:prstGeom>
          <a:solidFill>
            <a:schemeClr val="bg1">
              <a:lumMod val="95000"/>
            </a:schemeClr>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2" name="TextBox 11">
            <a:extLst>
              <a:ext uri="{FF2B5EF4-FFF2-40B4-BE49-F238E27FC236}">
                <a16:creationId xmlns:a16="http://schemas.microsoft.com/office/drawing/2014/main" id="{A4225785-178B-44DE-B521-23CCF13CD3CC}"/>
              </a:ext>
            </a:extLst>
          </p:cNvPr>
          <p:cNvSpPr txBox="1"/>
          <p:nvPr/>
        </p:nvSpPr>
        <p:spPr>
          <a:xfrm>
            <a:off x="4283968" y="1397511"/>
            <a:ext cx="1224136" cy="261610"/>
          </a:xfrm>
          <a:prstGeom prst="rect">
            <a:avLst/>
          </a:prstGeom>
          <a:noFill/>
        </p:spPr>
        <p:txBody>
          <a:bodyPr wrap="square" rtlCol="0">
            <a:spAutoFit/>
          </a:bodyPr>
          <a:lstStyle/>
          <a:p>
            <a:r>
              <a:rPr lang="en-US" sz="1000" dirty="0"/>
              <a:t>  </a:t>
            </a:r>
            <a:r>
              <a:rPr lang="en-US" sz="1100" dirty="0"/>
              <a:t>2 support tools</a:t>
            </a:r>
            <a:endParaRPr lang="en-BE" sz="1100" dirty="0"/>
          </a:p>
        </p:txBody>
      </p:sp>
    </p:spTree>
    <p:extLst>
      <p:ext uri="{BB962C8B-B14F-4D97-AF65-F5344CB8AC3E}">
        <p14:creationId xmlns:p14="http://schemas.microsoft.com/office/powerpoint/2010/main" val="357133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2483336" y="907742"/>
            <a:ext cx="1505921" cy="53761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endParaRPr lang="en-GB" dirty="0">
              <a:solidFill>
                <a:schemeClr val="accent1">
                  <a:lumMod val="25000"/>
                </a:schemeClr>
              </a:solidFill>
            </a:endParaRPr>
          </a:p>
        </p:txBody>
      </p:sp>
      <p:sp>
        <p:nvSpPr>
          <p:cNvPr id="17" name="Title 1"/>
          <p:cNvSpPr>
            <a:spLocks noGrp="1"/>
          </p:cNvSpPr>
          <p:nvPr>
            <p:ph type="title"/>
          </p:nvPr>
        </p:nvSpPr>
        <p:spPr>
          <a:xfrm>
            <a:off x="170962" y="163165"/>
            <a:ext cx="8773592" cy="408229"/>
          </a:xfrm>
          <a:solidFill>
            <a:srgbClr val="E9CFAE"/>
          </a:solidFill>
          <a:ln w="28575">
            <a:solidFill>
              <a:srgbClr val="2B3975"/>
            </a:solidFill>
          </a:ln>
        </p:spPr>
        <p:txBody>
          <a:bodyPr bIns="36000"/>
          <a:lstStyle/>
          <a:p>
            <a:pPr marL="4665663" indent="-2600325" algn="r">
              <a:tabLst>
                <a:tab pos="3767138" algn="l"/>
                <a:tab pos="4125913" algn="l"/>
              </a:tabLst>
              <a:defRPr/>
            </a:pPr>
            <a:r>
              <a:rPr lang="fr-BE" sz="1800" b="1" dirty="0">
                <a:solidFill>
                  <a:schemeClr val="tx1"/>
                </a:solidFill>
                <a:latin typeface="Calibri" pitchFamily="34" charset="0"/>
              </a:rPr>
              <a:t>			</a:t>
            </a:r>
            <a:br>
              <a:rPr lang="fr-BE" sz="1800" b="1" dirty="0">
                <a:solidFill>
                  <a:schemeClr val="tx1"/>
                </a:solidFill>
                <a:latin typeface="Calibri" pitchFamily="34" charset="0"/>
              </a:rPr>
            </a:br>
            <a:br>
              <a:rPr lang="fr-BE" sz="1800" b="1" dirty="0">
                <a:solidFill>
                  <a:schemeClr val="tx1"/>
                </a:solidFill>
                <a:latin typeface="Calibri" pitchFamily="34" charset="0"/>
              </a:rPr>
            </a:br>
            <a:r>
              <a:rPr lang="en-GB" sz="1600" b="1" dirty="0">
                <a:solidFill>
                  <a:srgbClr val="8A052B"/>
                </a:solidFill>
                <a:cs typeface="Arial" pitchFamily="34" charset="0"/>
              </a:rPr>
              <a:t>The QAT </a:t>
            </a:r>
            <a:br>
              <a:rPr lang="fr-BE" sz="1600" b="1" dirty="0">
                <a:solidFill>
                  <a:srgbClr val="8A052B"/>
                </a:solidFill>
                <a:cs typeface="Arial" pitchFamily="34" charset="0"/>
              </a:rPr>
            </a:br>
            <a:br>
              <a:rPr lang="en-US" sz="1600" b="1" dirty="0">
                <a:solidFill>
                  <a:srgbClr val="8A052B"/>
                </a:solidFill>
              </a:rPr>
            </a:br>
            <a:endParaRPr lang="en-US" sz="1600" b="1" dirty="0">
              <a:solidFill>
                <a:srgbClr val="8A052B"/>
              </a:solidFill>
            </a:endParaRPr>
          </a:p>
        </p:txBody>
      </p:sp>
      <p:sp>
        <p:nvSpPr>
          <p:cNvPr id="18" name="Title 1"/>
          <p:cNvSpPr txBox="1">
            <a:spLocks/>
          </p:cNvSpPr>
          <p:nvPr/>
        </p:nvSpPr>
        <p:spPr bwMode="auto">
          <a:xfrm>
            <a:off x="247862" y="177089"/>
            <a:ext cx="4680520" cy="288925"/>
          </a:xfrm>
          <a:prstGeom prst="rect">
            <a:avLst/>
          </a:prstGeom>
          <a:noFill/>
          <a:ln w="28575">
            <a:noFill/>
            <a:miter lim="800000"/>
            <a:headEnd/>
            <a:tailEnd/>
          </a:ln>
        </p:spPr>
        <p:txBody>
          <a:bodyPr tIns="108000" bIns="0" anchor="ctr"/>
          <a:lstStyle/>
          <a:p>
            <a:pPr eaLnBrk="0" hangingPunct="0">
              <a:spcAft>
                <a:spcPts val="600"/>
              </a:spcAft>
              <a:defRPr/>
            </a:pPr>
            <a:r>
              <a:rPr lang="en-GB" b="1" kern="0" dirty="0">
                <a:solidFill>
                  <a:srgbClr val="00442C"/>
                </a:solidFill>
                <a:latin typeface="Arial" pitchFamily="34" charset="0"/>
                <a:cs typeface="Arial" pitchFamily="34" charset="0"/>
              </a:rPr>
              <a:t>General outline</a:t>
            </a:r>
          </a:p>
        </p:txBody>
      </p:sp>
      <p:sp>
        <p:nvSpPr>
          <p:cNvPr id="4" name="Rectangle 3"/>
          <p:cNvSpPr/>
          <p:nvPr/>
        </p:nvSpPr>
        <p:spPr>
          <a:xfrm>
            <a:off x="170962" y="878964"/>
            <a:ext cx="2187647" cy="53749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a:p>
            <a:pPr algn="r"/>
            <a:endParaRPr lang="fr-BE" sz="1000" u="sng" dirty="0">
              <a:latin typeface="Arial Narrow" panose="020B0606020202030204" pitchFamily="34" charset="0"/>
              <a:hlinkClick r:id="rId3"/>
            </a:endParaRPr>
          </a:p>
        </p:txBody>
      </p:sp>
      <p:sp>
        <p:nvSpPr>
          <p:cNvPr id="5" name="Rounded Rectangle 4"/>
          <p:cNvSpPr/>
          <p:nvPr/>
        </p:nvSpPr>
        <p:spPr>
          <a:xfrm>
            <a:off x="2588122" y="2816946"/>
            <a:ext cx="1295742" cy="466555"/>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chemeClr val="accent1">
                    <a:lumMod val="25000"/>
                  </a:schemeClr>
                </a:solidFill>
              </a:rPr>
              <a:t>Collection Management</a:t>
            </a:r>
          </a:p>
        </p:txBody>
      </p:sp>
      <p:sp>
        <p:nvSpPr>
          <p:cNvPr id="9" name="Rounded Rectangle 8"/>
          <p:cNvSpPr/>
          <p:nvPr/>
        </p:nvSpPr>
        <p:spPr>
          <a:xfrm>
            <a:off x="2571386" y="4910649"/>
            <a:ext cx="1296143" cy="468930"/>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chemeClr val="accent1">
                    <a:lumMod val="25000"/>
                  </a:schemeClr>
                </a:solidFill>
              </a:rPr>
              <a:t>Exhibition &amp; Transport</a:t>
            </a:r>
          </a:p>
        </p:txBody>
      </p:sp>
      <p:sp>
        <p:nvSpPr>
          <p:cNvPr id="10" name="Rounded Rectangle 9"/>
          <p:cNvSpPr/>
          <p:nvPr/>
        </p:nvSpPr>
        <p:spPr>
          <a:xfrm>
            <a:off x="2571386" y="3565863"/>
            <a:ext cx="1295742" cy="466555"/>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chemeClr val="accent1">
                    <a:lumMod val="25000"/>
                  </a:schemeClr>
                </a:solidFill>
              </a:rPr>
              <a:t>Physical Security</a:t>
            </a:r>
          </a:p>
        </p:txBody>
      </p:sp>
      <p:sp>
        <p:nvSpPr>
          <p:cNvPr id="11" name="Rounded Rectangle 10"/>
          <p:cNvSpPr/>
          <p:nvPr/>
        </p:nvSpPr>
        <p:spPr>
          <a:xfrm>
            <a:off x="2571387" y="5580231"/>
            <a:ext cx="1296143" cy="534501"/>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chemeClr val="accent1">
                    <a:lumMod val="25000"/>
                  </a:schemeClr>
                </a:solidFill>
              </a:rPr>
              <a:t>Incident &amp; Crisis Management</a:t>
            </a:r>
          </a:p>
        </p:txBody>
      </p:sp>
      <p:sp>
        <p:nvSpPr>
          <p:cNvPr id="12" name="Rounded Rectangle 11"/>
          <p:cNvSpPr/>
          <p:nvPr/>
        </p:nvSpPr>
        <p:spPr>
          <a:xfrm>
            <a:off x="2571386" y="2176033"/>
            <a:ext cx="1295742" cy="466555"/>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200" dirty="0">
                <a:solidFill>
                  <a:schemeClr val="accent1">
                    <a:lumMod val="25000"/>
                  </a:schemeClr>
                </a:solidFill>
              </a:rPr>
              <a:t>Governance &amp; Policy</a:t>
            </a:r>
          </a:p>
        </p:txBody>
      </p:sp>
      <p:sp>
        <p:nvSpPr>
          <p:cNvPr id="13" name="Rounded Rectangle 12"/>
          <p:cNvSpPr/>
          <p:nvPr/>
        </p:nvSpPr>
        <p:spPr>
          <a:xfrm>
            <a:off x="2571386" y="4243442"/>
            <a:ext cx="1295742" cy="466555"/>
          </a:xfrm>
          <a:prstGeom prst="roundRect">
            <a:avLst/>
          </a:prstGeom>
          <a:solidFill>
            <a:schemeClr val="bg1"/>
          </a:solid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chemeClr val="accent1">
                    <a:lumMod val="25000"/>
                  </a:schemeClr>
                </a:solidFill>
              </a:rPr>
              <a:t>Access &amp; Use</a:t>
            </a:r>
          </a:p>
        </p:txBody>
      </p:sp>
      <p:sp>
        <p:nvSpPr>
          <p:cNvPr id="34" name="Rectangle à coins arrondis 24"/>
          <p:cNvSpPr/>
          <p:nvPr/>
        </p:nvSpPr>
        <p:spPr>
          <a:xfrm>
            <a:off x="4129550" y="962016"/>
            <a:ext cx="4802271" cy="5695789"/>
          </a:xfrm>
          <a:prstGeom prst="roundRect">
            <a:avLst>
              <a:gd name="adj" fmla="val 59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0" bIns="0" rtlCol="0" anchor="t" anchorCtr="0"/>
          <a:lstStyle/>
          <a:p>
            <a:r>
              <a:rPr lang="en-GB" sz="1200" b="1" dirty="0">
                <a:solidFill>
                  <a:srgbClr val="2B3975"/>
                </a:solidFill>
              </a:rPr>
              <a:t>A reference grid </a:t>
            </a:r>
            <a:r>
              <a:rPr lang="en-GB" sz="1200" b="1" dirty="0">
                <a:solidFill>
                  <a:srgbClr val="2B3975"/>
                </a:solidFill>
                <a:sym typeface="Wingdings" panose="05000000000000000000" pitchFamily="2" charset="2"/>
              </a:rPr>
              <a:t> </a:t>
            </a:r>
            <a:r>
              <a:rPr lang="en-GB" sz="1200" dirty="0">
                <a:solidFill>
                  <a:schemeClr val="tx1"/>
                </a:solidFill>
                <a:latin typeface="+mj-lt"/>
                <a:sym typeface="Wingdings" panose="05000000000000000000" pitchFamily="2" charset="2"/>
              </a:rPr>
              <a:t>resulting of the</a:t>
            </a:r>
            <a:r>
              <a:rPr lang="en-US" sz="1200" dirty="0">
                <a:solidFill>
                  <a:schemeClr val="tx1"/>
                </a:solidFill>
                <a:effectLst/>
                <a:latin typeface="+mj-lt"/>
                <a:ea typeface="Calibri" panose="020F0502020204030204" pitchFamily="34" charset="0"/>
                <a:cs typeface="Calibri" panose="020F0502020204030204" pitchFamily="34" charset="0"/>
              </a:rPr>
              <a:t> results in the survey from the institutions represented within the SWG .</a:t>
            </a:r>
          </a:p>
          <a:p>
            <a:pPr lvl="1"/>
            <a:r>
              <a:rPr lang="en-GB" sz="1200" b="1" dirty="0">
                <a:solidFill>
                  <a:schemeClr val="tx1"/>
                </a:solidFill>
                <a:latin typeface="+mj-lt"/>
                <a:sym typeface="Wingdings" panose="05000000000000000000" pitchFamily="2" charset="2"/>
              </a:rPr>
              <a:t> </a:t>
            </a:r>
            <a:endParaRPr lang="en-GB" sz="1200" b="1" dirty="0">
              <a:solidFill>
                <a:schemeClr val="tx1"/>
              </a:solidFill>
              <a:latin typeface="+mj-lt"/>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endParaRPr lang="en-GB" sz="1200" b="1" i="1" dirty="0">
              <a:solidFill>
                <a:srgbClr val="2B3975"/>
              </a:solidFill>
            </a:endParaRPr>
          </a:p>
          <a:p>
            <a:r>
              <a:rPr lang="en-GB" sz="1200" b="1" dirty="0">
                <a:solidFill>
                  <a:srgbClr val="2B3975"/>
                </a:solidFill>
              </a:rPr>
              <a:t>Tips, based on:</a:t>
            </a:r>
          </a:p>
          <a:p>
            <a:endParaRPr lang="en-GB" sz="400" b="1" dirty="0">
              <a:solidFill>
                <a:srgbClr val="3C848C"/>
              </a:solidFill>
            </a:endParaRPr>
          </a:p>
          <a:p>
            <a:pPr marL="628650" lvl="1" indent="-171450">
              <a:buFont typeface="Arial" panose="020B0604020202020204" pitchFamily="34" charset="0"/>
              <a:buChar char="•"/>
            </a:pPr>
            <a:r>
              <a:rPr lang="en-GB" sz="1200" dirty="0">
                <a:solidFill>
                  <a:schemeClr val="tx1"/>
                </a:solidFill>
              </a:rPr>
              <a:t>Various relevant considerations related to your institution</a:t>
            </a:r>
          </a:p>
          <a:p>
            <a:pPr marL="628650" lvl="1" indent="-171450">
              <a:buFont typeface="Arial" panose="020B0604020202020204" pitchFamily="34" charset="0"/>
              <a:buChar char="•"/>
            </a:pPr>
            <a:r>
              <a:rPr lang="en-US" sz="1200" dirty="0">
                <a:solidFill>
                  <a:schemeClr val="tx1"/>
                </a:solidFill>
              </a:rPr>
              <a:t>The figures of the reference grid (how to use them) </a:t>
            </a:r>
          </a:p>
          <a:p>
            <a:endParaRPr lang="en-GB" sz="1200" b="1" dirty="0">
              <a:solidFill>
                <a:srgbClr val="2B3975"/>
              </a:solidFill>
            </a:endParaRPr>
          </a:p>
          <a:p>
            <a:r>
              <a:rPr lang="en-GB" sz="1200" b="1" dirty="0">
                <a:solidFill>
                  <a:srgbClr val="2B3975"/>
                </a:solidFill>
              </a:rPr>
              <a:t>An Excel file: </a:t>
            </a:r>
            <a:r>
              <a:rPr lang="en-GB" sz="1200" dirty="0">
                <a:solidFill>
                  <a:schemeClr val="tx1"/>
                </a:solidFill>
              </a:rPr>
              <a:t>which will help you to obtain your positioning grid</a:t>
            </a:r>
          </a:p>
          <a:p>
            <a:pPr lvl="1"/>
            <a:endParaRPr lang="en-US" sz="1200" dirty="0">
              <a:solidFill>
                <a:schemeClr val="tx1"/>
              </a:solidFill>
            </a:endParaRPr>
          </a:p>
          <a:p>
            <a:pPr lvl="1"/>
            <a:endParaRPr lang="en-US" sz="1200" dirty="0">
              <a:solidFill>
                <a:schemeClr val="tx1"/>
              </a:solidFill>
              <a:latin typeface="+mj-lt"/>
            </a:endParaRPr>
          </a:p>
          <a:p>
            <a:endParaRPr lang="en-GB" sz="1200" dirty="0">
              <a:solidFill>
                <a:schemeClr val="tx1"/>
              </a:solidFill>
            </a:endParaRPr>
          </a:p>
          <a:p>
            <a:endParaRPr lang="en-GB" sz="400" dirty="0"/>
          </a:p>
        </p:txBody>
      </p:sp>
      <p:pic>
        <p:nvPicPr>
          <p:cNvPr id="36" name="Picture 2" descr="https://www.cerl.org/_media/collaboration/quick_audit_tool_booklet_-_cover.png?cach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927" y="954134"/>
            <a:ext cx="2059620" cy="303557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34909" y="3630672"/>
            <a:ext cx="2139425" cy="2862322"/>
          </a:xfrm>
          <a:prstGeom prst="rect">
            <a:avLst/>
          </a:prstGeom>
          <a:noFill/>
        </p:spPr>
        <p:txBody>
          <a:bodyPr wrap="square" rtlCol="0">
            <a:spAutoFit/>
          </a:bodyPr>
          <a:lstStyle/>
          <a:p>
            <a:pPr marL="285750" indent="-285750">
              <a:buFont typeface="Wingdings" panose="05000000000000000000" pitchFamily="2" charset="2"/>
              <a:buChar char="ü"/>
            </a:pPr>
            <a:endParaRPr lang="en-US" sz="1100" dirty="0"/>
          </a:p>
          <a:p>
            <a:pPr marL="285750" indent="-285750">
              <a:buFont typeface="Wingdings" panose="05000000000000000000" pitchFamily="2" charset="2"/>
              <a:buChar char="ü"/>
            </a:pPr>
            <a:endParaRPr lang="en-US" sz="1100" dirty="0"/>
          </a:p>
          <a:p>
            <a:pPr marL="285750" indent="-285750">
              <a:buFont typeface="Wingdings" panose="05000000000000000000" pitchFamily="2" charset="2"/>
              <a:buChar char="ü"/>
            </a:pPr>
            <a:endParaRPr lang="en-US" sz="1100" dirty="0"/>
          </a:p>
          <a:p>
            <a:pPr marL="285750" indent="-285750">
              <a:buFont typeface="Wingdings" panose="05000000000000000000" pitchFamily="2" charset="2"/>
              <a:buChar char="ü"/>
            </a:pPr>
            <a:endParaRPr lang="en-US" sz="1100" dirty="0"/>
          </a:p>
          <a:p>
            <a:pPr algn="ctr"/>
            <a:r>
              <a:rPr lang="en-US" sz="1200" dirty="0"/>
              <a:t>Quick self assessment</a:t>
            </a:r>
          </a:p>
          <a:p>
            <a:pPr marL="285750" indent="-285750" algn="ctr">
              <a:buFont typeface="Arial" panose="020B0604020202020204" pitchFamily="34" charset="0"/>
              <a:buChar char="•"/>
            </a:pPr>
            <a:endParaRPr lang="en-US" sz="1200" dirty="0"/>
          </a:p>
          <a:p>
            <a:pPr algn="ctr"/>
            <a:r>
              <a:rPr lang="en-US" sz="1200" dirty="0"/>
              <a:t>Regularly reviewed</a:t>
            </a:r>
          </a:p>
          <a:p>
            <a:pPr marL="285750" indent="-285750" algn="ctr">
              <a:buFont typeface="Arial" panose="020B0604020202020204" pitchFamily="34" charset="0"/>
              <a:buChar char="•"/>
            </a:pPr>
            <a:endParaRPr lang="en-US" sz="1200" dirty="0"/>
          </a:p>
          <a:p>
            <a:pPr algn="ctr"/>
            <a:r>
              <a:rPr lang="en-US" sz="1200" dirty="0"/>
              <a:t>4th edition </a:t>
            </a:r>
            <a:r>
              <a:rPr lang="en-US" sz="1200" b="1" dirty="0">
                <a:solidFill>
                  <a:srgbClr val="8A052B"/>
                </a:solidFill>
              </a:rPr>
              <a:t>available to all </a:t>
            </a:r>
            <a:r>
              <a:rPr lang="en-US" sz="1200" dirty="0"/>
              <a:t>on CERL’s website since February 2022</a:t>
            </a:r>
          </a:p>
          <a:p>
            <a:pPr algn="ctr"/>
            <a:endParaRPr lang="en-US" sz="1200" dirty="0"/>
          </a:p>
          <a:p>
            <a:endParaRPr lang="en-US" sz="1100" dirty="0"/>
          </a:p>
          <a:p>
            <a:pPr marL="285750" indent="-285750">
              <a:buFont typeface="Wingdings" panose="05000000000000000000" pitchFamily="2" charset="2"/>
              <a:buChar char="ü"/>
            </a:pPr>
            <a:endParaRPr lang="en-US" sz="1100" dirty="0"/>
          </a:p>
          <a:p>
            <a:pPr marL="285750" indent="-285750">
              <a:buFont typeface="Wingdings" panose="05000000000000000000" pitchFamily="2" charset="2"/>
              <a:buChar char="ü"/>
            </a:pPr>
            <a:endParaRPr lang="en-US" dirty="0"/>
          </a:p>
        </p:txBody>
      </p:sp>
      <p:sp>
        <p:nvSpPr>
          <p:cNvPr id="38" name="TextBox 37"/>
          <p:cNvSpPr txBox="1"/>
          <p:nvPr/>
        </p:nvSpPr>
        <p:spPr>
          <a:xfrm>
            <a:off x="2499566" y="988270"/>
            <a:ext cx="1472854" cy="1015663"/>
          </a:xfrm>
          <a:prstGeom prst="rect">
            <a:avLst/>
          </a:prstGeom>
          <a:noFill/>
        </p:spPr>
        <p:txBody>
          <a:bodyPr wrap="square" rtlCol="0">
            <a:spAutoFit/>
          </a:bodyPr>
          <a:lstStyle/>
          <a:p>
            <a:pPr algn="ctr"/>
            <a:r>
              <a:rPr lang="en-US" sz="1200" b="1" dirty="0">
                <a:solidFill>
                  <a:srgbClr val="2B3975"/>
                </a:solidFill>
              </a:rPr>
              <a:t>Based on:</a:t>
            </a:r>
          </a:p>
          <a:p>
            <a:pPr algn="ctr"/>
            <a:endParaRPr lang="en-US" sz="1200" b="1" dirty="0">
              <a:solidFill>
                <a:srgbClr val="2B3975"/>
              </a:solidFill>
            </a:endParaRPr>
          </a:p>
          <a:p>
            <a:pPr algn="ctr"/>
            <a:r>
              <a:rPr lang="en-US" sz="1200" b="1" dirty="0"/>
              <a:t>A questionnaire  ± 100 questions</a:t>
            </a:r>
          </a:p>
          <a:p>
            <a:pPr algn="ctr"/>
            <a:r>
              <a:rPr lang="en-US" sz="1200" b="1" dirty="0"/>
              <a:t> 6 key areas</a:t>
            </a:r>
          </a:p>
        </p:txBody>
      </p:sp>
      <p:sp>
        <p:nvSpPr>
          <p:cNvPr id="2" name="Rectangle 1"/>
          <p:cNvSpPr/>
          <p:nvPr/>
        </p:nvSpPr>
        <p:spPr>
          <a:xfrm>
            <a:off x="3816512" y="6319252"/>
            <a:ext cx="184730" cy="338554"/>
          </a:xfrm>
          <a:prstGeom prst="rect">
            <a:avLst/>
          </a:prstGeom>
        </p:spPr>
        <p:txBody>
          <a:bodyPr wrap="none">
            <a:spAutoFit/>
          </a:bodyPr>
          <a:lstStyle/>
          <a:p>
            <a:pPr algn="r"/>
            <a:endParaRPr lang="en-US" sz="1600" dirty="0">
              <a:latin typeface="Arial Narrow" panose="020B0606020202030204" pitchFamily="34" charset="0"/>
            </a:endParaRPr>
          </a:p>
        </p:txBody>
      </p:sp>
      <p:sp>
        <p:nvSpPr>
          <p:cNvPr id="22" name="Rectangle 21"/>
          <p:cNvSpPr/>
          <p:nvPr/>
        </p:nvSpPr>
        <p:spPr>
          <a:xfrm>
            <a:off x="4089291" y="919372"/>
            <a:ext cx="4864244" cy="5750064"/>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endParaRPr lang="en-GB" dirty="0">
              <a:solidFill>
                <a:schemeClr val="accent1">
                  <a:lumMod val="25000"/>
                </a:schemeClr>
              </a:solidFill>
            </a:endParaRPr>
          </a:p>
        </p:txBody>
      </p:sp>
      <p:sp>
        <p:nvSpPr>
          <p:cNvPr id="32" name="TextBox 31">
            <a:extLst>
              <a:ext uri="{FF2B5EF4-FFF2-40B4-BE49-F238E27FC236}">
                <a16:creationId xmlns:a16="http://schemas.microsoft.com/office/drawing/2014/main" id="{FB62DC73-6CAF-4342-916E-0287EE50C880}"/>
              </a:ext>
            </a:extLst>
          </p:cNvPr>
          <p:cNvSpPr txBox="1"/>
          <p:nvPr/>
        </p:nvSpPr>
        <p:spPr>
          <a:xfrm>
            <a:off x="88334" y="6360396"/>
            <a:ext cx="3912908" cy="523220"/>
          </a:xfrm>
          <a:prstGeom prst="rect">
            <a:avLst/>
          </a:prstGeom>
          <a:noFill/>
        </p:spPr>
        <p:txBody>
          <a:bodyPr wrap="square">
            <a:spAutoFit/>
          </a:bodyPr>
          <a:lstStyle/>
          <a:p>
            <a:r>
              <a:rPr lang="en-US" sz="1400" dirty="0">
                <a:solidFill>
                  <a:srgbClr val="8A052B"/>
                </a:solidFill>
                <a:hlinkClick r:id="rId5">
                  <a:extLst>
                    <a:ext uri="{A12FA001-AC4F-418D-AE19-62706E023703}">
                      <ahyp:hlinkClr xmlns:ahyp="http://schemas.microsoft.com/office/drawing/2018/hyperlinkcolor" val="tx"/>
                    </a:ext>
                  </a:extLst>
                </a:hlinkClick>
              </a:rPr>
              <a:t>https://www.cerl.org/collaboration/security/qat</a:t>
            </a:r>
            <a:endParaRPr lang="en-US" sz="1400" dirty="0">
              <a:solidFill>
                <a:srgbClr val="8A052B"/>
              </a:solidFill>
            </a:endParaRPr>
          </a:p>
          <a:p>
            <a:endParaRPr lang="en-BE" sz="1400" dirty="0">
              <a:solidFill>
                <a:srgbClr val="8A052B"/>
              </a:solidFill>
            </a:endParaRPr>
          </a:p>
        </p:txBody>
      </p:sp>
      <p:pic>
        <p:nvPicPr>
          <p:cNvPr id="8" name="Picture 7" descr="Calendar&#10;&#10;Description automatically generated">
            <a:extLst>
              <a:ext uri="{FF2B5EF4-FFF2-40B4-BE49-F238E27FC236}">
                <a16:creationId xmlns:a16="http://schemas.microsoft.com/office/drawing/2014/main" id="{4913CC15-FCBC-4178-99B4-63B0C834F1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75" t="2133" b="2968"/>
          <a:stretch/>
        </p:blipFill>
        <p:spPr>
          <a:xfrm rot="5400000">
            <a:off x="4770150" y="879361"/>
            <a:ext cx="3502525" cy="4736005"/>
          </a:xfrm>
          <a:prstGeom prst="rect">
            <a:avLst/>
          </a:prstGeom>
        </p:spPr>
      </p:pic>
      <p:pic>
        <p:nvPicPr>
          <p:cNvPr id="41" name="Picture 40" descr="Calendar&#10;&#10;Description automatically generated">
            <a:extLst>
              <a:ext uri="{FF2B5EF4-FFF2-40B4-BE49-F238E27FC236}">
                <a16:creationId xmlns:a16="http://schemas.microsoft.com/office/drawing/2014/main" id="{21953BB1-1915-4AEC-84DF-E5140238805A}"/>
              </a:ext>
            </a:extLst>
          </p:cNvPr>
          <p:cNvPicPr>
            <a:picLocks noChangeAspect="1"/>
          </p:cNvPicPr>
          <p:nvPr/>
        </p:nvPicPr>
        <p:blipFill rotWithShape="1">
          <a:blip r:embed="rId6">
            <a:extLst>
              <a:ext uri="{28A0092B-C50C-407E-A947-70E740481C1C}">
                <a14:useLocalDpi xmlns:a14="http://schemas.microsoft.com/office/drawing/2010/main" val="0"/>
              </a:ext>
            </a:extLst>
          </a:blip>
          <a:srcRect l="13227" t="74350" r="63611" b="2131"/>
          <a:stretch/>
        </p:blipFill>
        <p:spPr>
          <a:xfrm rot="5400000">
            <a:off x="5358048" y="2198826"/>
            <a:ext cx="1872208" cy="2460352"/>
          </a:xfrm>
          <a:prstGeom prst="rect">
            <a:avLst/>
          </a:prstGeom>
        </p:spPr>
      </p:pic>
      <p:cxnSp>
        <p:nvCxnSpPr>
          <p:cNvPr id="23" name="Straight Arrow Connector 22">
            <a:extLst>
              <a:ext uri="{FF2B5EF4-FFF2-40B4-BE49-F238E27FC236}">
                <a16:creationId xmlns:a16="http://schemas.microsoft.com/office/drawing/2014/main" id="{31DAD6B3-F866-474E-9CB8-E724389767EA}"/>
              </a:ext>
            </a:extLst>
          </p:cNvPr>
          <p:cNvCxnSpPr>
            <a:cxnSpLocks/>
          </p:cNvCxnSpPr>
          <p:nvPr/>
        </p:nvCxnSpPr>
        <p:spPr>
          <a:xfrm flipH="1" flipV="1">
            <a:off x="5940152" y="2959331"/>
            <a:ext cx="504056" cy="512313"/>
          </a:xfrm>
          <a:prstGeom prst="straightConnector1">
            <a:avLst/>
          </a:prstGeom>
          <a:ln w="28575">
            <a:solidFill>
              <a:srgbClr val="8A052B"/>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93FFDA2-5EBE-4127-B3D8-01EDFBE7DBE8}"/>
              </a:ext>
            </a:extLst>
          </p:cNvPr>
          <p:cNvSpPr txBox="1"/>
          <p:nvPr/>
        </p:nvSpPr>
        <p:spPr>
          <a:xfrm>
            <a:off x="6444208" y="3471644"/>
            <a:ext cx="1904998" cy="1323439"/>
          </a:xfrm>
          <a:prstGeom prst="rect">
            <a:avLst/>
          </a:prstGeom>
          <a:solidFill>
            <a:schemeClr val="bg1"/>
          </a:solidFill>
          <a:ln w="28575">
            <a:solidFill>
              <a:srgbClr val="8A052B"/>
            </a:solidFill>
          </a:ln>
        </p:spPr>
        <p:txBody>
          <a:bodyPr wrap="square" rtlCol="0">
            <a:spAutoFit/>
          </a:bodyPr>
          <a:lstStyle/>
          <a:p>
            <a:r>
              <a:rPr lang="en-US" sz="1600" dirty="0"/>
              <a:t>73,33% of the participating institutions answered yes to the first question</a:t>
            </a:r>
            <a:endParaRPr lang="en-BE" sz="1600" dirty="0"/>
          </a:p>
        </p:txBody>
      </p:sp>
    </p:spTree>
    <p:extLst>
      <p:ext uri="{BB962C8B-B14F-4D97-AF65-F5344CB8AC3E}">
        <p14:creationId xmlns:p14="http://schemas.microsoft.com/office/powerpoint/2010/main" val="218619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a:spLocks noGrp="1"/>
          </p:cNvSpPr>
          <p:nvPr>
            <p:ph type="title"/>
          </p:nvPr>
        </p:nvSpPr>
        <p:spPr>
          <a:xfrm>
            <a:off x="218135" y="189617"/>
            <a:ext cx="8773592" cy="503080"/>
          </a:xfrm>
          <a:solidFill>
            <a:srgbClr val="E9CFAE"/>
          </a:solidFill>
          <a:ln w="28575">
            <a:solidFill>
              <a:srgbClr val="2B3975"/>
            </a:solidFill>
          </a:ln>
        </p:spPr>
        <p:txBody>
          <a:bodyPr bIns="36000"/>
          <a:lstStyle/>
          <a:p>
            <a:pPr marL="4665663" indent="-2600325" algn="r">
              <a:tabLst>
                <a:tab pos="3767138" algn="l"/>
                <a:tab pos="4125913" algn="l"/>
              </a:tabLst>
              <a:defRPr/>
            </a:pPr>
            <a:r>
              <a:rPr lang="fr-BE" sz="1800" b="1" dirty="0">
                <a:solidFill>
                  <a:schemeClr val="tx1"/>
                </a:solidFill>
                <a:latin typeface="Calibri" pitchFamily="34" charset="0"/>
              </a:rPr>
              <a:t>			</a:t>
            </a:r>
            <a:br>
              <a:rPr lang="fr-BE" sz="1800" b="1" dirty="0">
                <a:solidFill>
                  <a:schemeClr val="tx1"/>
                </a:solidFill>
                <a:latin typeface="Calibri" pitchFamily="34" charset="0"/>
              </a:rPr>
            </a:br>
            <a:br>
              <a:rPr lang="fr-BE" sz="1800" b="1" dirty="0">
                <a:solidFill>
                  <a:schemeClr val="tx1"/>
                </a:solidFill>
                <a:latin typeface="Calibri" pitchFamily="34" charset="0"/>
              </a:rPr>
            </a:br>
            <a:r>
              <a:rPr lang="en-GB" sz="1600" b="1" dirty="0">
                <a:solidFill>
                  <a:srgbClr val="8A052B"/>
                </a:solidFill>
                <a:cs typeface="Arial" pitchFamily="34" charset="0"/>
              </a:rPr>
              <a:t>The QAT </a:t>
            </a:r>
            <a:br>
              <a:rPr lang="fr-BE" sz="1600" b="1" dirty="0">
                <a:solidFill>
                  <a:srgbClr val="8A052B"/>
                </a:solidFill>
                <a:cs typeface="Arial" pitchFamily="34" charset="0"/>
              </a:rPr>
            </a:br>
            <a:br>
              <a:rPr lang="en-US" sz="1600" b="1" dirty="0">
                <a:solidFill>
                  <a:srgbClr val="8A052B"/>
                </a:solidFill>
              </a:rPr>
            </a:br>
            <a:endParaRPr lang="en-US" sz="1600" b="1" dirty="0">
              <a:solidFill>
                <a:srgbClr val="8A052B"/>
              </a:solidFill>
            </a:endParaRPr>
          </a:p>
        </p:txBody>
      </p:sp>
      <p:sp>
        <p:nvSpPr>
          <p:cNvPr id="18" name="Title 1"/>
          <p:cNvSpPr txBox="1">
            <a:spLocks/>
          </p:cNvSpPr>
          <p:nvPr/>
        </p:nvSpPr>
        <p:spPr bwMode="auto">
          <a:xfrm>
            <a:off x="174267" y="242987"/>
            <a:ext cx="7206045" cy="349925"/>
          </a:xfrm>
          <a:prstGeom prst="rect">
            <a:avLst/>
          </a:prstGeom>
          <a:noFill/>
          <a:ln w="28575">
            <a:noFill/>
            <a:miter lim="800000"/>
            <a:headEnd/>
            <a:tailEnd/>
          </a:ln>
        </p:spPr>
        <p:txBody>
          <a:bodyPr tIns="108000" bIns="0" anchor="ctr"/>
          <a:lstStyle/>
          <a:p>
            <a:pPr eaLnBrk="0" hangingPunct="0">
              <a:spcAft>
                <a:spcPts val="600"/>
              </a:spcAft>
              <a:defRPr/>
            </a:pPr>
            <a:r>
              <a:rPr lang="en-GB" b="1" kern="0" dirty="0">
                <a:solidFill>
                  <a:srgbClr val="00442C"/>
                </a:solidFill>
                <a:latin typeface="Arial" pitchFamily="34" charset="0"/>
                <a:cs typeface="Arial" pitchFamily="34" charset="0"/>
              </a:rPr>
              <a:t>The Excel file, a great help to obtain your positioning grid</a:t>
            </a:r>
          </a:p>
        </p:txBody>
      </p:sp>
      <p:sp>
        <p:nvSpPr>
          <p:cNvPr id="14" name="Oval 13">
            <a:extLst>
              <a:ext uri="{FF2B5EF4-FFF2-40B4-BE49-F238E27FC236}">
                <a16:creationId xmlns:a16="http://schemas.microsoft.com/office/drawing/2014/main" id="{35935848-FF56-4C94-BE41-9A412B2EB087}"/>
              </a:ext>
            </a:extLst>
          </p:cNvPr>
          <p:cNvSpPr/>
          <p:nvPr/>
        </p:nvSpPr>
        <p:spPr>
          <a:xfrm>
            <a:off x="5314364" y="4172041"/>
            <a:ext cx="3321019" cy="1439006"/>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BFA7C96-DD61-48B8-9D04-7023E8CFA5E0}"/>
              </a:ext>
            </a:extLst>
          </p:cNvPr>
          <p:cNvSpPr txBox="1"/>
          <p:nvPr/>
        </p:nvSpPr>
        <p:spPr>
          <a:xfrm>
            <a:off x="5611838" y="4559264"/>
            <a:ext cx="2726070" cy="553998"/>
          </a:xfrm>
          <a:prstGeom prst="rect">
            <a:avLst/>
          </a:prstGeom>
          <a:noFill/>
        </p:spPr>
        <p:txBody>
          <a:bodyPr wrap="square" lIns="0" tIns="0" rIns="0" bIns="0" rtlCol="0">
            <a:spAutoFit/>
          </a:bodyPr>
          <a:lstStyle/>
          <a:p>
            <a:pPr algn="ctr"/>
            <a:r>
              <a:rPr lang="en-GB" sz="1200" b="1" dirty="0"/>
              <a:t>At a simple glance you get clear first visualization of your situation = the starting point to shape your actions</a:t>
            </a:r>
          </a:p>
        </p:txBody>
      </p:sp>
      <p:pic>
        <p:nvPicPr>
          <p:cNvPr id="4" name="Picture 3" descr="Table&#10;&#10;Description automatically generated with medium confidence">
            <a:extLst>
              <a:ext uri="{FF2B5EF4-FFF2-40B4-BE49-F238E27FC236}">
                <a16:creationId xmlns:a16="http://schemas.microsoft.com/office/drawing/2014/main" id="{3B339621-4217-477F-8B08-3C8046E97A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7" t="3478" r="63054" b="2194"/>
          <a:stretch/>
        </p:blipFill>
        <p:spPr>
          <a:xfrm rot="5400000">
            <a:off x="2798016" y="-1271523"/>
            <a:ext cx="2010012" cy="6958989"/>
          </a:xfrm>
          <a:prstGeom prst="rect">
            <a:avLst/>
          </a:prstGeom>
        </p:spPr>
      </p:pic>
      <p:pic>
        <p:nvPicPr>
          <p:cNvPr id="6" name="Picture 5" descr="Calendar&#10;&#10;Description automatically generated">
            <a:extLst>
              <a:ext uri="{FF2B5EF4-FFF2-40B4-BE49-F238E27FC236}">
                <a16:creationId xmlns:a16="http://schemas.microsoft.com/office/drawing/2014/main" id="{7C141600-B268-44A0-A0AA-B8A12FF1D6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56" t="35486" r="35685"/>
          <a:stretch/>
        </p:blipFill>
        <p:spPr>
          <a:xfrm rot="5400000">
            <a:off x="909690" y="2602045"/>
            <a:ext cx="2547248" cy="4248235"/>
          </a:xfrm>
          <a:prstGeom prst="rect">
            <a:avLst/>
          </a:prstGeom>
        </p:spPr>
      </p:pic>
      <p:sp>
        <p:nvSpPr>
          <p:cNvPr id="11" name="TextBox 10">
            <a:extLst>
              <a:ext uri="{FF2B5EF4-FFF2-40B4-BE49-F238E27FC236}">
                <a16:creationId xmlns:a16="http://schemas.microsoft.com/office/drawing/2014/main" id="{5C17422E-08EA-469A-BDE0-89C5B933EFA1}"/>
              </a:ext>
            </a:extLst>
          </p:cNvPr>
          <p:cNvSpPr txBox="1"/>
          <p:nvPr/>
        </p:nvSpPr>
        <p:spPr>
          <a:xfrm>
            <a:off x="2749220" y="4389513"/>
            <a:ext cx="1535630" cy="1184940"/>
          </a:xfrm>
          <a:prstGeom prst="rect">
            <a:avLst/>
          </a:prstGeom>
          <a:solidFill>
            <a:schemeClr val="bg1"/>
          </a:solidFill>
          <a:ln>
            <a:solidFill>
              <a:srgbClr val="00442C"/>
            </a:solidFill>
          </a:ln>
        </p:spPr>
        <p:txBody>
          <a:bodyPr wrap="square" lIns="36000" tIns="0" rIns="0" bIns="0" rtlCol="0">
            <a:spAutoFit/>
          </a:bodyPr>
          <a:lstStyle/>
          <a:p>
            <a:pPr algn="ctr"/>
            <a:endParaRPr lang="en-GB" sz="900" b="1" dirty="0"/>
          </a:p>
          <a:p>
            <a:r>
              <a:rPr lang="en-GB" sz="1000" dirty="0"/>
              <a:t>   </a:t>
            </a:r>
            <a:r>
              <a:rPr lang="en-GB" sz="900" b="1" dirty="0"/>
              <a:t>Yes       	</a:t>
            </a:r>
            <a:r>
              <a:rPr lang="en-GB" sz="900" b="1" dirty="0">
                <a:sym typeface="Wingdings" panose="05000000000000000000" pitchFamily="2" charset="2"/>
              </a:rPr>
              <a:t>   </a:t>
            </a:r>
          </a:p>
          <a:p>
            <a:endParaRPr lang="en-GB" sz="600" b="1" dirty="0">
              <a:sym typeface="Wingdings" panose="05000000000000000000" pitchFamily="2" charset="2"/>
            </a:endParaRPr>
          </a:p>
          <a:p>
            <a:r>
              <a:rPr lang="en-GB" sz="900" b="1" dirty="0">
                <a:sym typeface="Wingdings" panose="05000000000000000000" pitchFamily="2" charset="2"/>
              </a:rPr>
              <a:t>    No        	</a:t>
            </a:r>
          </a:p>
          <a:p>
            <a:endParaRPr lang="en-GB" sz="600" b="1" dirty="0">
              <a:sym typeface="Wingdings" panose="05000000000000000000" pitchFamily="2" charset="2"/>
            </a:endParaRPr>
          </a:p>
          <a:p>
            <a:r>
              <a:rPr lang="en-GB" sz="900" b="1" dirty="0">
                <a:sym typeface="Wingdings" panose="05000000000000000000" pitchFamily="2" charset="2"/>
              </a:rPr>
              <a:t>    In part</a:t>
            </a:r>
            <a:r>
              <a:rPr lang="en-GB" sz="1000" dirty="0">
                <a:sym typeface="Wingdings" panose="05000000000000000000" pitchFamily="2" charset="2"/>
              </a:rPr>
              <a:t> 	</a:t>
            </a:r>
            <a:r>
              <a:rPr lang="en-GB" sz="900" b="1" dirty="0">
                <a:sym typeface="Wingdings" panose="05000000000000000000" pitchFamily="2" charset="2"/>
              </a:rPr>
              <a:t></a:t>
            </a:r>
          </a:p>
          <a:p>
            <a:endParaRPr lang="en-GB" sz="900" b="1" dirty="0">
              <a:sym typeface="Wingdings" panose="05000000000000000000" pitchFamily="2" charset="2"/>
            </a:endParaRPr>
          </a:p>
          <a:p>
            <a:r>
              <a:rPr lang="en-GB" sz="900" b="1" dirty="0">
                <a:sym typeface="Wingdings" panose="05000000000000000000" pitchFamily="2" charset="2"/>
              </a:rPr>
              <a:t>    N.R</a:t>
            </a:r>
            <a:r>
              <a:rPr lang="en-GB" sz="900" dirty="0">
                <a:sym typeface="Wingdings" panose="05000000000000000000" pitchFamily="2" charset="2"/>
              </a:rPr>
              <a:t> </a:t>
            </a:r>
            <a:r>
              <a:rPr lang="en-GB" sz="700" dirty="0">
                <a:sym typeface="Wingdings" panose="05000000000000000000" pitchFamily="2" charset="2"/>
              </a:rPr>
              <a:t>(not relevant)	</a:t>
            </a:r>
            <a:r>
              <a:rPr lang="en-GB" sz="900" b="1" dirty="0">
                <a:sym typeface="Wingdings" panose="05000000000000000000" pitchFamily="2" charset="2"/>
              </a:rPr>
              <a:t>	</a:t>
            </a:r>
            <a:endParaRPr lang="en-GB" sz="900" b="1" dirty="0"/>
          </a:p>
        </p:txBody>
      </p:sp>
      <p:sp>
        <p:nvSpPr>
          <p:cNvPr id="10" name="Rectangle 9">
            <a:extLst>
              <a:ext uri="{FF2B5EF4-FFF2-40B4-BE49-F238E27FC236}">
                <a16:creationId xmlns:a16="http://schemas.microsoft.com/office/drawing/2014/main" id="{BF5563C0-1113-4D34-B085-3C903FA43354}"/>
              </a:ext>
            </a:extLst>
          </p:cNvPr>
          <p:cNvSpPr/>
          <p:nvPr/>
        </p:nvSpPr>
        <p:spPr>
          <a:xfrm>
            <a:off x="3958400" y="4591157"/>
            <a:ext cx="181187" cy="81268"/>
          </a:xfrm>
          <a:prstGeom prst="rect">
            <a:avLst/>
          </a:prstGeom>
          <a:solidFill>
            <a:srgbClr val="82A648"/>
          </a:solidFill>
          <a:ln>
            <a:solidFill>
              <a:srgbClr val="82A6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2BE3E16-A38F-48B2-A632-7E09CF6E5EBA}"/>
              </a:ext>
            </a:extLst>
          </p:cNvPr>
          <p:cNvSpPr/>
          <p:nvPr/>
        </p:nvSpPr>
        <p:spPr>
          <a:xfrm>
            <a:off x="3958400" y="4836263"/>
            <a:ext cx="181187" cy="80883"/>
          </a:xfrm>
          <a:prstGeom prst="rect">
            <a:avLst/>
          </a:prstGeom>
          <a:solidFill>
            <a:srgbClr val="FF0000"/>
          </a:solidFill>
          <a:ln>
            <a:solidFill>
              <a:srgbClr val="E55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AAA6A09-53CA-417E-84F1-0F808F42CB81}"/>
              </a:ext>
            </a:extLst>
          </p:cNvPr>
          <p:cNvSpPr/>
          <p:nvPr/>
        </p:nvSpPr>
        <p:spPr>
          <a:xfrm>
            <a:off x="3965979" y="5080984"/>
            <a:ext cx="181187" cy="81268"/>
          </a:xfrm>
          <a:prstGeom prst="rect">
            <a:avLst/>
          </a:prstGeom>
          <a:solidFill>
            <a:srgbClr val="FABF74"/>
          </a:solidFill>
          <a:ln>
            <a:solidFill>
              <a:srgbClr val="FAB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47650D-BFF3-4F36-A68E-FEA361CE08C5}"/>
              </a:ext>
            </a:extLst>
          </p:cNvPr>
          <p:cNvSpPr/>
          <p:nvPr/>
        </p:nvSpPr>
        <p:spPr>
          <a:xfrm>
            <a:off x="3958399" y="5293760"/>
            <a:ext cx="181187" cy="8126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307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4716005" y="1101265"/>
            <a:ext cx="4228549" cy="4308872"/>
          </a:xfrm>
          <a:prstGeom prst="rect">
            <a:avLst/>
          </a:prstGeom>
        </p:spPr>
        <p:txBody>
          <a:bodyPr wrap="square">
            <a:spAutoFit/>
          </a:bodyPr>
          <a:lstStyle/>
          <a:p>
            <a:pPr>
              <a:spcBef>
                <a:spcPts val="600"/>
              </a:spcBef>
              <a:spcAft>
                <a:spcPts val="600"/>
              </a:spcAft>
            </a:pPr>
            <a:r>
              <a:rPr lang="en-GB" sz="1400" dirty="0">
                <a:latin typeface="+mj-lt"/>
              </a:rPr>
              <a:t>Based on 32 scenarios </a:t>
            </a:r>
            <a:r>
              <a:rPr lang="en-US" sz="1400" dirty="0">
                <a:effectLst/>
                <a:latin typeface="+mj-lt"/>
                <a:ea typeface="Calibri" panose="020F0502020204030204" pitchFamily="34" charset="0"/>
                <a:cs typeface="Times New Roman" panose="02020603050405020304" pitchFamily="18" charset="0"/>
              </a:rPr>
              <a:t>that could happen in the day life of our institutions:</a:t>
            </a:r>
            <a:endParaRPr lang="en-BE" sz="1400" dirty="0">
              <a:effectLst/>
              <a:latin typeface="+mj-lt"/>
              <a:ea typeface="Calibri" panose="020F0502020204030204" pitchFamily="34" charset="0"/>
              <a:cs typeface="Times New Roman" panose="02020603050405020304" pitchFamily="18" charset="0"/>
            </a:endParaRPr>
          </a:p>
          <a:p>
            <a:pPr marL="285750" indent="-285750">
              <a:spcBef>
                <a:spcPts val="600"/>
              </a:spcBef>
              <a:spcAft>
                <a:spcPts val="600"/>
              </a:spcAft>
              <a:buFont typeface="Wingdings" panose="05000000000000000000" pitchFamily="2" charset="2"/>
              <a:buChar char="ü"/>
            </a:pPr>
            <a:r>
              <a:rPr lang="en-GB" sz="1400" dirty="0">
                <a:latin typeface="+mj-lt"/>
              </a:rPr>
              <a:t>A help to make the link between the measures that the QAT questionnaire prompts you to take and the incidents /problems that they help to prevent and solve </a:t>
            </a:r>
          </a:p>
          <a:p>
            <a:pPr marL="285750" indent="-285750">
              <a:spcBef>
                <a:spcPts val="600"/>
              </a:spcBef>
              <a:spcAft>
                <a:spcPts val="600"/>
              </a:spcAft>
              <a:buFont typeface="Wingdings" panose="05000000000000000000" pitchFamily="2" charset="2"/>
              <a:buChar char="ü"/>
            </a:pPr>
            <a:r>
              <a:rPr lang="en-GB" sz="1400" dirty="0">
                <a:latin typeface="+mj-lt"/>
              </a:rPr>
              <a:t>Ideal for animating workshop, gathering colleagues to address collections security issues </a:t>
            </a:r>
            <a:r>
              <a:rPr lang="en-GB" sz="1400" dirty="0">
                <a:latin typeface="+mj-lt"/>
                <a:sym typeface="Wingdings" panose="05000000000000000000" pitchFamily="2" charset="2"/>
              </a:rPr>
              <a:t> 2 major assets</a:t>
            </a:r>
            <a:endParaRPr lang="en-GB" sz="1400" dirty="0">
              <a:latin typeface="+mj-lt"/>
            </a:endParaRPr>
          </a:p>
          <a:p>
            <a:pPr marL="742950" lvl="1" indent="-285750">
              <a:spcBef>
                <a:spcPts val="600"/>
              </a:spcBef>
              <a:spcAft>
                <a:spcPts val="600"/>
              </a:spcAft>
              <a:buFont typeface="Arial" panose="020B0604020202020204" pitchFamily="34" charset="0"/>
              <a:buChar char="•"/>
            </a:pPr>
            <a:r>
              <a:rPr lang="en-US" sz="1400" dirty="0">
                <a:latin typeface="+mj-lt"/>
              </a:rPr>
              <a:t>get the buy-in, raise awareness and stimulate thinking about security issues</a:t>
            </a:r>
          </a:p>
          <a:p>
            <a:pPr marL="742950" lvl="1" indent="-285750">
              <a:spcBef>
                <a:spcPts val="600"/>
              </a:spcBef>
              <a:spcAft>
                <a:spcPts val="600"/>
              </a:spcAft>
              <a:buFont typeface="Arial" panose="020B0604020202020204" pitchFamily="34" charset="0"/>
              <a:buChar char="•"/>
            </a:pPr>
            <a:r>
              <a:rPr lang="en-US" sz="1400" dirty="0">
                <a:latin typeface="+mj-lt"/>
              </a:rPr>
              <a:t>thanks to the discussions it generates, a good way of bringing up near-misses and thus better identifying the risks specific to your institution </a:t>
            </a:r>
          </a:p>
          <a:p>
            <a:pPr marL="285750" indent="-285750">
              <a:spcBef>
                <a:spcPts val="600"/>
              </a:spcBef>
              <a:spcAft>
                <a:spcPts val="600"/>
              </a:spcAft>
              <a:buFont typeface="Wingdings" panose="05000000000000000000" pitchFamily="2" charset="2"/>
              <a:buChar char="ü"/>
            </a:pPr>
            <a:endParaRPr lang="en-GB" sz="1400" dirty="0"/>
          </a:p>
        </p:txBody>
      </p:sp>
      <p:pic>
        <p:nvPicPr>
          <p:cNvPr id="7" name="Picture 6" descr="Graphical user interface, text, application&#10;&#10;Description automatically generated">
            <a:extLst>
              <a:ext uri="{FF2B5EF4-FFF2-40B4-BE49-F238E27FC236}">
                <a16:creationId xmlns:a16="http://schemas.microsoft.com/office/drawing/2014/main" id="{FAE8E99C-8EE4-49F4-B329-CC6F446C194F}"/>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3800" r="9236" b="52100"/>
          <a:stretch/>
        </p:blipFill>
        <p:spPr>
          <a:xfrm>
            <a:off x="2317735" y="1119902"/>
            <a:ext cx="2160240" cy="3024336"/>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677A9198-F8AE-4F57-AD32-7880AD3890D0}"/>
              </a:ext>
            </a:extLst>
          </p:cNvPr>
          <p:cNvPicPr>
            <a:picLocks noChangeAspect="1"/>
          </p:cNvPicPr>
          <p:nvPr/>
        </p:nvPicPr>
        <p:blipFill rotWithShape="1">
          <a:blip r:embed="rId3">
            <a:extLst>
              <a:ext uri="{28A0092B-C50C-407E-A947-70E740481C1C}">
                <a14:useLocalDpi xmlns:a14="http://schemas.microsoft.com/office/drawing/2010/main" val="0"/>
              </a:ext>
            </a:extLst>
          </a:blip>
          <a:srcRect l="9236" t="4851" r="50000" b="52100"/>
          <a:stretch/>
        </p:blipFill>
        <p:spPr>
          <a:xfrm rot="20284766">
            <a:off x="483082" y="2096852"/>
            <a:ext cx="2160240" cy="2952328"/>
          </a:xfrm>
          <a:prstGeom prst="rect">
            <a:avLst/>
          </a:prstGeom>
        </p:spPr>
      </p:pic>
      <p:pic>
        <p:nvPicPr>
          <p:cNvPr id="11" name="Picture 10">
            <a:extLst>
              <a:ext uri="{FF2B5EF4-FFF2-40B4-BE49-F238E27FC236}">
                <a16:creationId xmlns:a16="http://schemas.microsoft.com/office/drawing/2014/main" id="{314F40F5-262E-44E8-9468-37C1DF13D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031" y="4542996"/>
            <a:ext cx="836295" cy="853440"/>
          </a:xfrm>
          <a:prstGeom prst="rect">
            <a:avLst/>
          </a:prstGeom>
        </p:spPr>
      </p:pic>
      <p:pic>
        <p:nvPicPr>
          <p:cNvPr id="8" name="Picture 7">
            <a:extLst>
              <a:ext uri="{FF2B5EF4-FFF2-40B4-BE49-F238E27FC236}">
                <a16:creationId xmlns:a16="http://schemas.microsoft.com/office/drawing/2014/main" id="{B2EEF585-EA1F-4A25-B64A-D4685C908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695" y="5410137"/>
            <a:ext cx="836295" cy="853440"/>
          </a:xfrm>
          <a:prstGeom prst="rect">
            <a:avLst/>
          </a:prstGeom>
        </p:spPr>
      </p:pic>
      <p:pic>
        <p:nvPicPr>
          <p:cNvPr id="9" name="Picture 8">
            <a:extLst>
              <a:ext uri="{FF2B5EF4-FFF2-40B4-BE49-F238E27FC236}">
                <a16:creationId xmlns:a16="http://schemas.microsoft.com/office/drawing/2014/main" id="{4CCCEB37-0057-47BB-A100-EBDDA5A60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805" y="5396436"/>
            <a:ext cx="836295" cy="853440"/>
          </a:xfrm>
          <a:prstGeom prst="rect">
            <a:avLst/>
          </a:prstGeom>
        </p:spPr>
      </p:pic>
      <p:sp>
        <p:nvSpPr>
          <p:cNvPr id="14" name="Title 1">
            <a:extLst>
              <a:ext uri="{FF2B5EF4-FFF2-40B4-BE49-F238E27FC236}">
                <a16:creationId xmlns:a16="http://schemas.microsoft.com/office/drawing/2014/main" id="{7F59A1A0-5045-4047-9DA0-0B6D20DBB9C3}"/>
              </a:ext>
            </a:extLst>
          </p:cNvPr>
          <p:cNvSpPr>
            <a:spLocks noGrp="1"/>
          </p:cNvSpPr>
          <p:nvPr>
            <p:ph type="title"/>
          </p:nvPr>
        </p:nvSpPr>
        <p:spPr>
          <a:xfrm>
            <a:off x="218135" y="189617"/>
            <a:ext cx="8773592" cy="503080"/>
          </a:xfrm>
          <a:solidFill>
            <a:srgbClr val="E9CFAE"/>
          </a:solidFill>
          <a:ln w="28575">
            <a:solidFill>
              <a:srgbClr val="2B3975"/>
            </a:solidFill>
          </a:ln>
        </p:spPr>
        <p:txBody>
          <a:bodyPr bIns="36000"/>
          <a:lstStyle/>
          <a:p>
            <a:pPr marL="4665663" indent="-2600325" algn="r">
              <a:tabLst>
                <a:tab pos="3767138" algn="l"/>
                <a:tab pos="4125913" algn="l"/>
              </a:tabLst>
              <a:defRPr/>
            </a:pPr>
            <a:r>
              <a:rPr lang="fr-BE" sz="1800" b="1" dirty="0">
                <a:solidFill>
                  <a:schemeClr val="tx1"/>
                </a:solidFill>
                <a:latin typeface="Calibri" pitchFamily="34" charset="0"/>
              </a:rPr>
              <a:t>			</a:t>
            </a:r>
            <a:br>
              <a:rPr lang="fr-BE" sz="1800" b="1" dirty="0">
                <a:solidFill>
                  <a:schemeClr val="tx1"/>
                </a:solidFill>
                <a:latin typeface="Calibri" pitchFamily="34" charset="0"/>
              </a:rPr>
            </a:br>
            <a:br>
              <a:rPr lang="fr-BE" sz="1800" b="1" dirty="0">
                <a:solidFill>
                  <a:schemeClr val="tx1"/>
                </a:solidFill>
                <a:latin typeface="Calibri" pitchFamily="34" charset="0"/>
              </a:rPr>
            </a:br>
            <a:r>
              <a:rPr lang="en-GB" sz="1600" b="1" dirty="0">
                <a:solidFill>
                  <a:srgbClr val="8A052B"/>
                </a:solidFill>
                <a:cs typeface="Arial" pitchFamily="34" charset="0"/>
              </a:rPr>
              <a:t>The QAT Supporting Tools </a:t>
            </a:r>
            <a:br>
              <a:rPr lang="fr-BE" sz="1600" b="1" dirty="0">
                <a:solidFill>
                  <a:srgbClr val="8A052B"/>
                </a:solidFill>
                <a:cs typeface="Arial" pitchFamily="34" charset="0"/>
              </a:rPr>
            </a:br>
            <a:br>
              <a:rPr lang="en-US" sz="1600" b="1" dirty="0">
                <a:solidFill>
                  <a:srgbClr val="8A052B"/>
                </a:solidFill>
              </a:rPr>
            </a:br>
            <a:endParaRPr lang="en-US" sz="1600" b="1" dirty="0">
              <a:solidFill>
                <a:srgbClr val="8A052B"/>
              </a:solidFill>
            </a:endParaRPr>
          </a:p>
        </p:txBody>
      </p:sp>
      <p:sp>
        <p:nvSpPr>
          <p:cNvPr id="16" name="Title 1">
            <a:extLst>
              <a:ext uri="{FF2B5EF4-FFF2-40B4-BE49-F238E27FC236}">
                <a16:creationId xmlns:a16="http://schemas.microsoft.com/office/drawing/2014/main" id="{22F8FC46-3364-44C9-83B0-89D758F21966}"/>
              </a:ext>
            </a:extLst>
          </p:cNvPr>
          <p:cNvSpPr txBox="1">
            <a:spLocks/>
          </p:cNvSpPr>
          <p:nvPr/>
        </p:nvSpPr>
        <p:spPr bwMode="auto">
          <a:xfrm>
            <a:off x="174267" y="242987"/>
            <a:ext cx="7206045" cy="349925"/>
          </a:xfrm>
          <a:prstGeom prst="rect">
            <a:avLst/>
          </a:prstGeom>
          <a:noFill/>
          <a:ln w="28575">
            <a:noFill/>
            <a:miter lim="800000"/>
            <a:headEnd/>
            <a:tailEnd/>
          </a:ln>
        </p:spPr>
        <p:txBody>
          <a:bodyPr tIns="108000" bIns="0" anchor="ctr"/>
          <a:lstStyle/>
          <a:p>
            <a:pPr eaLnBrk="0" hangingPunct="0">
              <a:spcAft>
                <a:spcPts val="600"/>
              </a:spcAft>
              <a:defRPr/>
            </a:pPr>
            <a:r>
              <a:rPr lang="en-GB" b="1" kern="0" dirty="0">
                <a:solidFill>
                  <a:srgbClr val="00442C"/>
                </a:solidFill>
                <a:latin typeface="Arial" pitchFamily="34" charset="0"/>
                <a:cs typeface="Arial" pitchFamily="34" charset="0"/>
              </a:rPr>
              <a:t>The Card Game</a:t>
            </a:r>
          </a:p>
        </p:txBody>
      </p:sp>
    </p:spTree>
    <p:extLst>
      <p:ext uri="{BB962C8B-B14F-4D97-AF65-F5344CB8AC3E}">
        <p14:creationId xmlns:p14="http://schemas.microsoft.com/office/powerpoint/2010/main" val="12931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ound Diagonal Corner Rectangle 8"/>
          <p:cNvSpPr/>
          <p:nvPr/>
        </p:nvSpPr>
        <p:spPr>
          <a:xfrm>
            <a:off x="341190" y="1305252"/>
            <a:ext cx="918442" cy="648072"/>
          </a:xfrm>
          <a:prstGeom prst="round2DiagRect">
            <a:avLst/>
          </a:prstGeom>
          <a:no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dirty="0">
                <a:solidFill>
                  <a:srgbClr val="00442C"/>
                </a:solidFill>
              </a:rPr>
              <a:t>Why?</a:t>
            </a:r>
          </a:p>
        </p:txBody>
      </p:sp>
      <p:sp>
        <p:nvSpPr>
          <p:cNvPr id="12" name="Round Diagonal Corner Rectangle 11"/>
          <p:cNvSpPr/>
          <p:nvPr/>
        </p:nvSpPr>
        <p:spPr>
          <a:xfrm>
            <a:off x="335926" y="2588922"/>
            <a:ext cx="918442" cy="648072"/>
          </a:xfrm>
          <a:prstGeom prst="round2DiagRect">
            <a:avLst/>
          </a:prstGeom>
          <a:no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1"/>
          <a:lstStyle/>
          <a:p>
            <a:pPr algn="ctr"/>
            <a:r>
              <a:rPr lang="en-GB" dirty="0">
                <a:solidFill>
                  <a:srgbClr val="00442C"/>
                </a:solidFill>
              </a:rPr>
              <a:t>Aim?</a:t>
            </a:r>
          </a:p>
        </p:txBody>
      </p:sp>
      <p:sp>
        <p:nvSpPr>
          <p:cNvPr id="2" name="Rectangle 1"/>
          <p:cNvSpPr/>
          <p:nvPr/>
        </p:nvSpPr>
        <p:spPr>
          <a:xfrm>
            <a:off x="1493295" y="2568874"/>
            <a:ext cx="7516071" cy="1077218"/>
          </a:xfrm>
          <a:prstGeom prst="rect">
            <a:avLst/>
          </a:prstGeom>
          <a:ln>
            <a:solidFill>
              <a:srgbClr val="E9CFAE"/>
            </a:solidFill>
          </a:ln>
        </p:spPr>
        <p:txBody>
          <a:bodyPr wrap="square">
            <a:spAutoFit/>
          </a:bodyPr>
          <a:lstStyle/>
          <a:p>
            <a:pPr>
              <a:spcAft>
                <a:spcPts val="0"/>
              </a:spcAft>
            </a:pPr>
            <a:r>
              <a:rPr lang="en-GB" sz="1600" dirty="0"/>
              <a:t>Made available, in an easy way,  both sample documents such as forms, procedures, checklists, etc. and background discussions in all relevant areas which could help in the choice of specific equipment, strategic alternatives or other. </a:t>
            </a:r>
            <a:endParaRPr lang="en-US" sz="1600" dirty="0"/>
          </a:p>
        </p:txBody>
      </p:sp>
      <p:sp>
        <p:nvSpPr>
          <p:cNvPr id="15" name="Rectangle 14"/>
          <p:cNvSpPr/>
          <p:nvPr/>
        </p:nvSpPr>
        <p:spPr>
          <a:xfrm>
            <a:off x="1466943" y="1305252"/>
            <a:ext cx="7516071" cy="958468"/>
          </a:xfrm>
          <a:prstGeom prst="rect">
            <a:avLst/>
          </a:prstGeom>
          <a:ln>
            <a:solidFill>
              <a:srgbClr val="E9CFAE"/>
            </a:solidFill>
          </a:ln>
        </p:spPr>
        <p:txBody>
          <a:bodyPr wrap="square">
            <a:spAutoFit/>
          </a:bodyPr>
          <a:lstStyle/>
          <a:p>
            <a:pPr>
              <a:lnSpc>
                <a:spcPct val="115000"/>
              </a:lnSpc>
              <a:spcAft>
                <a:spcPts val="0"/>
              </a:spcAft>
            </a:pPr>
            <a:r>
              <a:rPr lang="en-GB" sz="1600" dirty="0">
                <a:latin typeface="Arial" panose="020B0604020202020204" pitchFamily="34" charset="0"/>
                <a:ea typeface="Calibri" panose="020F0502020204030204" pitchFamily="34" charset="0"/>
              </a:rPr>
              <a:t>We feel that many of the resources which are available on-line often require a lot of time, before anything concrete can be derived from them</a:t>
            </a:r>
          </a:p>
          <a:p>
            <a:pPr>
              <a:lnSpc>
                <a:spcPct val="115000"/>
              </a:lnSpc>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 Diagonal Corner Rectangle 12">
            <a:extLst>
              <a:ext uri="{FF2B5EF4-FFF2-40B4-BE49-F238E27FC236}">
                <a16:creationId xmlns:a16="http://schemas.microsoft.com/office/drawing/2014/main" id="{8FF4035D-B7E7-46C7-A4D8-45A660F835BF}"/>
              </a:ext>
            </a:extLst>
          </p:cNvPr>
          <p:cNvSpPr/>
          <p:nvPr/>
        </p:nvSpPr>
        <p:spPr>
          <a:xfrm>
            <a:off x="366813" y="5623273"/>
            <a:ext cx="918442" cy="645065"/>
          </a:xfrm>
          <a:prstGeom prst="round2DiagRect">
            <a:avLst/>
          </a:prstGeom>
          <a:no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dirty="0">
                <a:solidFill>
                  <a:srgbClr val="00442C"/>
                </a:solidFill>
              </a:rPr>
              <a:t>For who?</a:t>
            </a:r>
          </a:p>
        </p:txBody>
      </p:sp>
      <p:sp>
        <p:nvSpPr>
          <p:cNvPr id="18" name="Rectangle 17">
            <a:extLst>
              <a:ext uri="{FF2B5EF4-FFF2-40B4-BE49-F238E27FC236}">
                <a16:creationId xmlns:a16="http://schemas.microsoft.com/office/drawing/2014/main" id="{3C048B50-7761-4FE9-8F76-E9BC385189D6}"/>
              </a:ext>
            </a:extLst>
          </p:cNvPr>
          <p:cNvSpPr/>
          <p:nvPr/>
        </p:nvSpPr>
        <p:spPr>
          <a:xfrm>
            <a:off x="1466944" y="5623273"/>
            <a:ext cx="7516071" cy="634533"/>
          </a:xfrm>
          <a:prstGeom prst="rect">
            <a:avLst/>
          </a:prstGeom>
          <a:ln>
            <a:solidFill>
              <a:srgbClr val="E9CFAE"/>
            </a:solidFill>
          </a:ln>
        </p:spPr>
        <p:txBody>
          <a:bodyPr wrap="square">
            <a:spAutoFit/>
          </a:bodyPr>
          <a:lstStyle/>
          <a:p>
            <a:pPr>
              <a:lnSpc>
                <a:spcPct val="115000"/>
              </a:lnSpc>
              <a:spcAft>
                <a:spcPts val="0"/>
              </a:spcAft>
            </a:pPr>
            <a:r>
              <a:rPr lang="en-GB" sz="1600" dirty="0">
                <a:latin typeface="Arial" panose="020B0604020202020204" pitchFamily="34" charset="0"/>
                <a:ea typeface="Calibri" panose="020F0502020204030204" pitchFamily="34" charset="0"/>
              </a:rPr>
              <a:t>Will exclusively be available to CERL members via CERL’s website (members area)</a:t>
            </a:r>
          </a:p>
        </p:txBody>
      </p:sp>
      <p:sp>
        <p:nvSpPr>
          <p:cNvPr id="19" name="Title 1">
            <a:extLst>
              <a:ext uri="{FF2B5EF4-FFF2-40B4-BE49-F238E27FC236}">
                <a16:creationId xmlns:a16="http://schemas.microsoft.com/office/drawing/2014/main" id="{246CE168-0C1C-4DD5-9DA3-58DF48E9039B}"/>
              </a:ext>
            </a:extLst>
          </p:cNvPr>
          <p:cNvSpPr>
            <a:spLocks noGrp="1"/>
          </p:cNvSpPr>
          <p:nvPr>
            <p:ph type="title"/>
          </p:nvPr>
        </p:nvSpPr>
        <p:spPr>
          <a:xfrm>
            <a:off x="218135" y="189617"/>
            <a:ext cx="8773592" cy="503080"/>
          </a:xfrm>
          <a:solidFill>
            <a:srgbClr val="E9CFAE"/>
          </a:solidFill>
          <a:ln w="28575">
            <a:solidFill>
              <a:srgbClr val="2B3975"/>
            </a:solidFill>
          </a:ln>
        </p:spPr>
        <p:txBody>
          <a:bodyPr bIns="36000"/>
          <a:lstStyle/>
          <a:p>
            <a:pPr marL="4665663" indent="-2600325" algn="r">
              <a:tabLst>
                <a:tab pos="3767138" algn="l"/>
                <a:tab pos="4125913" algn="l"/>
              </a:tabLst>
              <a:defRPr/>
            </a:pPr>
            <a:r>
              <a:rPr lang="fr-BE" sz="1800" b="1" dirty="0">
                <a:solidFill>
                  <a:schemeClr val="tx1"/>
                </a:solidFill>
                <a:latin typeface="Calibri" pitchFamily="34" charset="0"/>
              </a:rPr>
              <a:t>			</a:t>
            </a:r>
            <a:br>
              <a:rPr lang="fr-BE" sz="1800" b="1" dirty="0">
                <a:solidFill>
                  <a:schemeClr val="tx1"/>
                </a:solidFill>
                <a:latin typeface="Calibri" pitchFamily="34" charset="0"/>
              </a:rPr>
            </a:br>
            <a:br>
              <a:rPr lang="fr-BE" sz="1800" b="1" dirty="0">
                <a:solidFill>
                  <a:schemeClr val="tx1"/>
                </a:solidFill>
                <a:latin typeface="Calibri" pitchFamily="34" charset="0"/>
              </a:rPr>
            </a:br>
            <a:r>
              <a:rPr lang="en-GB" sz="1600" b="1" dirty="0">
                <a:solidFill>
                  <a:srgbClr val="8A052B"/>
                </a:solidFill>
                <a:cs typeface="Arial" pitchFamily="34" charset="0"/>
              </a:rPr>
              <a:t>The QAT Supporting Tools </a:t>
            </a:r>
            <a:br>
              <a:rPr lang="fr-BE" sz="1600" b="1" dirty="0">
                <a:solidFill>
                  <a:srgbClr val="8A052B"/>
                </a:solidFill>
                <a:cs typeface="Arial" pitchFamily="34" charset="0"/>
              </a:rPr>
            </a:br>
            <a:br>
              <a:rPr lang="en-US" sz="1600" b="1" dirty="0">
                <a:solidFill>
                  <a:srgbClr val="8A052B"/>
                </a:solidFill>
              </a:rPr>
            </a:br>
            <a:endParaRPr lang="en-US" sz="1600" b="1" dirty="0">
              <a:solidFill>
                <a:srgbClr val="8A052B"/>
              </a:solidFill>
            </a:endParaRPr>
          </a:p>
        </p:txBody>
      </p:sp>
      <p:sp>
        <p:nvSpPr>
          <p:cNvPr id="20" name="Title 1">
            <a:extLst>
              <a:ext uri="{FF2B5EF4-FFF2-40B4-BE49-F238E27FC236}">
                <a16:creationId xmlns:a16="http://schemas.microsoft.com/office/drawing/2014/main" id="{7BDF980F-35CC-4CD1-B8BF-5F1973BA41BF}"/>
              </a:ext>
            </a:extLst>
          </p:cNvPr>
          <p:cNvSpPr txBox="1">
            <a:spLocks/>
          </p:cNvSpPr>
          <p:nvPr/>
        </p:nvSpPr>
        <p:spPr bwMode="auto">
          <a:xfrm>
            <a:off x="174267" y="242987"/>
            <a:ext cx="7206045" cy="349925"/>
          </a:xfrm>
          <a:prstGeom prst="rect">
            <a:avLst/>
          </a:prstGeom>
          <a:noFill/>
          <a:ln w="28575">
            <a:noFill/>
            <a:miter lim="800000"/>
            <a:headEnd/>
            <a:tailEnd/>
          </a:ln>
        </p:spPr>
        <p:txBody>
          <a:bodyPr tIns="108000" bIns="0" anchor="ctr"/>
          <a:lstStyle/>
          <a:p>
            <a:pPr eaLnBrk="0" hangingPunct="0">
              <a:spcAft>
                <a:spcPts val="600"/>
              </a:spcAft>
              <a:defRPr/>
            </a:pPr>
            <a:r>
              <a:rPr lang="en-GB" b="1" kern="0" dirty="0">
                <a:solidFill>
                  <a:srgbClr val="00442C"/>
                </a:solidFill>
                <a:latin typeface="Arial" pitchFamily="34" charset="0"/>
                <a:cs typeface="Arial" pitchFamily="34" charset="0"/>
              </a:rPr>
              <a:t>The QAT Library</a:t>
            </a:r>
          </a:p>
        </p:txBody>
      </p:sp>
      <p:sp>
        <p:nvSpPr>
          <p:cNvPr id="21" name="Round Diagonal Corner Rectangle 8">
            <a:extLst>
              <a:ext uri="{FF2B5EF4-FFF2-40B4-BE49-F238E27FC236}">
                <a16:creationId xmlns:a16="http://schemas.microsoft.com/office/drawing/2014/main" id="{47466A39-9151-4B15-B100-7EC2BB4A2098}"/>
              </a:ext>
            </a:extLst>
          </p:cNvPr>
          <p:cNvSpPr/>
          <p:nvPr/>
        </p:nvSpPr>
        <p:spPr>
          <a:xfrm>
            <a:off x="368046" y="3833203"/>
            <a:ext cx="918442" cy="648072"/>
          </a:xfrm>
          <a:prstGeom prst="round2DiagRect">
            <a:avLst/>
          </a:prstGeom>
          <a:noFill/>
          <a:ln>
            <a:solidFill>
              <a:srgbClr val="8A0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dirty="0">
                <a:solidFill>
                  <a:srgbClr val="00442C"/>
                </a:solidFill>
              </a:rPr>
              <a:t>Inputs?</a:t>
            </a:r>
          </a:p>
        </p:txBody>
      </p:sp>
      <p:sp>
        <p:nvSpPr>
          <p:cNvPr id="22" name="Rectangle 21">
            <a:extLst>
              <a:ext uri="{FF2B5EF4-FFF2-40B4-BE49-F238E27FC236}">
                <a16:creationId xmlns:a16="http://schemas.microsoft.com/office/drawing/2014/main" id="{22571316-BE01-4B9E-946C-4651304B9D24}"/>
              </a:ext>
            </a:extLst>
          </p:cNvPr>
          <p:cNvSpPr/>
          <p:nvPr/>
        </p:nvSpPr>
        <p:spPr>
          <a:xfrm>
            <a:off x="1469557" y="3833203"/>
            <a:ext cx="7516071" cy="1521397"/>
          </a:xfrm>
          <a:prstGeom prst="rect">
            <a:avLst/>
          </a:prstGeom>
          <a:ln w="9525">
            <a:solidFill>
              <a:srgbClr val="E9CFAE"/>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lvl="0" algn="ctr"/>
            <a:endParaRPr lang="en-GB" sz="1400" dirty="0">
              <a:solidFill>
                <a:schemeClr val="accent1">
                  <a:lumMod val="25000"/>
                </a:schemeClr>
              </a:solidFill>
            </a:endParaRPr>
          </a:p>
        </p:txBody>
      </p:sp>
      <p:pic>
        <p:nvPicPr>
          <p:cNvPr id="23" name="Picture 2" descr="Image associée">
            <a:extLst>
              <a:ext uri="{FF2B5EF4-FFF2-40B4-BE49-F238E27FC236}">
                <a16:creationId xmlns:a16="http://schemas.microsoft.com/office/drawing/2014/main" id="{4FD33CE8-1076-4430-BA6B-DF7F6E1235E1}"/>
              </a:ext>
            </a:extLst>
          </p:cNvPr>
          <p:cNvPicPr>
            <a:picLocks noChangeAspect="1" noChangeArrowheads="1"/>
          </p:cNvPicPr>
          <p:nvPr/>
        </p:nvPicPr>
        <p:blipFill>
          <a:blip r:embed="rId3"/>
          <a:srcRect/>
          <a:stretch>
            <a:fillRect/>
          </a:stretch>
        </p:blipFill>
        <p:spPr bwMode="auto">
          <a:xfrm>
            <a:off x="1835696" y="4305171"/>
            <a:ext cx="1080120" cy="781451"/>
          </a:xfrm>
          <a:prstGeom prst="rect">
            <a:avLst/>
          </a:prstGeom>
          <a:noFill/>
        </p:spPr>
      </p:pic>
      <p:sp>
        <p:nvSpPr>
          <p:cNvPr id="3" name="TextBox 2">
            <a:extLst>
              <a:ext uri="{FF2B5EF4-FFF2-40B4-BE49-F238E27FC236}">
                <a16:creationId xmlns:a16="http://schemas.microsoft.com/office/drawing/2014/main" id="{59E0721E-804D-476B-97C0-2F2262209204}"/>
              </a:ext>
            </a:extLst>
          </p:cNvPr>
          <p:cNvSpPr txBox="1"/>
          <p:nvPr/>
        </p:nvSpPr>
        <p:spPr>
          <a:xfrm>
            <a:off x="2915816" y="3809071"/>
            <a:ext cx="554461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For the launch </a:t>
            </a:r>
            <a:r>
              <a:rPr lang="en-US" sz="1200" dirty="0"/>
              <a:t>(Autumn 2022): </a:t>
            </a:r>
            <a:r>
              <a:rPr lang="en-US" sz="1600" dirty="0"/>
              <a:t>some institutions represented in the SWG </a:t>
            </a:r>
            <a:r>
              <a:rPr lang="en-US" sz="1600" dirty="0">
                <a:sym typeface="Wingdings" panose="05000000000000000000" pitchFamily="2" charset="2"/>
              </a:rPr>
              <a:t> this allowed us to develop and refine the validation procedure </a:t>
            </a:r>
            <a:r>
              <a:rPr lang="en-US" sz="1200" dirty="0">
                <a:sym typeface="Wingdings" panose="05000000000000000000" pitchFamily="2" charset="2"/>
              </a:rPr>
              <a:t>(formalization of the collaboration between the parent institutions of the documents and the CERL).</a:t>
            </a:r>
          </a:p>
          <a:p>
            <a:endParaRPr lang="en-US" sz="800" dirty="0">
              <a:sym typeface="Wingdings" panose="05000000000000000000" pitchFamily="2" charset="2"/>
            </a:endParaRPr>
          </a:p>
          <a:p>
            <a:pPr marL="285750" indent="-285750">
              <a:buFont typeface="Arial" panose="020B0604020202020204" pitchFamily="34" charset="0"/>
              <a:buChar char="•"/>
            </a:pPr>
            <a:r>
              <a:rPr lang="en-US" sz="1600" dirty="0">
                <a:sym typeface="Wingdings" panose="05000000000000000000" pitchFamily="2" charset="2"/>
              </a:rPr>
              <a:t>After: call to the network </a:t>
            </a:r>
            <a:endParaRPr lang="en-BE" sz="1600" dirty="0"/>
          </a:p>
        </p:txBody>
      </p:sp>
    </p:spTree>
    <p:extLst>
      <p:ext uri="{BB962C8B-B14F-4D97-AF65-F5344CB8AC3E}">
        <p14:creationId xmlns:p14="http://schemas.microsoft.com/office/powerpoint/2010/main" val="20893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val 13"/>
          <p:cNvSpPr/>
          <p:nvPr/>
        </p:nvSpPr>
        <p:spPr>
          <a:xfrm>
            <a:off x="4710108" y="1919919"/>
            <a:ext cx="360040" cy="288032"/>
          </a:xfrm>
          <a:prstGeom prst="ellipse">
            <a:avLst/>
          </a:prstGeom>
          <a:solidFill>
            <a:srgbClr val="E9CF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8A052B"/>
                </a:solidFill>
              </a:rPr>
              <a:t>4</a:t>
            </a:r>
          </a:p>
        </p:txBody>
      </p:sp>
      <p:cxnSp>
        <p:nvCxnSpPr>
          <p:cNvPr id="22" name="Straight Arrow Connector 21"/>
          <p:cNvCxnSpPr/>
          <p:nvPr/>
        </p:nvCxnSpPr>
        <p:spPr>
          <a:xfrm>
            <a:off x="5303630" y="4645403"/>
            <a:ext cx="708530" cy="827457"/>
          </a:xfrm>
          <a:prstGeom prst="straightConnector1">
            <a:avLst/>
          </a:prstGeom>
          <a:ln w="12700">
            <a:solidFill>
              <a:srgbClr val="8A052B"/>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362065" y="4365104"/>
            <a:ext cx="1063080" cy="1728192"/>
          </a:xfrm>
          <a:prstGeom prst="straightConnector1">
            <a:avLst/>
          </a:prstGeom>
          <a:ln w="12700">
            <a:solidFill>
              <a:srgbClr val="8A052B"/>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6D98549-10CC-49C4-8BD2-B7E9643ECA6C}"/>
              </a:ext>
            </a:extLst>
          </p:cNvPr>
          <p:cNvPicPr>
            <a:picLocks noChangeAspect="1"/>
          </p:cNvPicPr>
          <p:nvPr/>
        </p:nvPicPr>
        <p:blipFill rotWithShape="1">
          <a:blip r:embed="rId3"/>
          <a:srcRect l="11595" t="27052" r="67248" b="18760"/>
          <a:stretch/>
        </p:blipFill>
        <p:spPr>
          <a:xfrm>
            <a:off x="4645027" y="910369"/>
            <a:ext cx="4248472" cy="3060241"/>
          </a:xfrm>
          <a:prstGeom prst="rect">
            <a:avLst/>
          </a:prstGeom>
          <a:ln w="19050">
            <a:solidFill>
              <a:srgbClr val="2B3975"/>
            </a:solidFill>
          </a:ln>
        </p:spPr>
      </p:pic>
      <p:pic>
        <p:nvPicPr>
          <p:cNvPr id="17" name="Picture 16">
            <a:extLst>
              <a:ext uri="{FF2B5EF4-FFF2-40B4-BE49-F238E27FC236}">
                <a16:creationId xmlns:a16="http://schemas.microsoft.com/office/drawing/2014/main" id="{E74D8A2A-3C14-486D-B15F-29CC29674190}"/>
              </a:ext>
            </a:extLst>
          </p:cNvPr>
          <p:cNvPicPr>
            <a:picLocks noChangeAspect="1"/>
          </p:cNvPicPr>
          <p:nvPr/>
        </p:nvPicPr>
        <p:blipFill rotWithShape="1">
          <a:blip r:embed="rId4"/>
          <a:srcRect l="2037" t="35008" r="65564" b="32326"/>
          <a:stretch/>
        </p:blipFill>
        <p:spPr>
          <a:xfrm>
            <a:off x="195402" y="4143191"/>
            <a:ext cx="8716867" cy="2471822"/>
          </a:xfrm>
          <a:prstGeom prst="rect">
            <a:avLst/>
          </a:prstGeom>
          <a:ln w="19050">
            <a:solidFill>
              <a:srgbClr val="8A052B"/>
            </a:solidFill>
          </a:ln>
        </p:spPr>
      </p:pic>
      <p:pic>
        <p:nvPicPr>
          <p:cNvPr id="20" name="Picture 19">
            <a:extLst>
              <a:ext uri="{FF2B5EF4-FFF2-40B4-BE49-F238E27FC236}">
                <a16:creationId xmlns:a16="http://schemas.microsoft.com/office/drawing/2014/main" id="{332C880B-FF0D-4F33-91FC-C777E2461E6A}"/>
              </a:ext>
            </a:extLst>
          </p:cNvPr>
          <p:cNvPicPr>
            <a:picLocks noChangeAspect="1"/>
          </p:cNvPicPr>
          <p:nvPr/>
        </p:nvPicPr>
        <p:blipFill rotWithShape="1">
          <a:blip r:embed="rId5"/>
          <a:srcRect l="10303" t="11698" r="70992" b="47199"/>
          <a:stretch/>
        </p:blipFill>
        <p:spPr>
          <a:xfrm>
            <a:off x="195403" y="1124744"/>
            <a:ext cx="4311108" cy="2664296"/>
          </a:xfrm>
          <a:prstGeom prst="rect">
            <a:avLst/>
          </a:prstGeom>
          <a:ln w="19050">
            <a:solidFill>
              <a:srgbClr val="00442C"/>
            </a:solidFill>
          </a:ln>
        </p:spPr>
      </p:pic>
      <p:sp>
        <p:nvSpPr>
          <p:cNvPr id="12" name="Title 1">
            <a:extLst>
              <a:ext uri="{FF2B5EF4-FFF2-40B4-BE49-F238E27FC236}">
                <a16:creationId xmlns:a16="http://schemas.microsoft.com/office/drawing/2014/main" id="{F1EF6B7F-8658-4CF4-A748-9802621F9627}"/>
              </a:ext>
            </a:extLst>
          </p:cNvPr>
          <p:cNvSpPr>
            <a:spLocks noGrp="1"/>
          </p:cNvSpPr>
          <p:nvPr>
            <p:ph type="title"/>
          </p:nvPr>
        </p:nvSpPr>
        <p:spPr>
          <a:xfrm>
            <a:off x="195402" y="189617"/>
            <a:ext cx="8796325" cy="503080"/>
          </a:xfrm>
          <a:solidFill>
            <a:srgbClr val="E9CFAE"/>
          </a:solidFill>
          <a:ln w="28575">
            <a:solidFill>
              <a:srgbClr val="2B3975"/>
            </a:solidFill>
          </a:ln>
        </p:spPr>
        <p:txBody>
          <a:bodyPr bIns="36000"/>
          <a:lstStyle/>
          <a:p>
            <a:pPr marL="4665663" indent="-2600325" algn="r">
              <a:tabLst>
                <a:tab pos="3767138" algn="l"/>
                <a:tab pos="4125913" algn="l"/>
              </a:tabLst>
              <a:defRPr/>
            </a:pPr>
            <a:r>
              <a:rPr lang="fr-BE" sz="1800" b="1" dirty="0">
                <a:solidFill>
                  <a:schemeClr val="tx1"/>
                </a:solidFill>
                <a:latin typeface="Calibri" pitchFamily="34" charset="0"/>
              </a:rPr>
              <a:t>			</a:t>
            </a:r>
            <a:br>
              <a:rPr lang="fr-BE" sz="1800" b="1" dirty="0">
                <a:solidFill>
                  <a:schemeClr val="tx1"/>
                </a:solidFill>
                <a:latin typeface="Calibri" pitchFamily="34" charset="0"/>
              </a:rPr>
            </a:br>
            <a:br>
              <a:rPr lang="fr-BE" sz="1800" b="1" dirty="0">
                <a:solidFill>
                  <a:schemeClr val="tx1"/>
                </a:solidFill>
                <a:latin typeface="Calibri" pitchFamily="34" charset="0"/>
              </a:rPr>
            </a:br>
            <a:r>
              <a:rPr lang="en-GB" sz="1600" b="1" dirty="0">
                <a:solidFill>
                  <a:srgbClr val="8A052B"/>
                </a:solidFill>
                <a:cs typeface="Arial" pitchFamily="34" charset="0"/>
              </a:rPr>
              <a:t>The QAT Supporting Tools </a:t>
            </a:r>
            <a:br>
              <a:rPr lang="fr-BE" sz="1600" b="1" dirty="0">
                <a:solidFill>
                  <a:srgbClr val="8A052B"/>
                </a:solidFill>
                <a:cs typeface="Arial" pitchFamily="34" charset="0"/>
              </a:rPr>
            </a:br>
            <a:br>
              <a:rPr lang="en-US" sz="1600" b="1" dirty="0">
                <a:solidFill>
                  <a:srgbClr val="8A052B"/>
                </a:solidFill>
              </a:rPr>
            </a:br>
            <a:endParaRPr lang="en-US" sz="1600" b="1" dirty="0">
              <a:solidFill>
                <a:srgbClr val="8A052B"/>
              </a:solidFill>
            </a:endParaRPr>
          </a:p>
        </p:txBody>
      </p:sp>
      <p:sp>
        <p:nvSpPr>
          <p:cNvPr id="13" name="Title 1">
            <a:extLst>
              <a:ext uri="{FF2B5EF4-FFF2-40B4-BE49-F238E27FC236}">
                <a16:creationId xmlns:a16="http://schemas.microsoft.com/office/drawing/2014/main" id="{F07C9488-AA8C-4E4B-BF4E-91CF18A4C315}"/>
              </a:ext>
            </a:extLst>
          </p:cNvPr>
          <p:cNvSpPr txBox="1">
            <a:spLocks/>
          </p:cNvSpPr>
          <p:nvPr/>
        </p:nvSpPr>
        <p:spPr bwMode="auto">
          <a:xfrm>
            <a:off x="152273" y="242987"/>
            <a:ext cx="7228039" cy="349925"/>
          </a:xfrm>
          <a:prstGeom prst="rect">
            <a:avLst/>
          </a:prstGeom>
          <a:noFill/>
          <a:ln w="28575">
            <a:noFill/>
            <a:miter lim="800000"/>
            <a:headEnd/>
            <a:tailEnd/>
          </a:ln>
        </p:spPr>
        <p:txBody>
          <a:bodyPr tIns="108000" bIns="0" anchor="ctr"/>
          <a:lstStyle/>
          <a:p>
            <a:pPr eaLnBrk="0" hangingPunct="0">
              <a:spcAft>
                <a:spcPts val="600"/>
              </a:spcAft>
              <a:defRPr/>
            </a:pPr>
            <a:r>
              <a:rPr lang="en-GB" b="1" kern="0" dirty="0">
                <a:solidFill>
                  <a:srgbClr val="00442C"/>
                </a:solidFill>
                <a:latin typeface="Arial" pitchFamily="34" charset="0"/>
                <a:cs typeface="Arial" pitchFamily="34" charset="0"/>
              </a:rPr>
              <a:t>The QAT Library</a:t>
            </a:r>
          </a:p>
        </p:txBody>
      </p:sp>
      <p:cxnSp>
        <p:nvCxnSpPr>
          <p:cNvPr id="3" name="Straight Arrow Connector 2">
            <a:extLst>
              <a:ext uri="{FF2B5EF4-FFF2-40B4-BE49-F238E27FC236}">
                <a16:creationId xmlns:a16="http://schemas.microsoft.com/office/drawing/2014/main" id="{2BC65840-163C-48FF-AA54-F7338AD9CE6A}"/>
              </a:ext>
            </a:extLst>
          </p:cNvPr>
          <p:cNvCxnSpPr>
            <a:cxnSpLocks/>
          </p:cNvCxnSpPr>
          <p:nvPr/>
        </p:nvCxnSpPr>
        <p:spPr>
          <a:xfrm flipV="1">
            <a:off x="1691680" y="1844824"/>
            <a:ext cx="3018428" cy="1751742"/>
          </a:xfrm>
          <a:prstGeom prst="straightConnector1">
            <a:avLst/>
          </a:prstGeom>
          <a:ln w="19050">
            <a:solidFill>
              <a:srgbClr val="8A052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4624DB-015A-4ADE-9B03-DD1226F950D8}"/>
              </a:ext>
            </a:extLst>
          </p:cNvPr>
          <p:cNvCxnSpPr>
            <a:cxnSpLocks/>
          </p:cNvCxnSpPr>
          <p:nvPr/>
        </p:nvCxnSpPr>
        <p:spPr>
          <a:xfrm flipH="1">
            <a:off x="2051720" y="3619399"/>
            <a:ext cx="3841885" cy="568883"/>
          </a:xfrm>
          <a:prstGeom prst="straightConnector1">
            <a:avLst/>
          </a:prstGeom>
          <a:ln w="19050">
            <a:solidFill>
              <a:srgbClr val="8A052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763648"/>
      </p:ext>
    </p:extLst>
  </p:cSld>
  <p:clrMapOvr>
    <a:masterClrMapping/>
  </p:clrMapOvr>
</p:sld>
</file>

<file path=ppt/theme/theme1.xml><?xml version="1.0" encoding="utf-8"?>
<a:theme xmlns:a="http://schemas.openxmlformats.org/drawingml/2006/main" name="SLIDE GENERAL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0C223A081B1F648BF661604AEA932C2" ma:contentTypeVersion="9" ma:contentTypeDescription="Ein neues Dokument erstellen." ma:contentTypeScope="" ma:versionID="7a665adf4558ddd9de3ccfe899ab9692">
  <xsd:schema xmlns:xsd="http://www.w3.org/2001/XMLSchema" xmlns:xs="http://www.w3.org/2001/XMLSchema" xmlns:p="http://schemas.microsoft.com/office/2006/metadata/properties" xmlns:ns2="bfc9929b-3242-4bbb-8782-2a88759adf68" xmlns:ns3="9233b2a3-b919-4278-a7c7-ed9e1eafb2c5" targetNamespace="http://schemas.microsoft.com/office/2006/metadata/properties" ma:root="true" ma:fieldsID="f8c9615dad88378fa04605449acb122d" ns2:_="" ns3:_="">
    <xsd:import namespace="bfc9929b-3242-4bbb-8782-2a88759adf68"/>
    <xsd:import namespace="9233b2a3-b919-4278-a7c7-ed9e1eafb2c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9929b-3242-4bbb-8782-2a88759ad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eb3b36d6-0faa-4855-a8d6-bc4feed7827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33b2a3-b919-4278-a7c7-ed9e1eafb2c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155fe9-4cdb-48c8-82ff-e441dcc5d90a}" ma:internalName="TaxCatchAll" ma:showField="CatchAllData" ma:web="9233b2a3-b919-4278-a7c7-ed9e1eafb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233b2a3-b919-4278-a7c7-ed9e1eafb2c5" xsi:nil="true"/>
    <lcf76f155ced4ddcb4097134ff3c332f xmlns="bfc9929b-3242-4bbb-8782-2a88759adf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5984A0-CBC7-4EBF-B29C-3149426772F0}"/>
</file>

<file path=customXml/itemProps2.xml><?xml version="1.0" encoding="utf-8"?>
<ds:datastoreItem xmlns:ds="http://schemas.openxmlformats.org/officeDocument/2006/customXml" ds:itemID="{38737B3B-6E5B-4391-9C7F-6DE4D5CA5A53}"/>
</file>

<file path=customXml/itemProps3.xml><?xml version="1.0" encoding="utf-8"?>
<ds:datastoreItem xmlns:ds="http://schemas.openxmlformats.org/officeDocument/2006/customXml" ds:itemID="{B1C7828D-E4C2-41DE-A582-D19306CA7B15}"/>
</file>

<file path=docProps/app.xml><?xml version="1.0" encoding="utf-8"?>
<Properties xmlns="http://schemas.openxmlformats.org/officeDocument/2006/extended-properties" xmlns:vt="http://schemas.openxmlformats.org/officeDocument/2006/docPropsVTypes">
  <Template>SLIDE GENERAL2</Template>
  <TotalTime>6798</TotalTime>
  <Words>1236</Words>
  <Application>Microsoft Office PowerPoint</Application>
  <PresentationFormat>On-screen Show (4:3)</PresentationFormat>
  <Paragraphs>206</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Georgia</vt:lpstr>
      <vt:lpstr>Wingdings</vt:lpstr>
      <vt:lpstr>SLIDE GENERAL2</vt:lpstr>
      <vt:lpstr>  Collection Security Summer School  Österreichische Nationalbibliothek Vienna 7-9 September 2022  </vt:lpstr>
      <vt:lpstr>   The Security Working Group</vt:lpstr>
      <vt:lpstr>       The Security Working Group    </vt:lpstr>
      <vt:lpstr>        The Security Working Group      </vt:lpstr>
      <vt:lpstr>     The QAT   </vt:lpstr>
      <vt:lpstr>     The QAT   </vt:lpstr>
      <vt:lpstr>     The QAT Supporting Tools   </vt:lpstr>
      <vt:lpstr>     The QAT Supporting Tools   </vt:lpstr>
      <vt:lpstr>     The QAT Supporting Tools   </vt:lpstr>
      <vt:lpstr>     The QAT Supporting Tools   </vt:lpstr>
      <vt:lpstr>     Summer School Vienna   </vt:lpstr>
      <vt:lpstr>PowerPoint Presentation</vt:lpstr>
    </vt:vector>
  </TitlesOfParts>
  <Company>KBR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cadam</dc:creator>
  <cp:lastModifiedBy>Jacqueline Lambert</cp:lastModifiedBy>
  <cp:revision>554</cp:revision>
  <cp:lastPrinted>2022-09-01T14:50:42Z</cp:lastPrinted>
  <dcterms:created xsi:type="dcterms:W3CDTF">2012-03-16T10:07:20Z</dcterms:created>
  <dcterms:modified xsi:type="dcterms:W3CDTF">2022-09-06T13:37:45Z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0x010100B0C223A081B1F648BF661604AEA932C2</vt:lpwstr>
  </property>
  <property fmtid="{D5CDD505-2E9C-101B-9397-08002B2CF9AE}" pid="3" name="MediaServiceImageTags">
    <vt:lpwstr/>
  </property>
</Properties>
</file>