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</p:sldMasterIdLst>
  <p:notesMasterIdLst>
    <p:notesMasterId r:id="rId8"/>
  </p:notesMasterIdLst>
  <p:handoutMasterIdLst>
    <p:handoutMasterId r:id="rId9"/>
  </p:handoutMasterIdLst>
  <p:sldIdLst>
    <p:sldId id="262" r:id="rId2"/>
    <p:sldId id="263" r:id="rId3"/>
    <p:sldId id="265" r:id="rId4"/>
    <p:sldId id="264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orient="horz" pos="416">
          <p15:clr>
            <a:srgbClr val="A4A3A4"/>
          </p15:clr>
        </p15:guide>
        <p15:guide id="3" orient="horz" pos="1362">
          <p15:clr>
            <a:srgbClr val="A4A3A4"/>
          </p15:clr>
        </p15:guide>
        <p15:guide id="4" orient="horz" pos="1770">
          <p15:clr>
            <a:srgbClr val="A4A3A4"/>
          </p15:clr>
        </p15:guide>
        <p15:guide id="5" orient="horz" pos="3776">
          <p15:clr>
            <a:srgbClr val="A4A3A4"/>
          </p15:clr>
        </p15:guide>
        <p15:guide id="6" pos="456">
          <p15:clr>
            <a:srgbClr val="A4A3A4"/>
          </p15:clr>
        </p15:guide>
        <p15:guide id="7" pos="7224">
          <p15:clr>
            <a:srgbClr val="A4A3A4"/>
          </p15:clr>
        </p15:guide>
        <p15:guide id="8" pos="3739">
          <p15:clr>
            <a:srgbClr val="A4A3A4"/>
          </p15:clr>
        </p15:guide>
        <p15:guide id="9" pos="39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3871E"/>
    <a:srgbClr val="001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56" y="108"/>
      </p:cViewPr>
      <p:guideLst>
        <p:guide orient="horz" pos="3333"/>
        <p:guide orient="horz" pos="416"/>
        <p:guide orient="horz" pos="1362"/>
        <p:guide orient="horz" pos="1770"/>
        <p:guide orient="horz" pos="3776"/>
        <p:guide pos="456"/>
        <p:guide pos="7224"/>
        <p:guide pos="3739"/>
        <p:guide pos="39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">
    <p:bg>
      <p:bgPr>
        <a:solidFill>
          <a:srgbClr val="001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4050"/>
            <a:ext cx="5213662" cy="1721087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september 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8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24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462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719138" y="539750"/>
            <a:ext cx="109299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719138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5073943" y="1833789"/>
            <a:ext cx="216079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109857" y="1815926"/>
            <a:ext cx="235824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dato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anden dato i feltet fast)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9935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893854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909319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2022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1165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81797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9502" y="3242399"/>
            <a:ext cx="359695" cy="335309"/>
          </a:xfrm>
          <a:prstGeom prst="rect">
            <a:avLst/>
          </a:prstGeom>
        </p:spPr>
      </p:pic>
      <p:sp>
        <p:nvSpPr>
          <p:cNvPr id="14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975665A-61CB-4DAB-8750-5B97BD1810B6}" type="datetime5">
              <a:rPr lang="da-DK" smtClean="0"/>
              <a:pPr/>
              <a:t>september 2022</a:t>
            </a:fld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29422" y="3467151"/>
            <a:ext cx="2338677" cy="15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5200"/>
            <a:ext cx="5213662" cy="1720800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september 2022</a:t>
            </a:fld>
            <a:endParaRPr lang="da-DK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5200"/>
            <a:ext cx="5213662" cy="1720800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september 2022</a:t>
            </a:fld>
            <a:endParaRPr lang="da-DK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3200" cy="6861600"/>
          </a:xfrm>
          <a:solidFill>
            <a:schemeClr val="bg1">
              <a:lumMod val="85000"/>
            </a:schemeClr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3" name="Logo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212557" y="587088"/>
            <a:ext cx="5306400" cy="552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5200"/>
            <a:ext cx="5212800" cy="1720800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september 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0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6840537" cy="1504666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8" y="2800800"/>
            <a:ext cx="6840000" cy="2484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251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5213661" cy="150466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8" y="2800350"/>
            <a:ext cx="5213661" cy="2484438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0400" y="2894214"/>
            <a:ext cx="52128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261100" y="3135407"/>
            <a:ext cx="5207000" cy="2149382"/>
          </a:xfrm>
        </p:spPr>
        <p:txBody>
          <a:bodyPr/>
          <a:lstStyle>
            <a:lvl1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 b="1">
                <a:latin typeface="+mj-lt"/>
              </a:defRPr>
            </a:lvl1pPr>
            <a:lvl2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>
                <a:latin typeface="+mj-lt"/>
              </a:defRPr>
            </a:lvl2pPr>
            <a:lvl3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 b="0">
                <a:latin typeface="+mj-lt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​"/>
              <a:defRPr sz="1500" b="0">
                <a:latin typeface="+mj-lt"/>
              </a:defRPr>
            </a:lvl4pPr>
            <a:lvl5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 b="0">
                <a:latin typeface="+mj-lt"/>
              </a:defRPr>
            </a:lvl5pPr>
            <a:lvl6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6pPr>
            <a:lvl7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7pPr>
            <a:lvl8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8pPr>
            <a:lvl9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924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73" userDrawn="1">
          <p15:clr>
            <a:srgbClr val="A4A3A4"/>
          </p15:clr>
        </p15:guide>
        <p15:guide id="2" pos="3739" userDrawn="1">
          <p15:clr>
            <a:srgbClr val="A4A3A4"/>
          </p15:clr>
        </p15:guide>
        <p15:guide id="3" pos="394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4050"/>
            <a:ext cx="5213349" cy="135763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9" y="2800350"/>
            <a:ext cx="5213349" cy="2484438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61100" y="654050"/>
            <a:ext cx="5207000" cy="4630738"/>
          </a:xfrm>
        </p:spPr>
        <p:txBody>
          <a:bodyPr t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3947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738" userDrawn="1">
          <p15:clr>
            <a:srgbClr val="A4A3A4"/>
          </p15:clr>
        </p15:guide>
        <p15:guide id="3" pos="3942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9139" y="2366011"/>
            <a:ext cx="5213350" cy="3631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6" y="570004"/>
            <a:ext cx="5309606" cy="5526000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975665A-61CB-4DAB-8750-5B97BD1810B6}" type="datetime5">
              <a:rPr lang="da-DK" smtClean="0"/>
              <a:pPr/>
              <a:t>september 2022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19138" y="655604"/>
            <a:ext cx="5213350" cy="150466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22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8" userDrawn="1">
          <p15:clr>
            <a:srgbClr val="FBAE40"/>
          </p15:clr>
        </p15:guide>
        <p15:guide id="2" pos="3737" userDrawn="1">
          <p15:clr>
            <a:srgbClr val="A4A3A4"/>
          </p15:clr>
        </p15:guide>
        <p15:guide id="3" pos="3944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9139" y="654051"/>
            <a:ext cx="5213350" cy="5339949"/>
          </a:xfrm>
        </p:spPr>
        <p:txBody>
          <a:bodyPr t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6" y="570004"/>
            <a:ext cx="5309606" cy="5526000"/>
          </a:xfrm>
          <a:prstGeom prst="rect">
            <a:avLst/>
          </a:prstGeom>
        </p:spPr>
      </p:pic>
      <p:sp>
        <p:nvSpPr>
          <p:cNvPr id="10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975665A-61CB-4DAB-8750-5B97BD1810B6}" type="datetime5">
              <a:rPr lang="da-DK" smtClean="0"/>
              <a:pPr/>
              <a:t>september 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1722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7" userDrawn="1">
          <p15:clr>
            <a:srgbClr val="FBAE40"/>
          </p15:clr>
        </p15:guide>
        <p15:guide id="2" pos="3737" userDrawn="1">
          <p15:clr>
            <a:srgbClr val="A4A3A4"/>
          </p15:clr>
        </p15:guide>
        <p15:guide id="3" pos="394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und logo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5684744"/>
            <a:ext cx="10760075" cy="8703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6840000" cy="150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02103"/>
            <a:ext cx="6840000" cy="24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9066345" y="6293109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D975665A-61CB-4DAB-8750-5B97BD1810B6}" type="datetime5">
              <a:rPr lang="da-DK" smtClean="0"/>
              <a:pPr/>
              <a:t>september 2022</a:t>
            </a:fld>
            <a:endParaRPr lang="en-GB"/>
          </a:p>
        </p:txBody>
      </p:sp>
      <p:cxnSp>
        <p:nvCxnSpPr>
          <p:cNvPr id="15" name="Logo streg"/>
          <p:cNvCxnSpPr/>
          <p:nvPr userDrawn="1"/>
        </p:nvCxnSpPr>
        <p:spPr>
          <a:xfrm>
            <a:off x="719137" y="5979706"/>
            <a:ext cx="107496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8" y="5619111"/>
            <a:ext cx="1144727" cy="9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50" r:id="rId2"/>
    <p:sldLayoutId id="2147483751" r:id="rId3"/>
    <p:sldLayoutId id="2147483752" r:id="rId4"/>
    <p:sldLayoutId id="2147483728" r:id="rId5"/>
    <p:sldLayoutId id="2147483730" r:id="rId6"/>
    <p:sldLayoutId id="2147483744" r:id="rId7"/>
    <p:sldLayoutId id="2147483745" r:id="rId8"/>
    <p:sldLayoutId id="2147483746" r:id="rId9"/>
    <p:sldLayoutId id="2147483739" r:id="rId10"/>
    <p:sldLayoutId id="2147483740" r:id="rId11"/>
    <p:sldLayoutId id="2147483743" r:id="rId12"/>
  </p:sldLayoutIdLst>
  <p:hf sldNum="0"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―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9000"/>
        </a:lnSpc>
        <a:spcBef>
          <a:spcPts val="1400"/>
        </a:spcBef>
        <a:spcAft>
          <a:spcPts val="1400"/>
        </a:spcAft>
        <a:buFont typeface="Arial" panose="020B0604020202020204" pitchFamily="34" charset="0"/>
        <a:buChar char="​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3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412" userDrawn="1">
          <p15:clr>
            <a:srgbClr val="A4A3A4"/>
          </p15:clr>
        </p15:guide>
        <p15:guide id="4" orient="horz" pos="1360" userDrawn="1">
          <p15:clr>
            <a:srgbClr val="A4A3A4"/>
          </p15:clr>
        </p15:guide>
        <p15:guide id="6" orient="horz" pos="1764" userDrawn="1">
          <p15:clr>
            <a:srgbClr val="A4A3A4"/>
          </p15:clr>
        </p15:guide>
        <p15:guide id="7" orient="horz" pos="332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Jarle Aadna</a:t>
            </a:r>
            <a:endParaRPr lang="da-DK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Wien</a:t>
            </a:r>
            <a:endParaRPr lang="da-DK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September 2022</a:t>
            </a:r>
            <a:endParaRPr lang="da-DK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el 2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Use of technology, architecture to reduce risks </a:t>
            </a:r>
            <a:endParaRPr lang="da-DK" sz="4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011" y="590404"/>
            <a:ext cx="6439044" cy="535887"/>
          </a:xfrm>
        </p:spPr>
        <p:txBody>
          <a:bodyPr/>
          <a:lstStyle/>
          <a:p>
            <a:r>
              <a:rPr lang="da-DK" sz="4000" smtClean="0">
                <a:latin typeface="Calibri" panose="020F0502020204030204" pitchFamily="34" charset="0"/>
                <a:cs typeface="Calibri" panose="020F0502020204030204" pitchFamily="34" charset="0"/>
              </a:rPr>
              <a:t>Architecture as a </a:t>
            </a:r>
            <a:r>
              <a:rPr lang="da-DK" sz="4000" err="1" smtClean="0">
                <a:latin typeface="Calibri" panose="020F0502020204030204" pitchFamily="34" charset="0"/>
                <a:cs typeface="Calibri" panose="020F0502020204030204" pitchFamily="34" charset="0"/>
              </a:rPr>
              <a:t>panopticon</a:t>
            </a:r>
            <a:endParaRPr lang="da-DK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/>
              <a:t>September  2022</a:t>
            </a:r>
            <a:endParaRPr lang="da-DK"/>
          </a:p>
        </p:txBody>
      </p:sp>
      <p:sp>
        <p:nvSpPr>
          <p:cNvPr id="9" name="Titel 22"/>
          <p:cNvSpPr txBox="1">
            <a:spLocks/>
          </p:cNvSpPr>
          <p:nvPr/>
        </p:nvSpPr>
        <p:spPr>
          <a:xfrm>
            <a:off x="636011" y="1956377"/>
            <a:ext cx="5213662" cy="17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1600"/>
          </a:p>
        </p:txBody>
      </p:sp>
      <p:sp>
        <p:nvSpPr>
          <p:cNvPr id="11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41899" y="1126291"/>
            <a:ext cx="2989592" cy="3753712"/>
          </a:xfrm>
        </p:spPr>
        <p:txBody>
          <a:bodyPr/>
          <a:lstStyle/>
          <a:p>
            <a:endParaRPr lang="da-DK"/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 building so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arranged that all parts of the interior are visible from a single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</a:p>
          <a:p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da-DK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da-DK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da-DK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visible</a:t>
            </a:r>
          </a:p>
          <a:p>
            <a:r>
              <a:rPr lang="da-DK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feeling </a:t>
            </a:r>
            <a:r>
              <a:rPr lang="da-DK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being in a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panopticon</a:t>
            </a:r>
            <a:endParaRPr lang="da-DK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Glass </a:t>
            </a:r>
            <a:r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surfaces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; to </a:t>
            </a:r>
            <a:r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endParaRPr lang="da-DK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of permanent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surveillance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in the reading room 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guests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passes by and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da-DK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err="1" smtClean="0"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lang="da-DK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monitoring becomes so complete that it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possibly does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not need to be exercised</a:t>
            </a:r>
            <a:endParaRPr lang="da-DK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91" y="1145376"/>
            <a:ext cx="7025409" cy="46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011" y="590404"/>
            <a:ext cx="6439044" cy="535887"/>
          </a:xfrm>
        </p:spPr>
        <p:txBody>
          <a:bodyPr/>
          <a:lstStyle/>
          <a:p>
            <a:r>
              <a:rPr lang="da-DK" sz="4000" err="1" smtClean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a-DK" sz="400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a-DK" sz="4000" err="1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da-DK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/>
              <a:t>September  2022</a:t>
            </a:r>
            <a:endParaRPr lang="da-DK"/>
          </a:p>
        </p:txBody>
      </p:sp>
      <p:sp>
        <p:nvSpPr>
          <p:cNvPr id="11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41899" y="1126291"/>
            <a:ext cx="2989592" cy="2669854"/>
          </a:xfrm>
        </p:spPr>
        <p:txBody>
          <a:bodyPr/>
          <a:lstStyle/>
          <a:p>
            <a:endParaRPr lang="da-DK"/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Open glass facades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Overlooking balconies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Overlooking office areas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Clean surfaces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Transparency</a:t>
            </a:r>
            <a:endParaRPr 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Avoid blind spots / pillars</a:t>
            </a:r>
          </a:p>
          <a:p>
            <a:pPr marL="0" indent="0">
              <a:buNone/>
            </a:pPr>
            <a:endParaRPr lang="da-DK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309" y="922374"/>
            <a:ext cx="5750791" cy="48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/>
              <a:t>September 2022</a:t>
            </a:r>
            <a:endParaRPr lang="da-DK"/>
          </a:p>
        </p:txBody>
      </p:sp>
      <p:pic>
        <p:nvPicPr>
          <p:cNvPr id="5" name="video28952106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1018" y="281062"/>
            <a:ext cx="9787082" cy="5505234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 rot="16200000">
            <a:off x="55495" y="4030110"/>
            <a:ext cx="25675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err="1" smtClean="0">
                <a:latin typeface="Calibri" panose="020F0502020204030204" pitchFamily="34" charset="0"/>
                <a:cs typeface="Calibri" panose="020F0502020204030204" pitchFamily="34" charset="0"/>
              </a:rPr>
              <a:t>Arkitema</a:t>
            </a:r>
            <a:r>
              <a:rPr lang="da-DK" sz="2000" smtClean="0">
                <a:latin typeface="Calibri" panose="020F0502020204030204" pitchFamily="34" charset="0"/>
                <a:cs typeface="Calibri" panose="020F0502020204030204" pitchFamily="34" charset="0"/>
              </a:rPr>
              <a:t> Architects</a:t>
            </a:r>
          </a:p>
        </p:txBody>
      </p:sp>
    </p:spTree>
    <p:extLst>
      <p:ext uri="{BB962C8B-B14F-4D97-AF65-F5344CB8AC3E}">
        <p14:creationId xmlns:p14="http://schemas.microsoft.com/office/powerpoint/2010/main" val="7479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011" y="590404"/>
            <a:ext cx="6439044" cy="535887"/>
          </a:xfrm>
        </p:spPr>
        <p:txBody>
          <a:bodyPr/>
          <a:lstStyle/>
          <a:p>
            <a:r>
              <a:rPr lang="da-DK" sz="4000" smtClean="0">
                <a:latin typeface="Calibri" panose="020F0502020204030204" pitchFamily="34" charset="0"/>
                <a:cs typeface="Calibri" panose="020F0502020204030204" pitchFamily="34" charset="0"/>
              </a:rPr>
              <a:t>Other technologies</a:t>
            </a:r>
            <a:endParaRPr lang="da-DK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/>
              <a:t>September  2022</a:t>
            </a:r>
            <a:endParaRPr lang="da-DK"/>
          </a:p>
        </p:txBody>
      </p:sp>
      <p:sp>
        <p:nvSpPr>
          <p:cNvPr id="9" name="Titel 22"/>
          <p:cNvSpPr txBox="1">
            <a:spLocks/>
          </p:cNvSpPr>
          <p:nvPr/>
        </p:nvSpPr>
        <p:spPr>
          <a:xfrm>
            <a:off x="636011" y="1956377"/>
            <a:ext cx="5213662" cy="17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1600"/>
          </a:p>
        </p:txBody>
      </p:sp>
      <p:sp>
        <p:nvSpPr>
          <p:cNvPr id="11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41899" y="1126291"/>
            <a:ext cx="2989592" cy="3753712"/>
          </a:xfrm>
        </p:spPr>
        <p:txBody>
          <a:bodyPr/>
          <a:lstStyle/>
          <a:p>
            <a:endParaRPr lang="da-DK"/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CCTV (and the knowledge of it)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Random seating (chosen by staff)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Different security zones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Staff placed in several directions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Weighing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Registering / showing ID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Photograph users </a:t>
            </a:r>
            <a:endParaRPr 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Descriptive catalogue posts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636" y="1173864"/>
            <a:ext cx="6414464" cy="4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011" y="590404"/>
            <a:ext cx="6439044" cy="535887"/>
          </a:xfrm>
        </p:spPr>
        <p:txBody>
          <a:bodyPr/>
          <a:lstStyle/>
          <a:p>
            <a:r>
              <a:rPr lang="da-DK" sz="4000" smtClean="0">
                <a:latin typeface="Calibri" panose="020F0502020204030204" pitchFamily="34" charset="0"/>
                <a:cs typeface="Calibri" panose="020F0502020204030204" pitchFamily="34" charset="0"/>
              </a:rPr>
              <a:t>Is it safe?</a:t>
            </a:r>
            <a:endParaRPr lang="da-DK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/>
              <a:t>September  2022</a:t>
            </a:r>
            <a:endParaRPr lang="da-DK"/>
          </a:p>
        </p:txBody>
      </p:sp>
      <p:sp>
        <p:nvSpPr>
          <p:cNvPr id="11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41899" y="1126290"/>
            <a:ext cx="2989592" cy="2069491"/>
          </a:xfrm>
        </p:spPr>
        <p:txBody>
          <a:bodyPr/>
          <a:lstStyle/>
          <a:p>
            <a:endParaRPr lang="da-DK"/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With all this in mind, how is it possible for a user to go under the radar in a reading room of a panopticon kind? 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Do we want a reading room of a panopticon kind?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What is it like to work in a reading room of a panopticon kind (users and staff)?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What does it do to us?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814" y="405846"/>
            <a:ext cx="4727286" cy="53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 Kgl. Bibliotek PowerPoint Skabelon">
  <a:themeElements>
    <a:clrScheme name="Det Kgl. Bibliotek">
      <a:dk1>
        <a:sysClr val="windowText" lastClr="000000"/>
      </a:dk1>
      <a:lt1>
        <a:sysClr val="window" lastClr="FFFFFF"/>
      </a:lt1>
      <a:dk2>
        <a:srgbClr val="001F6A"/>
      </a:dk2>
      <a:lt2>
        <a:srgbClr val="A3871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t Kgl. Bibliotek PP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t Kgl. Bibliotek PowerPoint Skabelon (002).potx" id="{DF23A2D2-6AB5-43BF-83E9-0C3F7AABCDDC}" vid="{97FF4EFF-AB3F-4CB7-94A2-21C11BFCCA9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C223A081B1F648BF661604AEA932C2" ma:contentTypeVersion="9" ma:contentTypeDescription="Ein neues Dokument erstellen." ma:contentTypeScope="" ma:versionID="7a665adf4558ddd9de3ccfe899ab9692">
  <xsd:schema xmlns:xsd="http://www.w3.org/2001/XMLSchema" xmlns:xs="http://www.w3.org/2001/XMLSchema" xmlns:p="http://schemas.microsoft.com/office/2006/metadata/properties" xmlns:ns2="bfc9929b-3242-4bbb-8782-2a88759adf68" xmlns:ns3="9233b2a3-b919-4278-a7c7-ed9e1eafb2c5" targetNamespace="http://schemas.microsoft.com/office/2006/metadata/properties" ma:root="true" ma:fieldsID="f8c9615dad88378fa04605449acb122d" ns2:_="" ns3:_="">
    <xsd:import namespace="bfc9929b-3242-4bbb-8782-2a88759adf68"/>
    <xsd:import namespace="9233b2a3-b919-4278-a7c7-ed9e1eafb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9929b-3242-4bbb-8782-2a88759ad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b3b36d6-0faa-4855-a8d6-bc4feed78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3b2a3-b919-4278-a7c7-ed9e1eafb2c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155fe9-4cdb-48c8-82ff-e441dcc5d90a}" ma:internalName="TaxCatchAll" ma:showField="CatchAllData" ma:web="9233b2a3-b919-4278-a7c7-ed9e1eafb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33b2a3-b919-4278-a7c7-ed9e1eafb2c5" xsi:nil="true"/>
    <lcf76f155ced4ddcb4097134ff3c332f xmlns="bfc9929b-3242-4bbb-8782-2a88759adf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CBEC2A-D7D6-4ECD-8B64-8AAF0A2D3B4B}"/>
</file>

<file path=customXml/itemProps2.xml><?xml version="1.0" encoding="utf-8"?>
<ds:datastoreItem xmlns:ds="http://schemas.openxmlformats.org/officeDocument/2006/customXml" ds:itemID="{8775BEDB-0C4F-4C8A-8B2D-463BBAA745F5}"/>
</file>

<file path=customXml/itemProps3.xml><?xml version="1.0" encoding="utf-8"?>
<ds:datastoreItem xmlns:ds="http://schemas.openxmlformats.org/officeDocument/2006/customXml" ds:itemID="{8230761E-8C87-42B9-8B9A-63E9BB32147C}"/>
</file>

<file path=docProps/app.xml><?xml version="1.0" encoding="utf-8"?>
<Properties xmlns="http://schemas.openxmlformats.org/officeDocument/2006/extended-properties" xmlns:vt="http://schemas.openxmlformats.org/officeDocument/2006/docPropsVTypes">
  <Template>Powerpoint_Det Kgl. Bibliotek_Skabelon</Template>
  <TotalTime>0</TotalTime>
  <Words>223</Words>
  <Application>Microsoft Office PowerPoint</Application>
  <PresentationFormat>Widescreen</PresentationFormat>
  <Paragraphs>43</Paragraphs>
  <Slides>6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Det Kgl. Bibliotek PowerPoint Skabelon</vt:lpstr>
      <vt:lpstr>Use of technology, architecture to reduce risks </vt:lpstr>
      <vt:lpstr>Architecture as a panopticon</vt:lpstr>
      <vt:lpstr>Use of technology</vt:lpstr>
      <vt:lpstr>PowerPoint-præsentation</vt:lpstr>
      <vt:lpstr>Other technologies</vt:lpstr>
      <vt:lpstr>Is it safe?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2022-07-13T12:54:28Z</dcterms:created>
  <dcterms:modified xsi:type="dcterms:W3CDTF">2022-09-08T05:36:54Z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0x010100B0C223A081B1F648BF661604AEA932C2</vt:lpwstr>
  </property>
</Properties>
</file>