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256" r:id="rId6"/>
    <p:sldId id="259" r:id="rId7"/>
    <p:sldId id="260" r:id="rId8"/>
    <p:sldId id="323" r:id="rId9"/>
    <p:sldId id="311" r:id="rId10"/>
    <p:sldId id="312" r:id="rId11"/>
    <p:sldId id="313" r:id="rId12"/>
    <p:sldId id="314" r:id="rId13"/>
    <p:sldId id="315" r:id="rId14"/>
    <p:sldId id="316" r:id="rId15"/>
    <p:sldId id="318" r:id="rId16"/>
    <p:sldId id="319" r:id="rId17"/>
    <p:sldId id="320" r:id="rId18"/>
    <p:sldId id="321" r:id="rId19"/>
    <p:sldId id="322"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D54FFD-B363-41DB-9A28-BB2E96644535}" v="61" dt="2022-09-04T05:48:48.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1413" autoAdjust="0"/>
  </p:normalViewPr>
  <p:slideViewPr>
    <p:cSldViewPr snapToGrid="0">
      <p:cViewPr varScale="1">
        <p:scale>
          <a:sx n="60" d="100"/>
          <a:sy n="60" d="100"/>
        </p:scale>
        <p:origin x="83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2B21FB-1ECC-4119-B34B-75A9CC502F47}" type="datetimeFigureOut">
              <a:rPr lang="nl-NL" smtClean="0"/>
              <a:t>6-9-2022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3D32EB-D390-4FDA-BFFD-55AB27236037}" type="slidenum">
              <a:rPr lang="nl-NL" smtClean="0"/>
              <a:t>‹nr.›</a:t>
            </a:fld>
            <a:endParaRPr lang="nl-NL"/>
          </a:p>
        </p:txBody>
      </p:sp>
    </p:spTree>
    <p:extLst>
      <p:ext uri="{BB962C8B-B14F-4D97-AF65-F5344CB8AC3E}">
        <p14:creationId xmlns:p14="http://schemas.microsoft.com/office/powerpoint/2010/main" val="70077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mmons.wikimedia.org/wiki/File:Holland_House_library_after_an_air_raid.jpg#cite_note-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pnews.com/article/russia-ukraine-travel-europe-art-museums-museums-768ce266673b85965edc8367c225737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pnews.com/article/russia-ukraine-travel-europe-art-museums-museums-768ce266673b85965edc8367c225737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dirty="0">
                <a:solidFill>
                  <a:srgbClr val="202122"/>
                </a:solidFill>
                <a:effectLst/>
                <a:latin typeface="Arial" panose="020B0604020202020204" pitchFamily="34" charset="0"/>
              </a:rPr>
              <a:t>Original caption: "HOLLAND HOUSE BADLY BURNED. WS/57. </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Holland House, Lord Ilchester's historic 17th. Century house, has been damaged during the recent air raids on London. </a:t>
            </a:r>
          </a:p>
          <a:p>
            <a:r>
              <a:rPr lang="en-US" b="0" i="0" dirty="0">
                <a:solidFill>
                  <a:srgbClr val="202122"/>
                </a:solidFill>
                <a:effectLst/>
                <a:latin typeface="Arial" panose="020B0604020202020204" pitchFamily="34" charset="0"/>
              </a:rPr>
              <a:t>An oil bomb started a fire on one of the towers and a '</a:t>
            </a:r>
            <a:r>
              <a:rPr lang="en-US" b="0" i="0" dirty="0" err="1">
                <a:solidFill>
                  <a:srgbClr val="202122"/>
                </a:solidFill>
                <a:effectLst/>
                <a:latin typeface="Arial" panose="020B0604020202020204" pitchFamily="34" charset="0"/>
              </a:rPr>
              <a:t>Molotoff</a:t>
            </a:r>
            <a:r>
              <a:rPr lang="en-US" b="0" i="0" dirty="0">
                <a:solidFill>
                  <a:srgbClr val="202122"/>
                </a:solidFill>
                <a:effectLst/>
                <a:latin typeface="Arial" panose="020B0604020202020204" pitchFamily="34" charset="0"/>
              </a:rPr>
              <a:t> breadbasket' and a shower of incendiaries fell on the building. </a:t>
            </a:r>
          </a:p>
          <a:p>
            <a:r>
              <a:rPr lang="en-US" b="0" i="0" dirty="0">
                <a:solidFill>
                  <a:srgbClr val="202122"/>
                </a:solidFill>
                <a:effectLst/>
                <a:latin typeface="Arial" panose="020B0604020202020204" pitchFamily="34" charset="0"/>
              </a:rPr>
              <a:t>Firemen saved the east wing from complete destruction, but the rest of the house is a shell. </a:t>
            </a:r>
          </a:p>
          <a:p>
            <a:r>
              <a:rPr lang="en-US" b="0" i="0" dirty="0">
                <a:solidFill>
                  <a:srgbClr val="202122"/>
                </a:solidFill>
                <a:effectLst/>
                <a:latin typeface="Arial" panose="020B0604020202020204" pitchFamily="34" charset="0"/>
              </a:rPr>
              <a:t>Holland House, just off Kensington High-street, was London's great Whig salon in the 18th century and the home of Charles James Fox, and also earlier, of Joseph Addison, founder of the </a:t>
            </a:r>
            <a:r>
              <a:rPr lang="en-US" b="0" i="1" dirty="0">
                <a:solidFill>
                  <a:srgbClr val="202122"/>
                </a:solidFill>
                <a:effectLst/>
                <a:latin typeface="Arial" panose="020B0604020202020204" pitchFamily="34" charset="0"/>
              </a:rPr>
              <a:t>Spectator</a:t>
            </a:r>
            <a:r>
              <a:rPr lang="en-US" b="0" i="0" dirty="0">
                <a:solidFill>
                  <a:srgbClr val="202122"/>
                </a:solidFill>
                <a:effectLst/>
                <a:latin typeface="Arial" panose="020B0604020202020204" pitchFamily="34" charset="0"/>
              </a:rPr>
              <a:t>. </a:t>
            </a:r>
          </a:p>
          <a:p>
            <a:r>
              <a:rPr lang="en-US" b="0" i="0" dirty="0">
                <a:solidFill>
                  <a:srgbClr val="202122"/>
                </a:solidFill>
                <a:effectLst/>
                <a:latin typeface="Arial" panose="020B0604020202020204" pitchFamily="34" charset="0"/>
              </a:rPr>
              <a:t>Photo shows - The famous library containing a number of valuable and historical books was completely wrecked. FOX. OCT. 23rd. 40. [7]"</a:t>
            </a:r>
            <a:r>
              <a:rPr lang="en-US" b="0" i="0" u="none" strike="noStrike" baseline="30000" dirty="0">
                <a:solidFill>
                  <a:srgbClr val="0645AD"/>
                </a:solidFill>
                <a:effectLst/>
                <a:latin typeface="Arial" panose="020B0604020202020204" pitchFamily="34" charset="0"/>
                <a:hlinkClick r:id="rId3"/>
              </a:rPr>
              <a:t>[1]</a:t>
            </a:r>
            <a:r>
              <a:rPr lang="en-US" b="0" i="0" dirty="0">
                <a:solidFill>
                  <a:srgbClr val="202122"/>
                </a:solidFill>
                <a:effectLst/>
                <a:latin typeface="Arial" panose="020B0604020202020204" pitchFamily="34" charset="0"/>
              </a:rPr>
              <a:t> The spectacle of the three men shown inspecting books in the library was likely staged for propaganda purposes.</a:t>
            </a:r>
            <a:endParaRPr lang="en-US" b="0" i="0" u="none" strike="noStrike" baseline="30000" dirty="0">
              <a:solidFill>
                <a:srgbClr val="0645AD"/>
              </a:solidFill>
              <a:effectLst/>
              <a:latin typeface="Arial" panose="020B0604020202020204" pitchFamily="34" charset="0"/>
            </a:endParaRPr>
          </a:p>
          <a:p>
            <a:endParaRPr lang="en-US" b="0" i="0" u="none" strike="noStrike" baseline="30000" dirty="0">
              <a:solidFill>
                <a:srgbClr val="0645AD"/>
              </a:solidFill>
              <a:effectLst/>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233D32EB-D390-4FDA-BFFD-55AB27236037}" type="slidenum">
              <a:rPr lang="nl-NL" smtClean="0"/>
              <a:t>1</a:t>
            </a:fld>
            <a:endParaRPr lang="nl-NL"/>
          </a:p>
        </p:txBody>
      </p:sp>
    </p:spTree>
    <p:extLst>
      <p:ext uri="{BB962C8B-B14F-4D97-AF65-F5344CB8AC3E}">
        <p14:creationId xmlns:p14="http://schemas.microsoft.com/office/powerpoint/2010/main" val="3368279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76422-15CD-441A-8895-26F483B027BC}" type="datetime4">
              <a:rPr kumimoji="0" lang="nl-NL"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 september 2022</a:t>
            </a:fld>
            <a:endParaRPr kumimoji="0" lang="nl-NL"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0B3E4-1789-47F8-9E4E-BC7A36243C64}" type="slidenum">
              <a:rPr kumimoji="0" lang="nl-NL"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9539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140000"/>
              </a:lnSpc>
              <a:buNone/>
            </a:pPr>
            <a:r>
              <a:rPr lang="en-US"/>
              <a:t>Many works of art and religious relics were moved to safety early in the emergency, but others suffered smoke damage, and some of the exterior art was damaged or destroyed. The cathedral's altar, two pipe organs, and its three 13th-century rose windows, suffered little or no damage. Three emergency workers were injured. </a:t>
            </a:r>
          </a:p>
          <a:p>
            <a:pPr marL="0" marR="0" lvl="0" indent="0" algn="l" defTabSz="914400" rtl="0" eaLnBrk="1" fontAlgn="auto" latinLnBrk="0" hangingPunct="1">
              <a:lnSpc>
                <a:spcPct val="140000"/>
              </a:lnSpc>
              <a:spcBef>
                <a:spcPts val="0"/>
              </a:spcBef>
              <a:spcAft>
                <a:spcPts val="0"/>
              </a:spcAft>
              <a:buClrTx/>
              <a:buSzTx/>
              <a:buFontTx/>
              <a:buNone/>
              <a:tabLst/>
              <a:defRPr/>
            </a:pPr>
            <a:r>
              <a:rPr lang="nl-NL"/>
              <a:t>https://en.wikipedia.org/wiki/Notre-Dame_de_Paris_fire</a:t>
            </a:r>
          </a:p>
          <a:p>
            <a:pPr marL="0" indent="0">
              <a:lnSpc>
                <a:spcPct val="140000"/>
              </a:lnSpc>
              <a:buNone/>
            </a:pPr>
            <a:endParaRPr lang="en-US"/>
          </a:p>
          <a:p>
            <a:endParaRPr lang="nl-NL"/>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76422-15CD-441A-8895-26F483B027BC}" type="datetime4">
              <a:rPr kumimoji="0" lang="nl-NL"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 september 2022</a:t>
            </a:fld>
            <a:endParaRPr kumimoji="0" lang="nl-NL"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0B3E4-1789-47F8-9E4E-BC7A36243C64}" type="slidenum">
              <a:rPr kumimoji="0" lang="nl-NL"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8047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a:solidFill>
                  <a:srgbClr val="000000"/>
                </a:solidFill>
                <a:effectLst/>
                <a:latin typeface="GeoEditRegular"/>
              </a:rPr>
              <a:t>https://www.nationalgeographic.com/science/article/news-museu-nacional-fire-rio-de-janeiro-natural-history </a:t>
            </a:r>
          </a:p>
          <a:p>
            <a:r>
              <a:rPr lang="nl-NL"/>
              <a:t>https://www.smithsonianmag.com/smart-news/faulty-air-conditioning-unit-sparked-devastating-brazil-national-museum-fire-180971903/</a:t>
            </a:r>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76422-15CD-441A-8895-26F483B027BC}" type="datetime4">
              <a:rPr kumimoji="0" lang="nl-NL"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 september 2022</a:t>
            </a:fld>
            <a:endParaRPr kumimoji="0" lang="nl-NL"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0B3E4-1789-47F8-9E4E-BC7A36243C64}" type="slidenum">
              <a:rPr kumimoji="0" lang="nl-NL"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9406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76422-15CD-441A-8895-26F483B027BC}" type="datetime4">
              <a:rPr kumimoji="0" lang="nl-NL"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 september 2022</a:t>
            </a:fld>
            <a:endParaRPr kumimoji="0" lang="nl-NL"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0B3E4-1789-47F8-9E4E-BC7A36243C64}" type="slidenum">
              <a:rPr kumimoji="0" lang="nl-NL"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7980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C51E65FE-DBB3-4EFA-9807-E1835CC0510A}"/>
              </a:ext>
            </a:extLst>
          </p:cNvPr>
          <p:cNvSpPr>
            <a:spLocks noGrp="1" noChangeArrowheads="1"/>
          </p:cNvSpPr>
          <p:nvPr>
            <p:ph type="ftr" sz="quarter" idx="4"/>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nl-NL" sz="1000" b="0" i="0" u="none" strike="noStrike" kern="1200" cap="none" spc="0" normalizeH="0" baseline="0" noProof="0">
                <a:ln>
                  <a:noFill/>
                </a:ln>
                <a:solidFill>
                  <a:prstClr val="black"/>
                </a:solidFill>
                <a:effectLst/>
                <a:uLnTx/>
                <a:uFillTx/>
                <a:latin typeface="Calibri"/>
                <a:ea typeface="+mn-ea"/>
                <a:cs typeface="+mn-cs"/>
              </a:rPr>
              <a:t>© F. Boersma. Dit document is gemaakt voor de cursus Behoudsmedewerker Archieven, Bibliotheken en Musea (september 2011 – juni 2012).</a:t>
            </a:r>
          </a:p>
        </p:txBody>
      </p:sp>
      <p:sp>
        <p:nvSpPr>
          <p:cNvPr id="237570" name="Rectangle 2">
            <a:extLst>
              <a:ext uri="{FF2B5EF4-FFF2-40B4-BE49-F238E27FC236}">
                <a16:creationId xmlns:a16="http://schemas.microsoft.com/office/drawing/2014/main" id="{92690959-CEB9-4C5D-A1EC-052711ABC99A}"/>
              </a:ext>
            </a:extLst>
          </p:cNvPr>
          <p:cNvSpPr>
            <a:spLocks noGrp="1" noRot="1" noChangeAspect="1" noChangeArrowheads="1" noTextEdit="1"/>
          </p:cNvSpPr>
          <p:nvPr>
            <p:ph type="sldImg"/>
          </p:nvPr>
        </p:nvSpPr>
        <p:spPr>
          <a:ln/>
        </p:spPr>
      </p:sp>
      <p:sp>
        <p:nvSpPr>
          <p:cNvPr id="237571" name="Rectangle 3">
            <a:extLst>
              <a:ext uri="{FF2B5EF4-FFF2-40B4-BE49-F238E27FC236}">
                <a16:creationId xmlns:a16="http://schemas.microsoft.com/office/drawing/2014/main" id="{9CE0A419-A36A-4FD9-8777-9803B6D3575D}"/>
              </a:ext>
            </a:extLst>
          </p:cNvPr>
          <p:cNvSpPr>
            <a:spLocks noGrp="1" noChangeArrowheads="1"/>
          </p:cNvSpPr>
          <p:nvPr>
            <p:ph type="body" idx="1"/>
          </p:nvPr>
        </p:nvSpPr>
        <p:spPr/>
        <p:txBody>
          <a:bodyPr/>
          <a:lstStyle/>
          <a:p>
            <a:endParaRPr lang="nl-NL" altLang="nl-NL" sz="100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8A19F609-951B-4541-845C-9A24BED27480}"/>
              </a:ext>
            </a:extLst>
          </p:cNvPr>
          <p:cNvSpPr>
            <a:spLocks noGrp="1" noChangeArrowheads="1"/>
          </p:cNvSpPr>
          <p:nvPr>
            <p:ph type="ftr" sz="quarter" idx="4"/>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nl-NL" sz="1000" b="0" i="0" u="none" strike="noStrike" kern="1200" cap="none" spc="0" normalizeH="0" baseline="0" noProof="0">
                <a:ln>
                  <a:noFill/>
                </a:ln>
                <a:solidFill>
                  <a:prstClr val="black"/>
                </a:solidFill>
                <a:effectLst/>
                <a:uLnTx/>
                <a:uFillTx/>
                <a:latin typeface="Calibri"/>
                <a:ea typeface="+mn-ea"/>
                <a:cs typeface="+mn-cs"/>
              </a:rPr>
              <a:t>© F. Boersma. Dit document is gemaakt voor de cursus Behoudsmedewerker Archieven, Bibliotheken en Musea (september 2011 – juni 2012).</a:t>
            </a:r>
          </a:p>
        </p:txBody>
      </p:sp>
      <p:sp>
        <p:nvSpPr>
          <p:cNvPr id="235522" name="Rectangle 2">
            <a:extLst>
              <a:ext uri="{FF2B5EF4-FFF2-40B4-BE49-F238E27FC236}">
                <a16:creationId xmlns:a16="http://schemas.microsoft.com/office/drawing/2014/main" id="{8C8FFD4F-D5F4-4182-A233-E17012DA2FA1}"/>
              </a:ext>
            </a:extLst>
          </p:cNvPr>
          <p:cNvSpPr>
            <a:spLocks noGrp="1" noRot="1" noChangeAspect="1" noChangeArrowheads="1" noTextEdit="1"/>
          </p:cNvSpPr>
          <p:nvPr>
            <p:ph type="sldImg"/>
          </p:nvPr>
        </p:nvSpPr>
        <p:spPr>
          <a:ln/>
        </p:spPr>
      </p:sp>
      <p:sp>
        <p:nvSpPr>
          <p:cNvPr id="235523" name="Rectangle 3">
            <a:extLst>
              <a:ext uri="{FF2B5EF4-FFF2-40B4-BE49-F238E27FC236}">
                <a16:creationId xmlns:a16="http://schemas.microsoft.com/office/drawing/2014/main" id="{17360666-1381-438F-B5D0-CF7CA3DAB397}"/>
              </a:ext>
            </a:extLst>
          </p:cNvPr>
          <p:cNvSpPr>
            <a:spLocks noGrp="1" noChangeArrowheads="1"/>
          </p:cNvSpPr>
          <p:nvPr>
            <p:ph type="body" idx="1"/>
          </p:nvPr>
        </p:nvSpPr>
        <p:spPr/>
        <p:txBody>
          <a:bodyPr/>
          <a:lstStyle/>
          <a:p>
            <a:pPr>
              <a:lnSpc>
                <a:spcPct val="80000"/>
              </a:lnSpc>
            </a:pPr>
            <a:endParaRPr lang="nl-NL" altLang="nl-NL" sz="10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bg1"/>
                </a:solidFill>
                <a:latin typeface="Arial" panose="020B0604020202020204" pitchFamily="34" charset="0"/>
                <a:cs typeface="Arial" panose="020B0604020202020204" pitchFamily="34" charset="0"/>
                <a:hlinkClick r:id="rId3"/>
              </a:rPr>
              <a:t>https://apnews.com/article/russia-ukraine-travel-europe-art-museums-museums-768ce266673b85965edc8367c2257370</a:t>
            </a:r>
            <a:endParaRPr lang="en-US" sz="1200" dirty="0">
              <a:solidFill>
                <a:schemeClr val="bg1"/>
              </a:solidFill>
              <a:latin typeface="Arial" panose="020B060402020202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233D32EB-D390-4FDA-BFFD-55AB27236037}" type="slidenum">
              <a:rPr lang="nl-NL" smtClean="0"/>
              <a:t>2</a:t>
            </a:fld>
            <a:endParaRPr lang="nl-NL"/>
          </a:p>
        </p:txBody>
      </p:sp>
    </p:spTree>
    <p:extLst>
      <p:ext uri="{BB962C8B-B14F-4D97-AF65-F5344CB8AC3E}">
        <p14:creationId xmlns:p14="http://schemas.microsoft.com/office/powerpoint/2010/main" val="370307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bg1"/>
                </a:solidFill>
                <a:latin typeface="Arial" panose="020B0604020202020204" pitchFamily="34" charset="0"/>
                <a:cs typeface="Arial" panose="020B0604020202020204" pitchFamily="34" charset="0"/>
                <a:hlinkClick r:id="rId3"/>
              </a:rPr>
              <a:t>https://apnews.com/article/russia-ukraine-travel-europe-art-museums-museums-768ce266673b85965edc8367c2257370</a:t>
            </a:r>
            <a:endParaRPr lang="en-US" sz="1200" dirty="0">
              <a:solidFill>
                <a:schemeClr val="bg1"/>
              </a:solidFill>
              <a:latin typeface="Arial" panose="020B060402020202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233D32EB-D390-4FDA-BFFD-55AB27236037}" type="slidenum">
              <a:rPr lang="nl-NL" smtClean="0"/>
              <a:t>3</a:t>
            </a:fld>
            <a:endParaRPr lang="nl-NL"/>
          </a:p>
        </p:txBody>
      </p:sp>
    </p:spTree>
    <p:extLst>
      <p:ext uri="{BB962C8B-B14F-4D97-AF65-F5344CB8AC3E}">
        <p14:creationId xmlns:p14="http://schemas.microsoft.com/office/powerpoint/2010/main" val="2246430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8A19F609-951B-4541-845C-9A24BED27480}"/>
              </a:ext>
            </a:extLst>
          </p:cNvPr>
          <p:cNvSpPr>
            <a:spLocks noGrp="1" noChangeArrowheads="1"/>
          </p:cNvSpPr>
          <p:nvPr>
            <p:ph type="ftr" sz="quarter" idx="4"/>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nl-NL" sz="1000" b="0" i="0" u="none" strike="noStrike" kern="1200" cap="none" spc="0" normalizeH="0" baseline="0" noProof="0">
                <a:ln>
                  <a:noFill/>
                </a:ln>
                <a:solidFill>
                  <a:prstClr val="black"/>
                </a:solidFill>
                <a:effectLst/>
                <a:uLnTx/>
                <a:uFillTx/>
                <a:latin typeface="Calibri"/>
                <a:ea typeface="+mn-ea"/>
                <a:cs typeface="+mn-cs"/>
              </a:rPr>
              <a:t>© F. Boersma. Dit document is gemaakt voor de cursus Behoudsmedewerker Archieven, Bibliotheken en Musea (september 2011 – juni 2012).</a:t>
            </a:r>
          </a:p>
        </p:txBody>
      </p:sp>
      <p:sp>
        <p:nvSpPr>
          <p:cNvPr id="235522" name="Rectangle 2">
            <a:extLst>
              <a:ext uri="{FF2B5EF4-FFF2-40B4-BE49-F238E27FC236}">
                <a16:creationId xmlns:a16="http://schemas.microsoft.com/office/drawing/2014/main" id="{8C8FFD4F-D5F4-4182-A233-E17012DA2FA1}"/>
              </a:ext>
            </a:extLst>
          </p:cNvPr>
          <p:cNvSpPr>
            <a:spLocks noGrp="1" noRot="1" noChangeAspect="1" noChangeArrowheads="1" noTextEdit="1"/>
          </p:cNvSpPr>
          <p:nvPr>
            <p:ph type="sldImg"/>
          </p:nvPr>
        </p:nvSpPr>
        <p:spPr>
          <a:ln/>
        </p:spPr>
      </p:sp>
      <p:sp>
        <p:nvSpPr>
          <p:cNvPr id="235523" name="Rectangle 3">
            <a:extLst>
              <a:ext uri="{FF2B5EF4-FFF2-40B4-BE49-F238E27FC236}">
                <a16:creationId xmlns:a16="http://schemas.microsoft.com/office/drawing/2014/main" id="{17360666-1381-438F-B5D0-CF7CA3DAB397}"/>
              </a:ext>
            </a:extLst>
          </p:cNvPr>
          <p:cNvSpPr>
            <a:spLocks noGrp="1" noChangeArrowheads="1"/>
          </p:cNvSpPr>
          <p:nvPr>
            <p:ph type="body" idx="1"/>
          </p:nvPr>
        </p:nvSpPr>
        <p:spPr/>
        <p:txBody>
          <a:bodyPr/>
          <a:lstStyle/>
          <a:p>
            <a:pPr>
              <a:lnSpc>
                <a:spcPct val="80000"/>
              </a:lnSpc>
            </a:pPr>
            <a:r>
              <a:rPr lang="nl-NL" altLang="nl-NL" sz="1000" dirty="0">
                <a:latin typeface="Arial" panose="020B0604020202020204" pitchFamily="34" charset="0"/>
              </a:rPr>
              <a:t>https://www.hln.be/dendermonde/baasroods-bedrijf-object-care-in-de-bres-om-archiefmateriaal-uit-watersnood-wallonie-te-redden-zeker-drie-jaar-nodig-om-documenten-te-redden~aed13845/206530600/</a:t>
            </a:r>
          </a:p>
        </p:txBody>
      </p:sp>
    </p:spTree>
    <p:extLst>
      <p:ext uri="{BB962C8B-B14F-4D97-AF65-F5344CB8AC3E}">
        <p14:creationId xmlns:p14="http://schemas.microsoft.com/office/powerpoint/2010/main" val="3112866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en-US" b="0" i="0">
                <a:solidFill>
                  <a:srgbClr val="8D8D8D"/>
                </a:solidFill>
                <a:effectLst/>
                <a:latin typeface="Roboto" panose="02000000000000000000" pitchFamily="2" charset="0"/>
              </a:rPr>
              <a:t>https://www.aljazeera.com/gallery/2021/4/19/cape-town-fire-burns-university-library-students-evacuated </a:t>
            </a:r>
          </a:p>
          <a:p>
            <a:pPr algn="l"/>
            <a:r>
              <a:rPr lang="en-US" b="0" i="0">
                <a:solidFill>
                  <a:srgbClr val="8D8D8D"/>
                </a:solidFill>
                <a:effectLst/>
                <a:latin typeface="Roboto" panose="02000000000000000000" pitchFamily="2" charset="0"/>
              </a:rPr>
              <a:t>https://www.theguardian.com/world/2021/apr/19/cape-town-fire-table-mountain-evacuate-university-jagger-library</a:t>
            </a:r>
          </a:p>
          <a:p>
            <a:pPr algn="l"/>
            <a:endParaRPr lang="en-US" b="0" i="0">
              <a:solidFill>
                <a:srgbClr val="8D8D8D"/>
              </a:solidFill>
              <a:effectLst/>
              <a:latin typeface="Roboto" panose="02000000000000000000" pitchFamily="2" charset="0"/>
            </a:endParaRPr>
          </a:p>
          <a:p>
            <a:endParaRPr lang="nl-NL"/>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76422-15CD-441A-8895-26F483B027BC}" type="datetime4">
              <a:rPr kumimoji="0" lang="nl-NL"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 september 2022</a:t>
            </a:fld>
            <a:endParaRPr kumimoji="0" lang="nl-NL"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0B3E4-1789-47F8-9E4E-BC7A36243C64}" type="slidenum">
              <a:rPr kumimoji="0" lang="nl-NL"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8312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dirty="0">
                <a:solidFill>
                  <a:srgbClr val="000000"/>
                </a:solidFill>
                <a:effectLst/>
                <a:latin typeface="Poppins"/>
              </a:rPr>
              <a:t>The Jagger Reading Room, which was destroyed by the fire on Table Mountain, is part of UCT Libraries’ Special Collections and housed a unique collection of more than 83 000 items of African studies material and other </a:t>
            </a:r>
            <a:r>
              <a:rPr lang="en-US" b="0" i="0" dirty="0" err="1">
                <a:solidFill>
                  <a:srgbClr val="000000"/>
                </a:solidFill>
                <a:effectLst/>
                <a:latin typeface="Poppins"/>
              </a:rPr>
              <a:t>specialised</a:t>
            </a:r>
            <a:r>
              <a:rPr lang="en-US" b="0" i="0" dirty="0">
                <a:solidFill>
                  <a:srgbClr val="000000"/>
                </a:solidFill>
                <a:effectLst/>
                <a:latin typeface="Poppins"/>
              </a:rPr>
              <a:t> subjects, as well as 1 300 sub-collections of unique manuscripts and personal papers.</a:t>
            </a:r>
          </a:p>
          <a:p>
            <a:r>
              <a:rPr lang="en-US" b="0" i="0" dirty="0">
                <a:solidFill>
                  <a:srgbClr val="000000"/>
                </a:solidFill>
                <a:effectLst/>
                <a:latin typeface="Poppins"/>
              </a:rPr>
              <a:t>UCT’s executive director of libraries, </a:t>
            </a:r>
            <a:r>
              <a:rPr lang="en-US" b="0" i="0" dirty="0" err="1">
                <a:solidFill>
                  <a:srgbClr val="000000"/>
                </a:solidFill>
                <a:effectLst/>
                <a:latin typeface="Poppins"/>
              </a:rPr>
              <a:t>Ujala</a:t>
            </a:r>
            <a:r>
              <a:rPr lang="en-US" b="0" i="0" dirty="0">
                <a:solidFill>
                  <a:srgbClr val="000000"/>
                </a:solidFill>
                <a:effectLst/>
                <a:latin typeface="Poppins"/>
              </a:rPr>
              <a:t> </a:t>
            </a:r>
            <a:r>
              <a:rPr lang="en-US" b="0" i="0" dirty="0" err="1">
                <a:solidFill>
                  <a:srgbClr val="000000"/>
                </a:solidFill>
                <a:effectLst/>
                <a:latin typeface="Poppins"/>
              </a:rPr>
              <a:t>Satgoor</a:t>
            </a:r>
            <a:endParaRPr lang="nl-NL"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76422-15CD-441A-8895-26F483B027BC}" type="datetime4">
              <a:rPr kumimoji="0" lang="nl-NL"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 september 2022</a:t>
            </a:fld>
            <a:endParaRPr kumimoji="0" lang="nl-NL"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0B3E4-1789-47F8-9E4E-BC7A36243C64}" type="slidenum">
              <a:rPr kumimoji="0" lang="nl-NL"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2057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76422-15CD-441A-8895-26F483B027BC}" type="datetime4">
              <a:rPr kumimoji="0" lang="nl-NL"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 september 2022</a:t>
            </a:fld>
            <a:endParaRPr kumimoji="0" lang="nl-NL"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0B3E4-1789-47F8-9E4E-BC7A36243C64}" type="slidenum">
              <a:rPr kumimoji="0" lang="nl-NL"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4945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76422-15CD-441A-8895-26F483B027BC}" type="datetime4">
              <a:rPr kumimoji="0" lang="nl-NL"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 september 2022</a:t>
            </a:fld>
            <a:endParaRPr kumimoji="0" lang="nl-NL"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0B3E4-1789-47F8-9E4E-BC7A36243C64}" type="slidenum">
              <a:rPr kumimoji="0" lang="nl-NL"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6895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76422-15CD-441A-8895-26F483B027BC}" type="datetime4">
              <a:rPr kumimoji="0" lang="nl-NL"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 september 2022</a:t>
            </a:fld>
            <a:endParaRPr kumimoji="0" lang="nl-NL"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0B3E4-1789-47F8-9E4E-BC7A36243C64}" type="slidenum">
              <a:rPr kumimoji="0" lang="nl-NL"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5645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85FA73-8B65-0541-CAC3-DA722F8847C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3BC6DDD-3D15-ABCA-3355-FD1072E0E9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E47ED3C-E8E5-339D-C6D2-556AA5F81819}"/>
              </a:ext>
            </a:extLst>
          </p:cNvPr>
          <p:cNvSpPr>
            <a:spLocks noGrp="1"/>
          </p:cNvSpPr>
          <p:nvPr>
            <p:ph type="dt" sz="half" idx="10"/>
          </p:nvPr>
        </p:nvSpPr>
        <p:spPr/>
        <p:txBody>
          <a:bodyPr/>
          <a:lstStyle/>
          <a:p>
            <a:fld id="{AD796F90-FBC6-4375-93DC-6467A0A528D6}" type="datetimeFigureOut">
              <a:rPr lang="nl-NL" smtClean="0"/>
              <a:t>6-9-2022</a:t>
            </a:fld>
            <a:endParaRPr lang="nl-NL"/>
          </a:p>
        </p:txBody>
      </p:sp>
      <p:sp>
        <p:nvSpPr>
          <p:cNvPr id="5" name="Tijdelijke aanduiding voor voettekst 4">
            <a:extLst>
              <a:ext uri="{FF2B5EF4-FFF2-40B4-BE49-F238E27FC236}">
                <a16:creationId xmlns:a16="http://schemas.microsoft.com/office/drawing/2014/main" id="{7F19C292-8950-98B8-E134-BC144085B6E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89E863A-010B-695C-5C83-FFBD853A55C5}"/>
              </a:ext>
            </a:extLst>
          </p:cNvPr>
          <p:cNvSpPr>
            <a:spLocks noGrp="1"/>
          </p:cNvSpPr>
          <p:nvPr>
            <p:ph type="sldNum" sz="quarter" idx="12"/>
          </p:nvPr>
        </p:nvSpPr>
        <p:spPr/>
        <p:txBody>
          <a:bodyPr/>
          <a:lstStyle/>
          <a:p>
            <a:fld id="{07BD475D-ED2B-4D07-B778-F11681C7F65F}" type="slidenum">
              <a:rPr lang="nl-NL" smtClean="0"/>
              <a:t>‹nr.›</a:t>
            </a:fld>
            <a:endParaRPr lang="nl-NL"/>
          </a:p>
        </p:txBody>
      </p:sp>
    </p:spTree>
    <p:extLst>
      <p:ext uri="{BB962C8B-B14F-4D97-AF65-F5344CB8AC3E}">
        <p14:creationId xmlns:p14="http://schemas.microsoft.com/office/powerpoint/2010/main" val="3050630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E363C5-891A-BFE3-9191-CAA84F06487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A63370D-8EF9-979A-6EE2-C752984DA4C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48073D6-61E4-6C1F-5BD3-85BC6B646F4E}"/>
              </a:ext>
            </a:extLst>
          </p:cNvPr>
          <p:cNvSpPr>
            <a:spLocks noGrp="1"/>
          </p:cNvSpPr>
          <p:nvPr>
            <p:ph type="dt" sz="half" idx="10"/>
          </p:nvPr>
        </p:nvSpPr>
        <p:spPr/>
        <p:txBody>
          <a:bodyPr/>
          <a:lstStyle/>
          <a:p>
            <a:fld id="{AD796F90-FBC6-4375-93DC-6467A0A528D6}" type="datetimeFigureOut">
              <a:rPr lang="nl-NL" smtClean="0"/>
              <a:t>6-9-2022</a:t>
            </a:fld>
            <a:endParaRPr lang="nl-NL"/>
          </a:p>
        </p:txBody>
      </p:sp>
      <p:sp>
        <p:nvSpPr>
          <p:cNvPr id="5" name="Tijdelijke aanduiding voor voettekst 4">
            <a:extLst>
              <a:ext uri="{FF2B5EF4-FFF2-40B4-BE49-F238E27FC236}">
                <a16:creationId xmlns:a16="http://schemas.microsoft.com/office/drawing/2014/main" id="{6EB196F5-4D58-0C50-C27F-24AC6B7BFE0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3B2B103-95E4-8D1F-31F7-4A8D3B178AF1}"/>
              </a:ext>
            </a:extLst>
          </p:cNvPr>
          <p:cNvSpPr>
            <a:spLocks noGrp="1"/>
          </p:cNvSpPr>
          <p:nvPr>
            <p:ph type="sldNum" sz="quarter" idx="12"/>
          </p:nvPr>
        </p:nvSpPr>
        <p:spPr/>
        <p:txBody>
          <a:bodyPr/>
          <a:lstStyle/>
          <a:p>
            <a:fld id="{07BD475D-ED2B-4D07-B778-F11681C7F65F}" type="slidenum">
              <a:rPr lang="nl-NL" smtClean="0"/>
              <a:t>‹nr.›</a:t>
            </a:fld>
            <a:endParaRPr lang="nl-NL"/>
          </a:p>
        </p:txBody>
      </p:sp>
    </p:spTree>
    <p:extLst>
      <p:ext uri="{BB962C8B-B14F-4D97-AF65-F5344CB8AC3E}">
        <p14:creationId xmlns:p14="http://schemas.microsoft.com/office/powerpoint/2010/main" val="3027309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EDB98D2-B582-B958-BF4E-6BC6B7F4423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A36C462-7A29-1F9A-334F-2D6F79D3694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E0C94DA-70D2-E521-432F-8D6EDEA98DCA}"/>
              </a:ext>
            </a:extLst>
          </p:cNvPr>
          <p:cNvSpPr>
            <a:spLocks noGrp="1"/>
          </p:cNvSpPr>
          <p:nvPr>
            <p:ph type="dt" sz="half" idx="10"/>
          </p:nvPr>
        </p:nvSpPr>
        <p:spPr/>
        <p:txBody>
          <a:bodyPr/>
          <a:lstStyle/>
          <a:p>
            <a:fld id="{AD796F90-FBC6-4375-93DC-6467A0A528D6}" type="datetimeFigureOut">
              <a:rPr lang="nl-NL" smtClean="0"/>
              <a:t>6-9-2022</a:t>
            </a:fld>
            <a:endParaRPr lang="nl-NL"/>
          </a:p>
        </p:txBody>
      </p:sp>
      <p:sp>
        <p:nvSpPr>
          <p:cNvPr id="5" name="Tijdelijke aanduiding voor voettekst 4">
            <a:extLst>
              <a:ext uri="{FF2B5EF4-FFF2-40B4-BE49-F238E27FC236}">
                <a16:creationId xmlns:a16="http://schemas.microsoft.com/office/drawing/2014/main" id="{DE7547C4-FC08-3217-BC80-85166BF980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37B0BA-6441-B37C-3F0C-346019F03CCE}"/>
              </a:ext>
            </a:extLst>
          </p:cNvPr>
          <p:cNvSpPr>
            <a:spLocks noGrp="1"/>
          </p:cNvSpPr>
          <p:nvPr>
            <p:ph type="sldNum" sz="quarter" idx="12"/>
          </p:nvPr>
        </p:nvSpPr>
        <p:spPr/>
        <p:txBody>
          <a:bodyPr/>
          <a:lstStyle/>
          <a:p>
            <a:fld id="{07BD475D-ED2B-4D07-B778-F11681C7F65F}" type="slidenum">
              <a:rPr lang="nl-NL" smtClean="0"/>
              <a:t>‹nr.›</a:t>
            </a:fld>
            <a:endParaRPr lang="nl-NL"/>
          </a:p>
        </p:txBody>
      </p:sp>
    </p:spTree>
    <p:extLst>
      <p:ext uri="{BB962C8B-B14F-4D97-AF65-F5344CB8AC3E}">
        <p14:creationId xmlns:p14="http://schemas.microsoft.com/office/powerpoint/2010/main" val="3095614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47BD40-8C19-42F3-B5E4-7C9D3E3877E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480B99D-5A9A-4E2D-9480-AC1EF9D6054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7BA5689-38BA-4C99-8A9E-4D865B92CE54}"/>
              </a:ext>
            </a:extLst>
          </p:cNvPr>
          <p:cNvSpPr>
            <a:spLocks noGrp="1"/>
          </p:cNvSpPr>
          <p:nvPr>
            <p:ph type="dt" sz="half" idx="10"/>
          </p:nvPr>
        </p:nvSpPr>
        <p:spPr/>
        <p:txBody>
          <a:bodyPr/>
          <a:lstStyle>
            <a:lvl1pPr>
              <a:defRPr/>
            </a:lvl1pPr>
          </a:lstStyle>
          <a:p>
            <a:endParaRPr lang="en-US" altLang="nl-NL"/>
          </a:p>
        </p:txBody>
      </p:sp>
      <p:sp>
        <p:nvSpPr>
          <p:cNvPr id="5" name="Tijdelijke aanduiding voor voettekst 4">
            <a:extLst>
              <a:ext uri="{FF2B5EF4-FFF2-40B4-BE49-F238E27FC236}">
                <a16:creationId xmlns:a16="http://schemas.microsoft.com/office/drawing/2014/main" id="{4C1DE519-D7F9-4BCB-BA43-7B4C4A2B9237}"/>
              </a:ext>
            </a:extLst>
          </p:cNvPr>
          <p:cNvSpPr>
            <a:spLocks noGrp="1"/>
          </p:cNvSpPr>
          <p:nvPr>
            <p:ph type="ftr" sz="quarter" idx="11"/>
          </p:nvPr>
        </p:nvSpPr>
        <p:spPr/>
        <p:txBody>
          <a:bodyPr/>
          <a:lstStyle>
            <a:lvl1pPr>
              <a:defRPr/>
            </a:lvl1pPr>
          </a:lstStyle>
          <a:p>
            <a:endParaRPr lang="en-US" altLang="nl-NL"/>
          </a:p>
        </p:txBody>
      </p:sp>
      <p:sp>
        <p:nvSpPr>
          <p:cNvPr id="6" name="Tijdelijke aanduiding voor dianummer 5">
            <a:extLst>
              <a:ext uri="{FF2B5EF4-FFF2-40B4-BE49-F238E27FC236}">
                <a16:creationId xmlns:a16="http://schemas.microsoft.com/office/drawing/2014/main" id="{84A6127A-857E-44BD-A5C3-04FAD8AFF7FE}"/>
              </a:ext>
            </a:extLst>
          </p:cNvPr>
          <p:cNvSpPr>
            <a:spLocks noGrp="1"/>
          </p:cNvSpPr>
          <p:nvPr>
            <p:ph type="sldNum" sz="quarter" idx="12"/>
          </p:nvPr>
        </p:nvSpPr>
        <p:spPr>
          <a:xfrm>
            <a:off x="325694" y="6328035"/>
            <a:ext cx="387094" cy="261610"/>
          </a:xfrm>
        </p:spPr>
        <p:txBody>
          <a:bodyPr/>
          <a:lstStyle>
            <a:lvl1pPr>
              <a:defRPr/>
            </a:lvl1pPr>
          </a:lstStyle>
          <a:p>
            <a:fld id="{48FC87CA-153F-4AD1-911C-A5798DA5F7C9}" type="slidenum">
              <a:rPr lang="en-US" altLang="nl-NL"/>
              <a:pPr/>
              <a:t>‹nr.›</a:t>
            </a:fld>
            <a:endParaRPr lang="en-US" altLang="nl-NL"/>
          </a:p>
        </p:txBody>
      </p:sp>
    </p:spTree>
    <p:extLst>
      <p:ext uri="{BB962C8B-B14F-4D97-AF65-F5344CB8AC3E}">
        <p14:creationId xmlns:p14="http://schemas.microsoft.com/office/powerpoint/2010/main" val="105705999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3- golden arrow / white surfac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B6C795-6365-4B26-B1FA-815CCABBC5C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sz="2000" dirty="0"/>
          </a:p>
        </p:txBody>
      </p:sp>
      <p:graphicFrame>
        <p:nvGraphicFramePr>
          <p:cNvPr id="11" name="Object 10" hidden="1">
            <a:extLst>
              <a:ext uri="{FF2B5EF4-FFF2-40B4-BE49-F238E27FC236}">
                <a16:creationId xmlns:a16="http://schemas.microsoft.com/office/drawing/2014/main" id="{EF5744E8-65D9-40C8-BDDC-15C0D9822CA2}"/>
              </a:ext>
            </a:extLst>
          </p:cNvPr>
          <p:cNvGraphicFramePr>
            <a:graphicFrameLocks noChangeAspect="1"/>
          </p:cNvGraphicFramePr>
          <p:nvPr userDrawn="1">
            <p:custDataLst>
              <p:tags r:id="rId1"/>
            </p:custDataLst>
            <p:extLst>
              <p:ext uri="{D42A27DB-BD31-4B8C-83A1-F6EECF244321}">
                <p14:modId xmlns:p14="http://schemas.microsoft.com/office/powerpoint/2010/main" val="16190243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7" progId="TCLayout.ActiveDocument.1">
                  <p:embed/>
                </p:oleObj>
              </mc:Choice>
              <mc:Fallback>
                <p:oleObj name="think-cell Slide" r:id="rId4" imgW="338" imgH="337" progId="TCLayout.ActiveDocument.1">
                  <p:embed/>
                  <p:pic>
                    <p:nvPicPr>
                      <p:cNvPr id="11" name="Object 10" hidden="1">
                        <a:extLst>
                          <a:ext uri="{FF2B5EF4-FFF2-40B4-BE49-F238E27FC236}">
                            <a16:creationId xmlns:a16="http://schemas.microsoft.com/office/drawing/2014/main" id="{EF5744E8-65D9-40C8-BDDC-15C0D9822CA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hthoek 9" hidden="1">
            <a:extLst>
              <a:ext uri="{FF2B5EF4-FFF2-40B4-BE49-F238E27FC236}">
                <a16:creationId xmlns:a16="http://schemas.microsoft.com/office/drawing/2014/main" id="{25BD721D-5BD2-4967-A8BE-1AE136783F08}"/>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nl-NL" sz="4900" b="0" i="0" baseline="0" dirty="0">
              <a:latin typeface="Calibri" panose="020F0502020204030204" pitchFamily="34" charset="0"/>
              <a:ea typeface="+mj-ea"/>
              <a:cs typeface="+mj-cs"/>
              <a:sym typeface="Calibri" panose="020F0502020204030204" pitchFamily="34" charset="0"/>
            </a:endParaRPr>
          </a:p>
        </p:txBody>
      </p:sp>
      <p:pic>
        <p:nvPicPr>
          <p:cNvPr id="7" name="Picture 7">
            <a:extLst>
              <a:ext uri="{FF2B5EF4-FFF2-40B4-BE49-F238E27FC236}">
                <a16:creationId xmlns:a16="http://schemas.microsoft.com/office/drawing/2014/main" id="{4411E6A2-CDF5-4922-B335-07A864E2AEF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805309" y="5997365"/>
            <a:ext cx="1754012" cy="576000"/>
          </a:xfrm>
          <a:prstGeom prst="rect">
            <a:avLst/>
          </a:prstGeom>
        </p:spPr>
      </p:pic>
      <p:sp>
        <p:nvSpPr>
          <p:cNvPr id="2" name="Titel 1">
            <a:extLst>
              <a:ext uri="{FF2B5EF4-FFF2-40B4-BE49-F238E27FC236}">
                <a16:creationId xmlns:a16="http://schemas.microsoft.com/office/drawing/2014/main" id="{78AEC249-5928-4F47-AB45-016C450395B7}"/>
              </a:ext>
            </a:extLst>
          </p:cNvPr>
          <p:cNvSpPr>
            <a:spLocks noGrp="1"/>
          </p:cNvSpPr>
          <p:nvPr>
            <p:ph type="ctrTitle" hasCustomPrompt="1"/>
          </p:nvPr>
        </p:nvSpPr>
        <p:spPr>
          <a:xfrm>
            <a:off x="982663" y="411966"/>
            <a:ext cx="6827837" cy="678647"/>
          </a:xfrm>
        </p:spPr>
        <p:txBody>
          <a:bodyPr wrap="square" anchor="t" anchorCtr="0"/>
          <a:lstStyle>
            <a:lvl1pPr algn="l">
              <a:lnSpc>
                <a:spcPct val="90000"/>
              </a:lnSpc>
              <a:spcBef>
                <a:spcPts val="0"/>
              </a:spcBef>
              <a:defRPr sz="4900"/>
            </a:lvl1pPr>
          </a:lstStyle>
          <a:p>
            <a:r>
              <a:rPr lang="nl-NL" dirty="0" err="1"/>
              <a:t>Title</a:t>
            </a:r>
            <a:r>
              <a:rPr lang="nl-NL" dirty="0"/>
              <a:t> part 1 </a:t>
            </a:r>
            <a:r>
              <a:rPr lang="nl-NL" dirty="0" err="1"/>
              <a:t>left-aligned</a:t>
            </a:r>
            <a:endParaRPr lang="nl-NL" dirty="0"/>
          </a:p>
        </p:txBody>
      </p:sp>
      <p:sp>
        <p:nvSpPr>
          <p:cNvPr id="3" name="Ondertitel 2">
            <a:extLst>
              <a:ext uri="{FF2B5EF4-FFF2-40B4-BE49-F238E27FC236}">
                <a16:creationId xmlns:a16="http://schemas.microsoft.com/office/drawing/2014/main" id="{B26713D1-1FAA-48C3-B18A-5E2A1991C01F}"/>
              </a:ext>
            </a:extLst>
          </p:cNvPr>
          <p:cNvSpPr>
            <a:spLocks noGrp="1"/>
          </p:cNvSpPr>
          <p:nvPr>
            <p:ph type="subTitle" idx="1" hasCustomPrompt="1"/>
          </p:nvPr>
        </p:nvSpPr>
        <p:spPr>
          <a:xfrm>
            <a:off x="982663" y="5949950"/>
            <a:ext cx="3525581" cy="307777"/>
          </a:xfrm>
        </p:spPr>
        <p:txBody>
          <a:bodyPr wrap="square">
            <a:sp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Space </a:t>
            </a:r>
            <a:r>
              <a:rPr lang="nl-NL" dirty="0" err="1"/>
              <a:t>for</a:t>
            </a:r>
            <a:r>
              <a:rPr lang="nl-NL" dirty="0"/>
              <a:t> Name, </a:t>
            </a:r>
            <a:r>
              <a:rPr lang="nl-NL" dirty="0" err="1"/>
              <a:t>Place</a:t>
            </a:r>
            <a:r>
              <a:rPr lang="nl-NL" dirty="0"/>
              <a:t>, Date</a:t>
            </a:r>
          </a:p>
        </p:txBody>
      </p:sp>
      <p:sp>
        <p:nvSpPr>
          <p:cNvPr id="13" name="Vrije vorm: vorm 12">
            <a:extLst>
              <a:ext uri="{FF2B5EF4-FFF2-40B4-BE49-F238E27FC236}">
                <a16:creationId xmlns:a16="http://schemas.microsoft.com/office/drawing/2014/main" id="{3D22C363-D26B-45E7-A765-0CE3336B3E57}"/>
              </a:ext>
            </a:extLst>
          </p:cNvPr>
          <p:cNvSpPr/>
          <p:nvPr userDrawn="1"/>
        </p:nvSpPr>
        <p:spPr>
          <a:xfrm>
            <a:off x="0" y="0"/>
            <a:ext cx="1114855" cy="6858000"/>
          </a:xfrm>
          <a:custGeom>
            <a:avLst/>
            <a:gdLst>
              <a:gd name="connsiteX0" fmla="*/ 0 w 1114855"/>
              <a:gd name="connsiteY0" fmla="*/ 0 h 6858000"/>
              <a:gd name="connsiteX1" fmla="*/ 243285 w 1114855"/>
              <a:gd name="connsiteY1" fmla="*/ 0 h 6858000"/>
              <a:gd name="connsiteX2" fmla="*/ 243285 w 1114855"/>
              <a:gd name="connsiteY2" fmla="*/ 6607 h 6858000"/>
              <a:gd name="connsiteX3" fmla="*/ 1114855 w 1114855"/>
              <a:gd name="connsiteY3" fmla="*/ 3432303 h 6858000"/>
              <a:gd name="connsiteX4" fmla="*/ 243285 w 1114855"/>
              <a:gd name="connsiteY4" fmla="*/ 6858000 h 6858000"/>
              <a:gd name="connsiteX5" fmla="*/ 243285 w 1114855"/>
              <a:gd name="connsiteY5" fmla="*/ 6851394 h 6858000"/>
              <a:gd name="connsiteX6" fmla="*/ 0 w 1114855"/>
              <a:gd name="connsiteY6" fmla="*/ 6851494 h 6858000"/>
              <a:gd name="connsiteX7" fmla="*/ 0 w 1114855"/>
              <a:gd name="connsiteY7" fmla="*/ 0 h 6858000"/>
              <a:gd name="connsiteX0" fmla="*/ 0 w 1114855"/>
              <a:gd name="connsiteY0" fmla="*/ 0 h 6851494"/>
              <a:gd name="connsiteX1" fmla="*/ 243285 w 1114855"/>
              <a:gd name="connsiteY1" fmla="*/ 0 h 6851494"/>
              <a:gd name="connsiteX2" fmla="*/ 243285 w 1114855"/>
              <a:gd name="connsiteY2" fmla="*/ 6607 h 6851494"/>
              <a:gd name="connsiteX3" fmla="*/ 1114855 w 1114855"/>
              <a:gd name="connsiteY3" fmla="*/ 3432303 h 6851494"/>
              <a:gd name="connsiteX4" fmla="*/ 243285 w 1114855"/>
              <a:gd name="connsiteY4" fmla="*/ 6851394 h 6851494"/>
              <a:gd name="connsiteX5" fmla="*/ 0 w 1114855"/>
              <a:gd name="connsiteY5" fmla="*/ 6851494 h 6851494"/>
              <a:gd name="connsiteX6" fmla="*/ 0 w 1114855"/>
              <a:gd name="connsiteY6" fmla="*/ 0 h 685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855" h="6851494">
                <a:moveTo>
                  <a:pt x="0" y="0"/>
                </a:moveTo>
                <a:lnTo>
                  <a:pt x="243285" y="0"/>
                </a:lnTo>
                <a:lnTo>
                  <a:pt x="243285" y="6607"/>
                </a:lnTo>
                <a:lnTo>
                  <a:pt x="1114855" y="3432303"/>
                </a:lnTo>
                <a:lnTo>
                  <a:pt x="243285" y="6851394"/>
                </a:lnTo>
                <a:lnTo>
                  <a:pt x="0" y="685149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dirty="0"/>
          </a:p>
        </p:txBody>
      </p:sp>
      <p:sp>
        <p:nvSpPr>
          <p:cNvPr id="12" name="Tijdelijke aanduiding voor tekst 14">
            <a:extLst>
              <a:ext uri="{FF2B5EF4-FFF2-40B4-BE49-F238E27FC236}">
                <a16:creationId xmlns:a16="http://schemas.microsoft.com/office/drawing/2014/main" id="{C7FD398B-17A1-47CD-BBE6-C13D4E784043}"/>
              </a:ext>
            </a:extLst>
          </p:cNvPr>
          <p:cNvSpPr>
            <a:spLocks noGrp="1"/>
          </p:cNvSpPr>
          <p:nvPr>
            <p:ph type="body" sz="quarter" idx="10" hasCustomPrompt="1"/>
          </p:nvPr>
        </p:nvSpPr>
        <p:spPr>
          <a:xfrm>
            <a:off x="982663" y="1119087"/>
            <a:ext cx="6827837" cy="839269"/>
          </a:xfrm>
        </p:spPr>
        <p:txBody>
          <a:bodyPr wrap="square">
            <a:spAutoFit/>
          </a:bodyPr>
          <a:lstStyle>
            <a:lvl1pPr marL="0" indent="0" algn="r">
              <a:lnSpc>
                <a:spcPct val="90000"/>
              </a:lnSpc>
              <a:spcBef>
                <a:spcPts val="0"/>
              </a:spcBef>
              <a:buNone/>
              <a:defRPr sz="6000" cap="all" baseline="0">
                <a:latin typeface="+mj-lt"/>
              </a:defRPr>
            </a:lvl1pPr>
          </a:lstStyle>
          <a:p>
            <a:pPr lvl="0"/>
            <a:r>
              <a:rPr lang="nl-NL" dirty="0" err="1"/>
              <a:t>TitlE</a:t>
            </a:r>
            <a:r>
              <a:rPr lang="nl-NL" dirty="0"/>
              <a:t> PART 2</a:t>
            </a:r>
          </a:p>
        </p:txBody>
      </p:sp>
      <p:sp>
        <p:nvSpPr>
          <p:cNvPr id="9" name="Tijdelijke aanduiding voor afbeelding 16">
            <a:extLst>
              <a:ext uri="{FF2B5EF4-FFF2-40B4-BE49-F238E27FC236}">
                <a16:creationId xmlns:a16="http://schemas.microsoft.com/office/drawing/2014/main" id="{415A715F-C7F7-4B99-8B51-D64EEEF99111}"/>
              </a:ext>
            </a:extLst>
          </p:cNvPr>
          <p:cNvSpPr>
            <a:spLocks noGrp="1"/>
          </p:cNvSpPr>
          <p:nvPr>
            <p:ph type="pic" sz="quarter" idx="14" hasCustomPrompt="1"/>
          </p:nvPr>
        </p:nvSpPr>
        <p:spPr>
          <a:xfrm>
            <a:off x="7486648" y="5997365"/>
            <a:ext cx="1994400" cy="576000"/>
          </a:xfrm>
          <a:noFill/>
        </p:spPr>
        <p:txBody>
          <a:bodyPr wrap="square" bIns="0" anchor="ctr" anchorCtr="0">
            <a:noAutofit/>
          </a:bodyPr>
          <a:lstStyle>
            <a:lvl1pPr marL="0" indent="0" algn="ctr">
              <a:buFont typeface="Arial" panose="020B0604020202020204" pitchFamily="34" charset="0"/>
              <a:buNone/>
              <a:defRPr sz="900"/>
            </a:lvl1pPr>
          </a:lstStyle>
          <a:p>
            <a:r>
              <a:rPr lang="nl-NL" dirty="0" err="1"/>
              <a:t>Possible</a:t>
            </a:r>
            <a:r>
              <a:rPr lang="nl-NL" dirty="0"/>
              <a:t> program logo</a:t>
            </a:r>
          </a:p>
        </p:txBody>
      </p:sp>
      <p:sp>
        <p:nvSpPr>
          <p:cNvPr id="14" name="Tijdelijke aanduiding voor afbeelding 16">
            <a:extLst>
              <a:ext uri="{FF2B5EF4-FFF2-40B4-BE49-F238E27FC236}">
                <a16:creationId xmlns:a16="http://schemas.microsoft.com/office/drawing/2014/main" id="{85C0B955-5382-8547-BD1C-D12CBBE6CB77}"/>
              </a:ext>
            </a:extLst>
          </p:cNvPr>
          <p:cNvSpPr>
            <a:spLocks noGrp="1"/>
          </p:cNvSpPr>
          <p:nvPr>
            <p:ph type="pic" sz="quarter" idx="11" hasCustomPrompt="1"/>
          </p:nvPr>
        </p:nvSpPr>
        <p:spPr>
          <a:xfrm>
            <a:off x="3035431" y="1739590"/>
            <a:ext cx="9156569" cy="3416872"/>
          </a:xfrm>
          <a:solidFill>
            <a:schemeClr val="accent3"/>
          </a:solidFill>
          <a:ln>
            <a:noFill/>
          </a:ln>
        </p:spPr>
        <p:txBody>
          <a:bodyPr bIns="648000" anchor="ctr" anchorCtr="0">
            <a:normAutofit/>
          </a:bodyPr>
          <a:lstStyle>
            <a:lvl1pPr marL="0" indent="0" algn="ctr">
              <a:buFont typeface="Arial" panose="020B0604020202020204" pitchFamily="34" charset="0"/>
              <a:buNone/>
              <a:defRPr sz="2000"/>
            </a:lvl1pPr>
          </a:lstStyle>
          <a:p>
            <a:r>
              <a:rPr lang="nl-NL" dirty="0"/>
              <a:t>Click on icon </a:t>
            </a:r>
            <a:r>
              <a:rPr lang="nl-NL" dirty="0" err="1"/>
              <a:t>to</a:t>
            </a:r>
            <a:r>
              <a:rPr lang="nl-NL" dirty="0"/>
              <a:t> </a:t>
            </a:r>
            <a:r>
              <a:rPr lang="nl-NL" dirty="0" err="1"/>
              <a:t>insert</a:t>
            </a:r>
            <a:r>
              <a:rPr lang="nl-NL" dirty="0"/>
              <a:t> image</a:t>
            </a:r>
          </a:p>
        </p:txBody>
      </p:sp>
    </p:spTree>
    <p:extLst>
      <p:ext uri="{BB962C8B-B14F-4D97-AF65-F5344CB8AC3E}">
        <p14:creationId xmlns:p14="http://schemas.microsoft.com/office/powerpoint/2010/main" val="1043424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94BA36-ADCB-A58A-8EC7-F6C92DCBFC8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2BC5AB-0877-3508-8AA2-E909B3EE1CA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39C0395-F966-7E84-0A72-5D538A8889B3}"/>
              </a:ext>
            </a:extLst>
          </p:cNvPr>
          <p:cNvSpPr>
            <a:spLocks noGrp="1"/>
          </p:cNvSpPr>
          <p:nvPr>
            <p:ph type="dt" sz="half" idx="10"/>
          </p:nvPr>
        </p:nvSpPr>
        <p:spPr/>
        <p:txBody>
          <a:bodyPr/>
          <a:lstStyle/>
          <a:p>
            <a:fld id="{AD796F90-FBC6-4375-93DC-6467A0A528D6}" type="datetimeFigureOut">
              <a:rPr lang="nl-NL" smtClean="0"/>
              <a:t>6-9-2022</a:t>
            </a:fld>
            <a:endParaRPr lang="nl-NL"/>
          </a:p>
        </p:txBody>
      </p:sp>
      <p:sp>
        <p:nvSpPr>
          <p:cNvPr id="5" name="Tijdelijke aanduiding voor voettekst 4">
            <a:extLst>
              <a:ext uri="{FF2B5EF4-FFF2-40B4-BE49-F238E27FC236}">
                <a16:creationId xmlns:a16="http://schemas.microsoft.com/office/drawing/2014/main" id="{3C327E78-194B-F0F0-9461-81760D8B191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43A9BDE-8719-AF1F-0561-FF8A44648ADB}"/>
              </a:ext>
            </a:extLst>
          </p:cNvPr>
          <p:cNvSpPr>
            <a:spLocks noGrp="1"/>
          </p:cNvSpPr>
          <p:nvPr>
            <p:ph type="sldNum" sz="quarter" idx="12"/>
          </p:nvPr>
        </p:nvSpPr>
        <p:spPr/>
        <p:txBody>
          <a:bodyPr/>
          <a:lstStyle/>
          <a:p>
            <a:fld id="{07BD475D-ED2B-4D07-B778-F11681C7F65F}" type="slidenum">
              <a:rPr lang="nl-NL" smtClean="0"/>
              <a:t>‹nr.›</a:t>
            </a:fld>
            <a:endParaRPr lang="nl-NL"/>
          </a:p>
        </p:txBody>
      </p:sp>
    </p:spTree>
    <p:extLst>
      <p:ext uri="{BB962C8B-B14F-4D97-AF65-F5344CB8AC3E}">
        <p14:creationId xmlns:p14="http://schemas.microsoft.com/office/powerpoint/2010/main" val="2761123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129E2E-AE09-2B4F-475F-DA22F5D87F6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6B835D9-A5DD-35D9-6CA4-9C9DB1222E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2DAE2BC-CFBC-3716-57D0-C2F2A8B76743}"/>
              </a:ext>
            </a:extLst>
          </p:cNvPr>
          <p:cNvSpPr>
            <a:spLocks noGrp="1"/>
          </p:cNvSpPr>
          <p:nvPr>
            <p:ph type="dt" sz="half" idx="10"/>
          </p:nvPr>
        </p:nvSpPr>
        <p:spPr/>
        <p:txBody>
          <a:bodyPr/>
          <a:lstStyle/>
          <a:p>
            <a:fld id="{AD796F90-FBC6-4375-93DC-6467A0A528D6}" type="datetimeFigureOut">
              <a:rPr lang="nl-NL" smtClean="0"/>
              <a:t>6-9-2022</a:t>
            </a:fld>
            <a:endParaRPr lang="nl-NL"/>
          </a:p>
        </p:txBody>
      </p:sp>
      <p:sp>
        <p:nvSpPr>
          <p:cNvPr id="5" name="Tijdelijke aanduiding voor voettekst 4">
            <a:extLst>
              <a:ext uri="{FF2B5EF4-FFF2-40B4-BE49-F238E27FC236}">
                <a16:creationId xmlns:a16="http://schemas.microsoft.com/office/drawing/2014/main" id="{47402211-A76A-B288-7A94-2E9D98E4EC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91BB32A-750A-6035-D1B5-E4BEC404C48E}"/>
              </a:ext>
            </a:extLst>
          </p:cNvPr>
          <p:cNvSpPr>
            <a:spLocks noGrp="1"/>
          </p:cNvSpPr>
          <p:nvPr>
            <p:ph type="sldNum" sz="quarter" idx="12"/>
          </p:nvPr>
        </p:nvSpPr>
        <p:spPr/>
        <p:txBody>
          <a:bodyPr/>
          <a:lstStyle/>
          <a:p>
            <a:fld id="{07BD475D-ED2B-4D07-B778-F11681C7F65F}" type="slidenum">
              <a:rPr lang="nl-NL" smtClean="0"/>
              <a:t>‹nr.›</a:t>
            </a:fld>
            <a:endParaRPr lang="nl-NL"/>
          </a:p>
        </p:txBody>
      </p:sp>
    </p:spTree>
    <p:extLst>
      <p:ext uri="{BB962C8B-B14F-4D97-AF65-F5344CB8AC3E}">
        <p14:creationId xmlns:p14="http://schemas.microsoft.com/office/powerpoint/2010/main" val="2385448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B828E2-B11A-D947-72B6-89CAEFA30B5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5C9F443-5437-8F5C-51FA-325FC11F64F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DA994FB-D638-023C-98FE-67C37711F72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7F71166-12BA-E3D0-4D19-C7EF4EAF6212}"/>
              </a:ext>
            </a:extLst>
          </p:cNvPr>
          <p:cNvSpPr>
            <a:spLocks noGrp="1"/>
          </p:cNvSpPr>
          <p:nvPr>
            <p:ph type="dt" sz="half" idx="10"/>
          </p:nvPr>
        </p:nvSpPr>
        <p:spPr/>
        <p:txBody>
          <a:bodyPr/>
          <a:lstStyle/>
          <a:p>
            <a:fld id="{AD796F90-FBC6-4375-93DC-6467A0A528D6}" type="datetimeFigureOut">
              <a:rPr lang="nl-NL" smtClean="0"/>
              <a:t>6-9-2022</a:t>
            </a:fld>
            <a:endParaRPr lang="nl-NL"/>
          </a:p>
        </p:txBody>
      </p:sp>
      <p:sp>
        <p:nvSpPr>
          <p:cNvPr id="6" name="Tijdelijke aanduiding voor voettekst 5">
            <a:extLst>
              <a:ext uri="{FF2B5EF4-FFF2-40B4-BE49-F238E27FC236}">
                <a16:creationId xmlns:a16="http://schemas.microsoft.com/office/drawing/2014/main" id="{A19D9EF2-2960-0A22-FCA7-844A3B3B27D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F65314D-BDCE-1485-CE6C-5189A303E5DA}"/>
              </a:ext>
            </a:extLst>
          </p:cNvPr>
          <p:cNvSpPr>
            <a:spLocks noGrp="1"/>
          </p:cNvSpPr>
          <p:nvPr>
            <p:ph type="sldNum" sz="quarter" idx="12"/>
          </p:nvPr>
        </p:nvSpPr>
        <p:spPr/>
        <p:txBody>
          <a:bodyPr/>
          <a:lstStyle/>
          <a:p>
            <a:fld id="{07BD475D-ED2B-4D07-B778-F11681C7F65F}" type="slidenum">
              <a:rPr lang="nl-NL" smtClean="0"/>
              <a:t>‹nr.›</a:t>
            </a:fld>
            <a:endParaRPr lang="nl-NL"/>
          </a:p>
        </p:txBody>
      </p:sp>
    </p:spTree>
    <p:extLst>
      <p:ext uri="{BB962C8B-B14F-4D97-AF65-F5344CB8AC3E}">
        <p14:creationId xmlns:p14="http://schemas.microsoft.com/office/powerpoint/2010/main" val="2594681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2BDDE8-5123-D115-70B0-1C7FF3379C1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245FB15-02A0-DC45-2DFF-480B39A50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2E82259-B91B-7B28-171B-E54270804DB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5E9309C-D7FD-2703-3FB8-937024A489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B244057-61CA-3838-7612-A81B0738841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3938DE9-DF53-BEE9-9705-5B7E41A7306C}"/>
              </a:ext>
            </a:extLst>
          </p:cNvPr>
          <p:cNvSpPr>
            <a:spLocks noGrp="1"/>
          </p:cNvSpPr>
          <p:nvPr>
            <p:ph type="dt" sz="half" idx="10"/>
          </p:nvPr>
        </p:nvSpPr>
        <p:spPr/>
        <p:txBody>
          <a:bodyPr/>
          <a:lstStyle/>
          <a:p>
            <a:fld id="{AD796F90-FBC6-4375-93DC-6467A0A528D6}" type="datetimeFigureOut">
              <a:rPr lang="nl-NL" smtClean="0"/>
              <a:t>6-9-2022</a:t>
            </a:fld>
            <a:endParaRPr lang="nl-NL"/>
          </a:p>
        </p:txBody>
      </p:sp>
      <p:sp>
        <p:nvSpPr>
          <p:cNvPr id="8" name="Tijdelijke aanduiding voor voettekst 7">
            <a:extLst>
              <a:ext uri="{FF2B5EF4-FFF2-40B4-BE49-F238E27FC236}">
                <a16:creationId xmlns:a16="http://schemas.microsoft.com/office/drawing/2014/main" id="{4EFE8742-B1D0-6BC9-162E-CE15F38DBC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70CB1FC-DACC-3CF8-F274-9D52A69D7F3A}"/>
              </a:ext>
            </a:extLst>
          </p:cNvPr>
          <p:cNvSpPr>
            <a:spLocks noGrp="1"/>
          </p:cNvSpPr>
          <p:nvPr>
            <p:ph type="sldNum" sz="quarter" idx="12"/>
          </p:nvPr>
        </p:nvSpPr>
        <p:spPr/>
        <p:txBody>
          <a:bodyPr/>
          <a:lstStyle/>
          <a:p>
            <a:fld id="{07BD475D-ED2B-4D07-B778-F11681C7F65F}" type="slidenum">
              <a:rPr lang="nl-NL" smtClean="0"/>
              <a:t>‹nr.›</a:t>
            </a:fld>
            <a:endParaRPr lang="nl-NL"/>
          </a:p>
        </p:txBody>
      </p:sp>
    </p:spTree>
    <p:extLst>
      <p:ext uri="{BB962C8B-B14F-4D97-AF65-F5344CB8AC3E}">
        <p14:creationId xmlns:p14="http://schemas.microsoft.com/office/powerpoint/2010/main" val="94570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3F59B-9CD4-C2A1-0F14-C21BFE1F41B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8A6011A-9006-BBB0-4EF7-91A49B4C661E}"/>
              </a:ext>
            </a:extLst>
          </p:cNvPr>
          <p:cNvSpPr>
            <a:spLocks noGrp="1"/>
          </p:cNvSpPr>
          <p:nvPr>
            <p:ph type="dt" sz="half" idx="10"/>
          </p:nvPr>
        </p:nvSpPr>
        <p:spPr/>
        <p:txBody>
          <a:bodyPr/>
          <a:lstStyle/>
          <a:p>
            <a:fld id="{AD796F90-FBC6-4375-93DC-6467A0A528D6}" type="datetimeFigureOut">
              <a:rPr lang="nl-NL" smtClean="0"/>
              <a:t>6-9-2022</a:t>
            </a:fld>
            <a:endParaRPr lang="nl-NL"/>
          </a:p>
        </p:txBody>
      </p:sp>
      <p:sp>
        <p:nvSpPr>
          <p:cNvPr id="4" name="Tijdelijke aanduiding voor voettekst 3">
            <a:extLst>
              <a:ext uri="{FF2B5EF4-FFF2-40B4-BE49-F238E27FC236}">
                <a16:creationId xmlns:a16="http://schemas.microsoft.com/office/drawing/2014/main" id="{88D6B117-7698-DDA0-A6F3-EE3C8A1F3C2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7D0E044-DB3D-922D-0FB0-248308D406C6}"/>
              </a:ext>
            </a:extLst>
          </p:cNvPr>
          <p:cNvSpPr>
            <a:spLocks noGrp="1"/>
          </p:cNvSpPr>
          <p:nvPr>
            <p:ph type="sldNum" sz="quarter" idx="12"/>
          </p:nvPr>
        </p:nvSpPr>
        <p:spPr/>
        <p:txBody>
          <a:bodyPr/>
          <a:lstStyle/>
          <a:p>
            <a:fld id="{07BD475D-ED2B-4D07-B778-F11681C7F65F}" type="slidenum">
              <a:rPr lang="nl-NL" smtClean="0"/>
              <a:t>‹nr.›</a:t>
            </a:fld>
            <a:endParaRPr lang="nl-NL"/>
          </a:p>
        </p:txBody>
      </p:sp>
    </p:spTree>
    <p:extLst>
      <p:ext uri="{BB962C8B-B14F-4D97-AF65-F5344CB8AC3E}">
        <p14:creationId xmlns:p14="http://schemas.microsoft.com/office/powerpoint/2010/main" val="3441987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0685128-B00C-253C-B37C-8A349D2C92FF}"/>
              </a:ext>
            </a:extLst>
          </p:cNvPr>
          <p:cNvSpPr>
            <a:spLocks noGrp="1"/>
          </p:cNvSpPr>
          <p:nvPr>
            <p:ph type="dt" sz="half" idx="10"/>
          </p:nvPr>
        </p:nvSpPr>
        <p:spPr/>
        <p:txBody>
          <a:bodyPr/>
          <a:lstStyle/>
          <a:p>
            <a:fld id="{AD796F90-FBC6-4375-93DC-6467A0A528D6}" type="datetimeFigureOut">
              <a:rPr lang="nl-NL" smtClean="0"/>
              <a:t>6-9-2022</a:t>
            </a:fld>
            <a:endParaRPr lang="nl-NL"/>
          </a:p>
        </p:txBody>
      </p:sp>
      <p:sp>
        <p:nvSpPr>
          <p:cNvPr id="3" name="Tijdelijke aanduiding voor voettekst 2">
            <a:extLst>
              <a:ext uri="{FF2B5EF4-FFF2-40B4-BE49-F238E27FC236}">
                <a16:creationId xmlns:a16="http://schemas.microsoft.com/office/drawing/2014/main" id="{5C2DE85F-7D8B-0ECC-9E88-B53BFAB8686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CC66996-9BFB-BB68-65B0-78AA3562C322}"/>
              </a:ext>
            </a:extLst>
          </p:cNvPr>
          <p:cNvSpPr>
            <a:spLocks noGrp="1"/>
          </p:cNvSpPr>
          <p:nvPr>
            <p:ph type="sldNum" sz="quarter" idx="12"/>
          </p:nvPr>
        </p:nvSpPr>
        <p:spPr/>
        <p:txBody>
          <a:bodyPr/>
          <a:lstStyle/>
          <a:p>
            <a:fld id="{07BD475D-ED2B-4D07-B778-F11681C7F65F}" type="slidenum">
              <a:rPr lang="nl-NL" smtClean="0"/>
              <a:t>‹nr.›</a:t>
            </a:fld>
            <a:endParaRPr lang="nl-NL"/>
          </a:p>
        </p:txBody>
      </p:sp>
    </p:spTree>
    <p:extLst>
      <p:ext uri="{BB962C8B-B14F-4D97-AF65-F5344CB8AC3E}">
        <p14:creationId xmlns:p14="http://schemas.microsoft.com/office/powerpoint/2010/main" val="59474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DE286-48AB-AFDC-255D-225994E9F72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72AC093-9A30-340C-51C7-BF5F666530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86DA8AB-BE5E-5696-5B24-1F6C14505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36FB054-E103-CD9A-D91A-89A507498202}"/>
              </a:ext>
            </a:extLst>
          </p:cNvPr>
          <p:cNvSpPr>
            <a:spLocks noGrp="1"/>
          </p:cNvSpPr>
          <p:nvPr>
            <p:ph type="dt" sz="half" idx="10"/>
          </p:nvPr>
        </p:nvSpPr>
        <p:spPr/>
        <p:txBody>
          <a:bodyPr/>
          <a:lstStyle/>
          <a:p>
            <a:fld id="{AD796F90-FBC6-4375-93DC-6467A0A528D6}" type="datetimeFigureOut">
              <a:rPr lang="nl-NL" smtClean="0"/>
              <a:t>6-9-2022</a:t>
            </a:fld>
            <a:endParaRPr lang="nl-NL"/>
          </a:p>
        </p:txBody>
      </p:sp>
      <p:sp>
        <p:nvSpPr>
          <p:cNvPr id="6" name="Tijdelijke aanduiding voor voettekst 5">
            <a:extLst>
              <a:ext uri="{FF2B5EF4-FFF2-40B4-BE49-F238E27FC236}">
                <a16:creationId xmlns:a16="http://schemas.microsoft.com/office/drawing/2014/main" id="{39083F4D-8412-CACA-CDF7-A5B002CC762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34FFDF3-00B8-F511-1F6E-FF4CC60C45BC}"/>
              </a:ext>
            </a:extLst>
          </p:cNvPr>
          <p:cNvSpPr>
            <a:spLocks noGrp="1"/>
          </p:cNvSpPr>
          <p:nvPr>
            <p:ph type="sldNum" sz="quarter" idx="12"/>
          </p:nvPr>
        </p:nvSpPr>
        <p:spPr/>
        <p:txBody>
          <a:bodyPr/>
          <a:lstStyle/>
          <a:p>
            <a:fld id="{07BD475D-ED2B-4D07-B778-F11681C7F65F}" type="slidenum">
              <a:rPr lang="nl-NL" smtClean="0"/>
              <a:t>‹nr.›</a:t>
            </a:fld>
            <a:endParaRPr lang="nl-NL"/>
          </a:p>
        </p:txBody>
      </p:sp>
    </p:spTree>
    <p:extLst>
      <p:ext uri="{BB962C8B-B14F-4D97-AF65-F5344CB8AC3E}">
        <p14:creationId xmlns:p14="http://schemas.microsoft.com/office/powerpoint/2010/main" val="332014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3F82BB-E96B-38FF-E070-B79A6ACCD9A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7A8945C-05DA-3C0D-FA93-CF35CD361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BAE61A1-FFD5-D40E-4993-5B9C605AB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FDD01AB-300E-30F8-9EF1-C7E05101FFCF}"/>
              </a:ext>
            </a:extLst>
          </p:cNvPr>
          <p:cNvSpPr>
            <a:spLocks noGrp="1"/>
          </p:cNvSpPr>
          <p:nvPr>
            <p:ph type="dt" sz="half" idx="10"/>
          </p:nvPr>
        </p:nvSpPr>
        <p:spPr/>
        <p:txBody>
          <a:bodyPr/>
          <a:lstStyle/>
          <a:p>
            <a:fld id="{AD796F90-FBC6-4375-93DC-6467A0A528D6}" type="datetimeFigureOut">
              <a:rPr lang="nl-NL" smtClean="0"/>
              <a:t>6-9-2022</a:t>
            </a:fld>
            <a:endParaRPr lang="nl-NL"/>
          </a:p>
        </p:txBody>
      </p:sp>
      <p:sp>
        <p:nvSpPr>
          <p:cNvPr id="6" name="Tijdelijke aanduiding voor voettekst 5">
            <a:extLst>
              <a:ext uri="{FF2B5EF4-FFF2-40B4-BE49-F238E27FC236}">
                <a16:creationId xmlns:a16="http://schemas.microsoft.com/office/drawing/2014/main" id="{2E520C66-CD6F-4CFC-96DC-3D972CD0D66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9D3845E-5D90-93A6-3854-0BA187C69CF6}"/>
              </a:ext>
            </a:extLst>
          </p:cNvPr>
          <p:cNvSpPr>
            <a:spLocks noGrp="1"/>
          </p:cNvSpPr>
          <p:nvPr>
            <p:ph type="sldNum" sz="quarter" idx="12"/>
          </p:nvPr>
        </p:nvSpPr>
        <p:spPr/>
        <p:txBody>
          <a:bodyPr/>
          <a:lstStyle/>
          <a:p>
            <a:fld id="{07BD475D-ED2B-4D07-B778-F11681C7F65F}" type="slidenum">
              <a:rPr lang="nl-NL" smtClean="0"/>
              <a:t>‹nr.›</a:t>
            </a:fld>
            <a:endParaRPr lang="nl-NL"/>
          </a:p>
        </p:txBody>
      </p:sp>
    </p:spTree>
    <p:extLst>
      <p:ext uri="{BB962C8B-B14F-4D97-AF65-F5344CB8AC3E}">
        <p14:creationId xmlns:p14="http://schemas.microsoft.com/office/powerpoint/2010/main" val="271744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F8995A1-F0F6-59C9-351A-BB439FC70E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EB97560-D7B3-4FAB-840C-CD01085557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A43B097-4D11-F657-271D-24A9A18F5F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796F90-FBC6-4375-93DC-6467A0A528D6}" type="datetimeFigureOut">
              <a:rPr lang="nl-NL" smtClean="0"/>
              <a:t>6-9-2022</a:t>
            </a:fld>
            <a:endParaRPr lang="nl-NL"/>
          </a:p>
        </p:txBody>
      </p:sp>
      <p:sp>
        <p:nvSpPr>
          <p:cNvPr id="5" name="Tijdelijke aanduiding voor voettekst 4">
            <a:extLst>
              <a:ext uri="{FF2B5EF4-FFF2-40B4-BE49-F238E27FC236}">
                <a16:creationId xmlns:a16="http://schemas.microsoft.com/office/drawing/2014/main" id="{BB9DAC18-DEB0-C129-7691-80F0A69339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F2B1635-34F4-2198-E906-C5B6CCE6DB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D475D-ED2B-4D07-B778-F11681C7F65F}" type="slidenum">
              <a:rPr lang="nl-NL" smtClean="0"/>
              <a:t>‹nr.›</a:t>
            </a:fld>
            <a:endParaRPr lang="nl-NL"/>
          </a:p>
        </p:txBody>
      </p:sp>
    </p:spTree>
    <p:extLst>
      <p:ext uri="{BB962C8B-B14F-4D97-AF65-F5344CB8AC3E}">
        <p14:creationId xmlns:p14="http://schemas.microsoft.com/office/powerpoint/2010/main" val="334240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54890FE-7059-4BD6-8D99-2D2450188E1A}"/>
              </a:ext>
            </a:extLst>
          </p:cNvPr>
          <p:cNvGraphicFramePr>
            <a:graphicFrameLocks noChangeAspect="1"/>
          </p:cNvGraphicFramePr>
          <p:nvPr userDrawn="1">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38" imgH="337" progId="TCLayout.ActiveDocument.1">
                  <p:embed/>
                </p:oleObj>
              </mc:Choice>
              <mc:Fallback>
                <p:oleObj name="think-cell Slide" r:id="rId6" imgW="338" imgH="337" progId="TCLayout.ActiveDocument.1">
                  <p:embed/>
                  <p:pic>
                    <p:nvPicPr>
                      <p:cNvPr id="9" name="Object 8" hidden="1">
                        <a:extLst>
                          <a:ext uri="{FF2B5EF4-FFF2-40B4-BE49-F238E27FC236}">
                            <a16:creationId xmlns:a16="http://schemas.microsoft.com/office/drawing/2014/main" id="{E54890FE-7059-4BD6-8D99-2D2450188E1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hoek 7" hidden="1">
            <a:extLst>
              <a:ext uri="{FF2B5EF4-FFF2-40B4-BE49-F238E27FC236}">
                <a16:creationId xmlns:a16="http://schemas.microsoft.com/office/drawing/2014/main" id="{44AE54F3-3C83-4C7B-BE91-21156EED3C8B}"/>
              </a:ext>
            </a:extLst>
          </p:cNvPr>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nl-NL" sz="4000" b="0" i="0" baseline="0">
              <a:latin typeface="Calibri" panose="020F0502020204030204" pitchFamily="34" charset="0"/>
              <a:ea typeface="+mj-ea"/>
              <a:cs typeface="+mj-cs"/>
              <a:sym typeface="Calibri" panose="020F0502020204030204" pitchFamily="34" charset="0"/>
            </a:endParaRPr>
          </a:p>
        </p:txBody>
      </p:sp>
      <p:sp>
        <p:nvSpPr>
          <p:cNvPr id="2" name="Tijdelijke aanduiding voor titel 1">
            <a:extLst>
              <a:ext uri="{FF2B5EF4-FFF2-40B4-BE49-F238E27FC236}">
                <a16:creationId xmlns:a16="http://schemas.microsoft.com/office/drawing/2014/main" id="{E050413C-5E7C-4D9D-947D-2D488AF6F5CC}"/>
              </a:ext>
            </a:extLst>
          </p:cNvPr>
          <p:cNvSpPr>
            <a:spLocks noGrp="1"/>
          </p:cNvSpPr>
          <p:nvPr>
            <p:ph type="title"/>
          </p:nvPr>
        </p:nvSpPr>
        <p:spPr>
          <a:xfrm>
            <a:off x="982664" y="710813"/>
            <a:ext cx="6372000" cy="553998"/>
          </a:xfrm>
          <a:prstGeom prst="rect">
            <a:avLst/>
          </a:prstGeom>
        </p:spPr>
        <p:txBody>
          <a:bodyPr vert="horz" wrap="square" lIns="0" tIns="0" rIns="0" bIns="0" rtlCol="0" anchor="t" anchorCtr="0">
            <a:spAutoFit/>
          </a:bodyPr>
          <a:lstStyle/>
          <a:p>
            <a:r>
              <a:rPr lang="nl-NL"/>
              <a:t>Click </a:t>
            </a:r>
            <a:r>
              <a:rPr lang="nl-NL" err="1"/>
              <a:t>toeditstyle</a:t>
            </a:r>
            <a:endParaRPr lang="nl-NL"/>
          </a:p>
        </p:txBody>
      </p:sp>
      <p:sp>
        <p:nvSpPr>
          <p:cNvPr id="3" name="Tijdelijke aanduiding voor tekst 2">
            <a:extLst>
              <a:ext uri="{FF2B5EF4-FFF2-40B4-BE49-F238E27FC236}">
                <a16:creationId xmlns:a16="http://schemas.microsoft.com/office/drawing/2014/main" id="{B4E1C62A-1C71-4B20-AC3B-AAC50B2D03C8}"/>
              </a:ext>
            </a:extLst>
          </p:cNvPr>
          <p:cNvSpPr>
            <a:spLocks noGrp="1"/>
          </p:cNvSpPr>
          <p:nvPr>
            <p:ph type="body" idx="1"/>
          </p:nvPr>
        </p:nvSpPr>
        <p:spPr>
          <a:xfrm>
            <a:off x="982663" y="2060575"/>
            <a:ext cx="10226676" cy="3673475"/>
          </a:xfrm>
          <a:prstGeom prst="rect">
            <a:avLst/>
          </a:prstGeom>
        </p:spPr>
        <p:txBody>
          <a:bodyPr vert="horz" lIns="0" tIns="0" rIns="0" bIns="0" rtlCol="0">
            <a:normAutofit/>
          </a:bodyPr>
          <a:lstStyle/>
          <a:p>
            <a:pPr lvl="0"/>
            <a:r>
              <a:rPr lang="nl-NL" err="1"/>
              <a:t>Edittextstyle</a:t>
            </a:r>
            <a:r>
              <a:rPr lang="nl-NL"/>
              <a:t> of </a:t>
            </a:r>
            <a:r>
              <a:rPr lang="nl-NL" err="1"/>
              <a:t>the</a:t>
            </a:r>
            <a:r>
              <a:rPr lang="nl-NL"/>
              <a:t> model</a:t>
            </a:r>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p>
        </p:txBody>
      </p:sp>
      <p:sp>
        <p:nvSpPr>
          <p:cNvPr id="6" name="Tijdelijke aanduiding voor dianummer 5">
            <a:extLst>
              <a:ext uri="{FF2B5EF4-FFF2-40B4-BE49-F238E27FC236}">
                <a16:creationId xmlns:a16="http://schemas.microsoft.com/office/drawing/2014/main" id="{36A2EFF5-C24E-4BAB-B2DC-1029A5DDD482}"/>
              </a:ext>
            </a:extLst>
          </p:cNvPr>
          <p:cNvSpPr>
            <a:spLocks noGrp="1"/>
          </p:cNvSpPr>
          <p:nvPr>
            <p:ph type="sldNum" sz="quarter" idx="4"/>
          </p:nvPr>
        </p:nvSpPr>
        <p:spPr>
          <a:xfrm>
            <a:off x="343584" y="6328035"/>
            <a:ext cx="369204" cy="261610"/>
          </a:xfrm>
          <a:prstGeom prst="rect">
            <a:avLst/>
          </a:prstGeom>
        </p:spPr>
        <p:txBody>
          <a:bodyPr vert="horz" wrap="none" lIns="0" tIns="0" rIns="0" bIns="0" rtlCol="0" anchor="ctr">
            <a:spAutoFit/>
          </a:bodyPr>
          <a:lstStyle>
            <a:lvl1pPr algn="r">
              <a:defRPr sz="1700">
                <a:solidFill>
                  <a:schemeClr val="tx1"/>
                </a:solidFill>
              </a:defRPr>
            </a:lvl1pPr>
          </a:lstStyle>
          <a:p>
            <a:fld id="{3011EF90-EEA4-4DC0-ADC4-2316CACBDB4E}" type="slidenum">
              <a:rPr lang="nl-NL" smtClean="0"/>
              <a:pPr/>
              <a:t>‹nr.›</a:t>
            </a:fld>
            <a:endParaRPr lang="nl-NL"/>
          </a:p>
        </p:txBody>
      </p:sp>
      <p:pic>
        <p:nvPicPr>
          <p:cNvPr id="13" name="Picture 10">
            <a:extLst>
              <a:ext uri="{FF2B5EF4-FFF2-40B4-BE49-F238E27FC236}">
                <a16:creationId xmlns:a16="http://schemas.microsoft.com/office/drawing/2014/main" id="{C272D701-C55F-4960-A352-89DE4C4467B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697413" y="6273680"/>
            <a:ext cx="1105199" cy="360000"/>
          </a:xfrm>
          <a:prstGeom prst="rect">
            <a:avLst/>
          </a:prstGeom>
        </p:spPr>
      </p:pic>
    </p:spTree>
    <p:extLst>
      <p:ext uri="{BB962C8B-B14F-4D97-AF65-F5344CB8AC3E}">
        <p14:creationId xmlns:p14="http://schemas.microsoft.com/office/powerpoint/2010/main" val="4070544515"/>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68288" indent="-268288" algn="l" defTabSz="914400" rtl="0" eaLnBrk="1" latinLnBrk="0" hangingPunct="1">
        <a:lnSpc>
          <a:spcPct val="100000"/>
        </a:lnSpc>
        <a:spcBef>
          <a:spcPts val="0"/>
        </a:spcBef>
        <a:buFont typeface="Arial" panose="020B0604020202020204" pitchFamily="34" charset="0"/>
        <a:buChar char="•"/>
        <a:defRPr sz="3000" kern="1200">
          <a:solidFill>
            <a:schemeClr val="tx1"/>
          </a:solidFill>
          <a:latin typeface="+mn-lt"/>
          <a:ea typeface="+mn-ea"/>
          <a:cs typeface="+mn-cs"/>
        </a:defRPr>
      </a:lvl1pPr>
      <a:lvl2pPr marL="534988" indent="-266700" algn="l" defTabSz="914400" rtl="0" eaLnBrk="1" latinLnBrk="0" hangingPunct="1">
        <a:lnSpc>
          <a:spcPct val="100000"/>
        </a:lnSpc>
        <a:spcBef>
          <a:spcPts val="0"/>
        </a:spcBef>
        <a:buFont typeface="Arial" panose="020B0604020202020204" pitchFamily="34" charset="0"/>
        <a:buChar char="•"/>
        <a:defRPr sz="3000" kern="1200">
          <a:solidFill>
            <a:schemeClr val="tx1"/>
          </a:solidFill>
          <a:latin typeface="+mn-lt"/>
          <a:ea typeface="+mn-ea"/>
          <a:cs typeface="+mn-cs"/>
        </a:defRPr>
      </a:lvl2pPr>
      <a:lvl3pPr marL="803275" indent="-268288" algn="l" defTabSz="914400" rtl="0" eaLnBrk="1" latinLnBrk="0" hangingPunct="1">
        <a:lnSpc>
          <a:spcPct val="100000"/>
        </a:lnSpc>
        <a:spcBef>
          <a:spcPts val="0"/>
        </a:spcBef>
        <a:buFont typeface="Arial" panose="020B0604020202020204" pitchFamily="34" charset="0"/>
        <a:buChar char="•"/>
        <a:defRPr sz="3000" kern="1200">
          <a:solidFill>
            <a:schemeClr val="tx1"/>
          </a:solidFill>
          <a:latin typeface="+mn-lt"/>
          <a:ea typeface="+mn-ea"/>
          <a:cs typeface="+mn-cs"/>
        </a:defRPr>
      </a:lvl3pPr>
      <a:lvl4pPr marL="1081088" indent="-277813" algn="l" defTabSz="914400" rtl="0" eaLnBrk="1" latinLnBrk="0" hangingPunct="1">
        <a:lnSpc>
          <a:spcPct val="100000"/>
        </a:lnSpc>
        <a:spcBef>
          <a:spcPts val="0"/>
        </a:spcBef>
        <a:buFont typeface="Arial" panose="020B0604020202020204" pitchFamily="34" charset="0"/>
        <a:buChar char="•"/>
        <a:defRPr sz="3000" kern="1200">
          <a:solidFill>
            <a:schemeClr val="tx1"/>
          </a:solidFill>
          <a:latin typeface="+mn-lt"/>
          <a:ea typeface="+mn-ea"/>
          <a:cs typeface="+mn-cs"/>
        </a:defRPr>
      </a:lvl4pPr>
      <a:lvl5pPr marL="1349375" indent="-268288" algn="l" defTabSz="914400" rtl="0" eaLnBrk="1" latinLnBrk="0" hangingPunct="1">
        <a:lnSpc>
          <a:spcPct val="100000"/>
        </a:lnSpc>
        <a:spcBef>
          <a:spcPts val="0"/>
        </a:spcBef>
        <a:buFont typeface="Arial" panose="020B0604020202020204" pitchFamily="34" charset="0"/>
        <a:buChar char="•"/>
        <a:defRPr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8">
          <p15:clr>
            <a:srgbClr val="F26B43"/>
          </p15:clr>
        </p15:guide>
        <p15:guide id="2" pos="619">
          <p15:clr>
            <a:srgbClr val="F26B43"/>
          </p15:clr>
        </p15:guide>
        <p15:guide id="3" pos="7061">
          <p15:clr>
            <a:srgbClr val="F26B43"/>
          </p15:clr>
        </p15:guide>
        <p15:guide id="4" orient="horz" pos="36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hyperlink" Target="https://edition.cnn.com/"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hyperlink" Target="https://www.klassik-stiftung.de/en/herzogin-anna-amalia-bibliothek/the-library/after-the-fire/" TargetMode="External"/><Relationship Id="rId3" Type="http://schemas.openxmlformats.org/officeDocument/2006/relationships/hyperlink" Target="http://www.anna-amalia-bibliothek.de/de/rokokosaal.html" TargetMode="External"/><Relationship Id="rId7"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3dtopevent.info/haab/#pano=252" TargetMode="Externa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hyperlink" Target="http://www.ditiswijk.nl/images/rsgallery/watermarked/5932676c6e77aae0a07a054d11174d9a.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3ED23C-891B-E58C-E1EA-34E1072D6CC8}"/>
              </a:ext>
            </a:extLst>
          </p:cNvPr>
          <p:cNvSpPr>
            <a:spLocks noGrp="1"/>
          </p:cNvSpPr>
          <p:nvPr>
            <p:ph type="ctrTitle"/>
          </p:nvPr>
        </p:nvSpPr>
        <p:spPr>
          <a:xfrm>
            <a:off x="1524000" y="-753716"/>
            <a:ext cx="9144000" cy="2387600"/>
          </a:xfrm>
        </p:spPr>
        <p:txBody>
          <a:bodyPr>
            <a:normAutofit fontScale="90000"/>
          </a:bodyPr>
          <a:lstStyle/>
          <a:p>
            <a:r>
              <a:rPr lang="en-US" b="0" i="0" dirty="0">
                <a:solidFill>
                  <a:srgbClr val="333333"/>
                </a:solidFill>
                <a:effectLst/>
                <a:latin typeface="Arial" panose="020B0604020202020204" pitchFamily="34" charset="0"/>
              </a:rPr>
              <a:t>What is the impact of a crisis on your organization?</a:t>
            </a:r>
            <a:endParaRPr lang="nl-NL" dirty="0"/>
          </a:p>
        </p:txBody>
      </p:sp>
      <p:pic>
        <p:nvPicPr>
          <p:cNvPr id="4" name="Tijdelijke aanduiding voor afbeelding 7" descr="Afbeelding met tekst&#10;&#10;Automatisch gegenereerde beschrijving">
            <a:extLst>
              <a:ext uri="{FF2B5EF4-FFF2-40B4-BE49-F238E27FC236}">
                <a16:creationId xmlns:a16="http://schemas.microsoft.com/office/drawing/2014/main" id="{F0D58BCC-1FA5-9A39-31A9-DE37BB80D55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059148" y="6002090"/>
            <a:ext cx="1994400" cy="576000"/>
          </a:xfrm>
          <a:prstGeom prst="rect">
            <a:avLst/>
          </a:prstGeom>
        </p:spPr>
      </p:pic>
      <p:pic>
        <p:nvPicPr>
          <p:cNvPr id="5" name="Picture 2">
            <a:extLst>
              <a:ext uri="{FF2B5EF4-FFF2-40B4-BE49-F238E27FC236}">
                <a16:creationId xmlns:a16="http://schemas.microsoft.com/office/drawing/2014/main" id="{8629E98B-754C-91E1-E013-CCC9E8B329D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21101" y="6185977"/>
            <a:ext cx="13716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ndertitel 2">
            <a:extLst>
              <a:ext uri="{FF2B5EF4-FFF2-40B4-BE49-F238E27FC236}">
                <a16:creationId xmlns:a16="http://schemas.microsoft.com/office/drawing/2014/main" id="{15152221-E2C0-621B-13F2-5F6F58641DAF}"/>
              </a:ext>
            </a:extLst>
          </p:cNvPr>
          <p:cNvSpPr txBox="1">
            <a:spLocks/>
          </p:cNvSpPr>
          <p:nvPr/>
        </p:nvSpPr>
        <p:spPr>
          <a:xfrm>
            <a:off x="914330" y="6007417"/>
            <a:ext cx="3525581" cy="92333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dirty="0"/>
              <a:t>CERL Summerschool, Vienna</a:t>
            </a:r>
          </a:p>
          <a:p>
            <a:pPr algn="l"/>
            <a:r>
              <a:rPr lang="nl-NL" dirty="0"/>
              <a:t>7 sept 2022</a:t>
            </a:r>
          </a:p>
          <a:p>
            <a:pPr algn="l"/>
            <a:endParaRPr lang="nl-NL" dirty="0"/>
          </a:p>
        </p:txBody>
      </p:sp>
      <p:pic>
        <p:nvPicPr>
          <p:cNvPr id="1026" name="Picture 2">
            <a:extLst>
              <a:ext uri="{FF2B5EF4-FFF2-40B4-BE49-F238E27FC236}">
                <a16:creationId xmlns:a16="http://schemas.microsoft.com/office/drawing/2014/main" id="{76572528-D3C5-3C82-2C6C-EA487E4ACF6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2663" y="1637413"/>
            <a:ext cx="4801449" cy="3713259"/>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F23A9029-07D3-3DA9-DB1C-DD6114A4CB6A}"/>
              </a:ext>
            </a:extLst>
          </p:cNvPr>
          <p:cNvSpPr txBox="1"/>
          <p:nvPr/>
        </p:nvSpPr>
        <p:spPr>
          <a:xfrm>
            <a:off x="914330" y="5327071"/>
            <a:ext cx="10905955" cy="646331"/>
          </a:xfrm>
          <a:prstGeom prst="rect">
            <a:avLst/>
          </a:prstGeom>
          <a:noFill/>
        </p:spPr>
        <p:txBody>
          <a:bodyPr wrap="square">
            <a:spAutoFit/>
          </a:bodyPr>
          <a:lstStyle/>
          <a:p>
            <a:r>
              <a:rPr lang="nl-NL" dirty="0"/>
              <a:t>23 </a:t>
            </a:r>
            <a:r>
              <a:rPr lang="nl-NL" dirty="0" err="1"/>
              <a:t>October</a:t>
            </a:r>
            <a:r>
              <a:rPr lang="nl-NL" dirty="0"/>
              <a:t> 1940, Holland House, London                	</a:t>
            </a:r>
            <a:r>
              <a:rPr lang="en-US" sz="1800" dirty="0"/>
              <a:t>A library was shelled in the city of Chernihiv. A man </a:t>
            </a:r>
          </a:p>
          <a:p>
            <a:r>
              <a:rPr lang="en-US" dirty="0"/>
              <a:t>						</a:t>
            </a:r>
            <a:r>
              <a:rPr lang="en-US" sz="1800" dirty="0"/>
              <a:t>looks at the damage on April 9, 2022</a:t>
            </a:r>
            <a:endParaRPr lang="nl-NL" dirty="0"/>
          </a:p>
        </p:txBody>
      </p:sp>
      <p:pic>
        <p:nvPicPr>
          <p:cNvPr id="14" name="Tijdelijke aanduiding voor inhoud 4" descr="Afbeelding met tekst, stapel, rommelig&#10;&#10;Automatisch gegenereerde beschrijving">
            <a:extLst>
              <a:ext uri="{FF2B5EF4-FFF2-40B4-BE49-F238E27FC236}">
                <a16:creationId xmlns:a16="http://schemas.microsoft.com/office/drawing/2014/main" id="{6D363B45-6CD0-3888-7253-2D540433D3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67308" y="1662572"/>
            <a:ext cx="5532150" cy="3688100"/>
          </a:xfrm>
          <a:prstGeom prst="rect">
            <a:avLst/>
          </a:prstGeom>
        </p:spPr>
      </p:pic>
    </p:spTree>
    <p:extLst>
      <p:ext uri="{BB962C8B-B14F-4D97-AF65-F5344CB8AC3E}">
        <p14:creationId xmlns:p14="http://schemas.microsoft.com/office/powerpoint/2010/main" val="3513563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91299-FE74-4F6C-941A-CA174C856E76}"/>
              </a:ext>
            </a:extLst>
          </p:cNvPr>
          <p:cNvSpPr>
            <a:spLocks noGrp="1"/>
          </p:cNvSpPr>
          <p:nvPr>
            <p:ph type="title"/>
          </p:nvPr>
        </p:nvSpPr>
        <p:spPr/>
        <p:txBody>
          <a:bodyPr/>
          <a:lstStyle/>
          <a:p>
            <a:endParaRPr lang="en-GB"/>
          </a:p>
        </p:txBody>
      </p:sp>
      <p:pic>
        <p:nvPicPr>
          <p:cNvPr id="5" name="Afbeelding 4">
            <a:extLst>
              <a:ext uri="{FF2B5EF4-FFF2-40B4-BE49-F238E27FC236}">
                <a16:creationId xmlns:a16="http://schemas.microsoft.com/office/drawing/2014/main" id="{F177287C-BE6F-45DD-A3C8-6B88B3476A0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4" y="613611"/>
            <a:ext cx="6090586" cy="3429000"/>
          </a:xfrm>
          <a:prstGeom prst="rect">
            <a:avLst/>
          </a:prstGeom>
        </p:spPr>
      </p:pic>
      <p:pic>
        <p:nvPicPr>
          <p:cNvPr id="6" name="Afbeelding 5">
            <a:extLst>
              <a:ext uri="{FF2B5EF4-FFF2-40B4-BE49-F238E27FC236}">
                <a16:creationId xmlns:a16="http://schemas.microsoft.com/office/drawing/2014/main" id="{E964B9F2-7FB4-41E9-8092-349D3726D44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73578" y="0"/>
            <a:ext cx="6018421" cy="4042611"/>
          </a:xfrm>
          <a:prstGeom prst="rect">
            <a:avLst/>
          </a:prstGeom>
        </p:spPr>
      </p:pic>
      <p:sp>
        <p:nvSpPr>
          <p:cNvPr id="8" name="Rectangle 2">
            <a:hlinkClick r:id="rId5"/>
            <a:extLst>
              <a:ext uri="{FF2B5EF4-FFF2-40B4-BE49-F238E27FC236}">
                <a16:creationId xmlns:a16="http://schemas.microsoft.com/office/drawing/2014/main" id="{1A64ED6E-B46A-4410-BD08-EBEAA2180BA6}"/>
              </a:ext>
            </a:extLst>
          </p:cNvPr>
          <p:cNvSpPr>
            <a:spLocks noChangeArrowheads="1"/>
          </p:cNvSpPr>
          <p:nvPr/>
        </p:nvSpPr>
        <p:spPr bwMode="auto">
          <a:xfrm>
            <a:off x="256673" y="4367864"/>
            <a:ext cx="10571747" cy="1812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en-GB" altLang="nl-NL" sz="2000" b="1" i="0" u="none" strike="noStrike" kern="1200" cap="none" spc="0" normalizeH="0" baseline="0" noProof="0" dirty="0">
                <a:ln>
                  <a:noFill/>
                </a:ln>
                <a:solidFill>
                  <a:srgbClr val="262626"/>
                </a:solidFill>
                <a:effectLst/>
                <a:uLnTx/>
                <a:uFillTx/>
                <a:latin typeface="Arial" panose="020B0604020202020204"/>
                <a:ea typeface="+mn-ea"/>
                <a:cs typeface="+mn-cs"/>
              </a:rPr>
              <a:t>June 7, 2020 UK: </a:t>
            </a:r>
            <a:r>
              <a:rPr kumimoji="0" lang="en-GB" altLang="nl-NL" sz="2000" b="0" i="0" u="none" strike="noStrike" kern="1200" cap="none" spc="0" normalizeH="0" baseline="0" noProof="0" dirty="0">
                <a:ln>
                  <a:noFill/>
                </a:ln>
                <a:solidFill>
                  <a:srgbClr val="000000"/>
                </a:solidFill>
                <a:effectLst/>
                <a:uLnTx/>
                <a:uFillTx/>
                <a:latin typeface="Arial" panose="020B0604020202020204"/>
                <a:ea typeface="+mn-ea"/>
                <a:cs typeface="+mn-cs"/>
              </a:rPr>
              <a:t>protesters topple statue of slave trader Edward Colston. </a:t>
            </a:r>
          </a:p>
          <a:p>
            <a:pPr marL="0" marR="0" lvl="0" indent="0" algn="l" defTabSz="914400" rtl="0" eaLnBrk="0" fontAlgn="base" latinLnBrk="0" hangingPunct="0">
              <a:lnSpc>
                <a:spcPct val="12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a:ea typeface="+mn-ea"/>
                <a:cs typeface="+mn-cs"/>
              </a:rPr>
              <a:t>Anti-racism protesters in England have pulled down a statue of a 17th-century slave trader while demonstrating in solidarity with the US Black Lives Matter movement.</a:t>
            </a:r>
          </a:p>
          <a:p>
            <a:pPr marL="0" marR="0" lvl="0" indent="0" algn="l" defTabSz="914400" rtl="0" eaLnBrk="0" fontAlgn="base" latinLnBrk="0" hangingPunct="0">
              <a:lnSpc>
                <a:spcPct val="12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a:ea typeface="+mn-ea"/>
                <a:cs typeface="+mn-cs"/>
              </a:rPr>
              <a:t>The protesters in the city of Bristol, in southwest England, tied the bronze statue of Edward Colston with rope before toppling it to cheers from the surrounding crowd.</a:t>
            </a:r>
          </a:p>
        </p:txBody>
      </p:sp>
    </p:spTree>
    <p:extLst>
      <p:ext uri="{BB962C8B-B14F-4D97-AF65-F5344CB8AC3E}">
        <p14:creationId xmlns:p14="http://schemas.microsoft.com/office/powerpoint/2010/main" val="366048817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84D363E-977A-48FD-9D4B-5B54B4D7D6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985980" cy="6858000"/>
          </a:xfrm>
          <a:prstGeom prst="rect">
            <a:avLst/>
          </a:prstGeom>
        </p:spPr>
      </p:pic>
      <p:sp>
        <p:nvSpPr>
          <p:cNvPr id="10" name="Tekstvak 9">
            <a:extLst>
              <a:ext uri="{FF2B5EF4-FFF2-40B4-BE49-F238E27FC236}">
                <a16:creationId xmlns:a16="http://schemas.microsoft.com/office/drawing/2014/main" id="{0E25F8EF-5AC9-4666-AEFA-A0FBEB77C6AD}"/>
              </a:ext>
            </a:extLst>
          </p:cNvPr>
          <p:cNvSpPr txBox="1"/>
          <p:nvPr/>
        </p:nvSpPr>
        <p:spPr>
          <a:xfrm>
            <a:off x="8152598" y="0"/>
            <a:ext cx="4039402" cy="5644559"/>
          </a:xfrm>
          <a:prstGeom prst="rect">
            <a:avLst/>
          </a:prstGeom>
          <a:noFill/>
        </p:spPr>
        <p:txBody>
          <a:bodyPr wrap="square">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The Notre-Dame de </a:t>
            </a: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Paris</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 fire broke out on </a:t>
            </a: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15 April 2019</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 just before 18:20 CEST. </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By the time the fire was extinguished, the building’s spire had collapsed and most of its roof had been destroyed and its upper walls were severely damaged. Extensive damage to the interior was prevented by its stone vaulted ceiling, which largely contained the burning roof as it collapsed. </a:t>
            </a:r>
          </a:p>
        </p:txBody>
      </p:sp>
    </p:spTree>
    <p:extLst>
      <p:ext uri="{BB962C8B-B14F-4D97-AF65-F5344CB8AC3E}">
        <p14:creationId xmlns:p14="http://schemas.microsoft.com/office/powerpoint/2010/main" val="417027797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0E25F8EF-5AC9-4666-AEFA-A0FBEB77C6AD}"/>
              </a:ext>
            </a:extLst>
          </p:cNvPr>
          <p:cNvSpPr txBox="1"/>
          <p:nvPr/>
        </p:nvSpPr>
        <p:spPr>
          <a:xfrm>
            <a:off x="7792568" y="666755"/>
            <a:ext cx="4142758" cy="412106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Flames rip through the main building of the </a:t>
            </a:r>
            <a:r>
              <a:rPr kumimoji="0" lang="en-US" sz="2000" b="0" i="0" u="none" strike="noStrike" kern="1200" cap="none" spc="0" normalizeH="0" baseline="0" noProof="0" dirty="0" err="1">
                <a:ln>
                  <a:noFill/>
                </a:ln>
                <a:solidFill>
                  <a:srgbClr val="000000"/>
                </a:solidFill>
                <a:effectLst/>
                <a:uLnTx/>
                <a:uFillTx/>
                <a:latin typeface="Arial" panose="020B0604020202020204"/>
                <a:ea typeface="+mn-ea"/>
                <a:cs typeface="+mn-cs"/>
              </a:rPr>
              <a:t>Museu</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 Nacional in </a:t>
            </a: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Rio de Janeiro, </a:t>
            </a:r>
            <a:r>
              <a:rPr kumimoji="0" lang="en-US" sz="2000" b="1" i="0" u="none" strike="noStrike" kern="1200" cap="none" spc="0" normalizeH="0" baseline="0" noProof="0" dirty="0" err="1">
                <a:ln>
                  <a:noFill/>
                </a:ln>
                <a:solidFill>
                  <a:srgbClr val="000000"/>
                </a:solidFill>
                <a:effectLst/>
                <a:uLnTx/>
                <a:uFillTx/>
                <a:latin typeface="Arial" panose="020B0604020202020204"/>
                <a:ea typeface="+mn-ea"/>
                <a:cs typeface="+mn-cs"/>
              </a:rPr>
              <a:t>Bazil</a:t>
            </a: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 on September 2, 2018</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A faulty air conditioning unit sparked fire, which destroyed the 200-year-old building and reduced the majority of its 20-million artifact collection to ash.</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2" name="Afbeelding 1">
            <a:extLst>
              <a:ext uri="{FF2B5EF4-FFF2-40B4-BE49-F238E27FC236}">
                <a16:creationId xmlns:a16="http://schemas.microsoft.com/office/drawing/2014/main" id="{F3A05AD5-EBF2-4D34-8C8B-CF563468076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689811"/>
            <a:ext cx="7427495" cy="5229225"/>
          </a:xfrm>
          <a:prstGeom prst="rect">
            <a:avLst/>
          </a:prstGeom>
        </p:spPr>
      </p:pic>
    </p:spTree>
    <p:extLst>
      <p:ext uri="{BB962C8B-B14F-4D97-AF65-F5344CB8AC3E}">
        <p14:creationId xmlns:p14="http://schemas.microsoft.com/office/powerpoint/2010/main" val="21512957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1609C6F-0652-4BFD-B82C-63EECD20C1F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75663" y="630237"/>
            <a:ext cx="3716337" cy="5597525"/>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DA78B30F-7562-45D7-999C-62BF8368B5D8}"/>
              </a:ext>
            </a:extLst>
          </p:cNvPr>
          <p:cNvSpPr txBox="1"/>
          <p:nvPr/>
        </p:nvSpPr>
        <p:spPr>
          <a:xfrm>
            <a:off x="766009" y="249822"/>
            <a:ext cx="7367337" cy="1905073"/>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02122"/>
                </a:solidFill>
                <a:effectLst/>
                <a:uLnTx/>
                <a:uFillTx/>
                <a:latin typeface="Arial" panose="020B0604020202020204"/>
                <a:ea typeface="+mn-ea"/>
                <a:cs typeface="+mn-cs"/>
              </a:rPr>
              <a:t>3 March 2009 at 1:58 p.m. </a:t>
            </a:r>
            <a:r>
              <a:rPr kumimoji="0" lang="en-US" sz="2000" b="1" i="0" u="none" strike="noStrike" kern="1200" cap="none" spc="0" normalizeH="0" baseline="0" noProof="0">
                <a:ln>
                  <a:noFill/>
                </a:ln>
                <a:solidFill>
                  <a:srgbClr val="000000"/>
                </a:solidFill>
                <a:effectLst/>
                <a:uLnTx/>
                <a:uFillTx/>
                <a:latin typeface="Arial" panose="020B0604020202020204"/>
                <a:ea typeface="+mn-ea"/>
                <a:cs typeface="+mn-cs"/>
              </a:rPr>
              <a:t>Cologne</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's archive </a:t>
            </a:r>
            <a:r>
              <a:rPr kumimoji="0" lang="en-US" sz="2000" b="0" i="0" u="none" strike="noStrike" kern="1200" cap="none" spc="0" normalizeH="0" baseline="0" noProof="0">
                <a:ln>
                  <a:noFill/>
                </a:ln>
                <a:solidFill>
                  <a:srgbClr val="202122"/>
                </a:solidFill>
                <a:effectLst/>
                <a:uLnTx/>
                <a:uFillTx/>
                <a:latin typeface="Arial" panose="020B0604020202020204"/>
                <a:ea typeface="+mn-ea"/>
                <a:cs typeface="+mn-cs"/>
              </a:rPr>
              <a:t>building collapsed,</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 killing two people, destroying historical documents and caused millions in damage.</a:t>
            </a:r>
            <a:r>
              <a:rPr kumimoji="0" lang="en-US" sz="2000" b="0" i="0" u="none" strike="noStrike" kern="1200" cap="none" spc="0" normalizeH="0" baseline="0" noProof="0">
                <a:ln>
                  <a:noFill/>
                </a:ln>
                <a:solidFill>
                  <a:srgbClr val="202122"/>
                </a:solidFill>
                <a:effectLst/>
                <a:uLnTx/>
                <a:uFillTx/>
                <a:latin typeface="Arial" panose="020B0604020202020204"/>
                <a:ea typeface="+mn-ea"/>
                <a:cs typeface="+mn-cs"/>
              </a:rPr>
              <a:t> Public prosecutors in 2017 confirmed that the construction of a new underground railway line of the</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 Cologne </a:t>
            </a:r>
            <a:r>
              <a:rPr kumimoji="0" lang="en-US" sz="2000" b="0" i="0" u="none" strike="noStrike" kern="1200" cap="none" spc="0" normalizeH="0" baseline="0" noProof="0" err="1">
                <a:ln>
                  <a:noFill/>
                </a:ln>
                <a:solidFill>
                  <a:srgbClr val="000000"/>
                </a:solidFill>
                <a:effectLst/>
                <a:uLnTx/>
                <a:uFillTx/>
                <a:latin typeface="Arial" panose="020B0604020202020204"/>
                <a:ea typeface="+mn-ea"/>
                <a:cs typeface="+mn-cs"/>
              </a:rPr>
              <a:t>Stadtbahn</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 system </a:t>
            </a:r>
            <a:r>
              <a:rPr kumimoji="0" lang="en-US" sz="2000" b="0" i="0" u="none" strike="noStrike" kern="1200" cap="none" spc="0" normalizeH="0" baseline="0" noProof="0">
                <a:ln>
                  <a:noFill/>
                </a:ln>
                <a:solidFill>
                  <a:srgbClr val="202122"/>
                </a:solidFill>
                <a:effectLst/>
                <a:uLnTx/>
                <a:uFillTx/>
                <a:latin typeface="Arial" panose="020B0604020202020204"/>
                <a:ea typeface="+mn-ea"/>
                <a:cs typeface="+mn-cs"/>
              </a:rPr>
              <a:t>had been the cause</a:t>
            </a:r>
            <a:endParaRPr kumimoji="0" lang="nl-NL" sz="20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9" name="Afbeelding 8">
            <a:extLst>
              <a:ext uri="{FF2B5EF4-FFF2-40B4-BE49-F238E27FC236}">
                <a16:creationId xmlns:a16="http://schemas.microsoft.com/office/drawing/2014/main" id="{1AAA7ADE-4325-4D41-8495-2D12809D0AE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6009" y="2415340"/>
            <a:ext cx="6667500" cy="3752850"/>
          </a:xfrm>
          <a:prstGeom prst="rect">
            <a:avLst/>
          </a:prstGeom>
        </p:spPr>
      </p:pic>
    </p:spTree>
    <p:extLst>
      <p:ext uri="{BB962C8B-B14F-4D97-AF65-F5344CB8AC3E}">
        <p14:creationId xmlns:p14="http://schemas.microsoft.com/office/powerpoint/2010/main" val="155987268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36551" name="Picture 7" descr="Rococo Hall of the Duchess Anna Amalia Library in Weimar, Germany">
            <a:hlinkClick r:id="rId3"/>
            <a:extLst>
              <a:ext uri="{FF2B5EF4-FFF2-40B4-BE49-F238E27FC236}">
                <a16:creationId xmlns:a16="http://schemas.microsoft.com/office/drawing/2014/main" id="{0C91B9FE-F5D5-426E-932B-A133E9F60BF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31431" y="417261"/>
            <a:ext cx="4529137" cy="5797550"/>
          </a:xfrm>
          <a:prstGeom prst="rect">
            <a:avLst/>
          </a:prstGeom>
          <a:noFill/>
          <a:extLst>
            <a:ext uri="{909E8E84-426E-40DD-AFC4-6F175D3DCCD1}">
              <a14:hiddenFill xmlns:a14="http://schemas.microsoft.com/office/drawing/2010/main">
                <a:solidFill>
                  <a:srgbClr val="FFFFFF"/>
                </a:solidFill>
              </a14:hiddenFill>
            </a:ext>
          </a:extLst>
        </p:spPr>
      </p:pic>
      <p:pic>
        <p:nvPicPr>
          <p:cNvPr id="236553" name="Picture 9">
            <a:extLst>
              <a:ext uri="{FF2B5EF4-FFF2-40B4-BE49-F238E27FC236}">
                <a16:creationId xmlns:a16="http://schemas.microsoft.com/office/drawing/2014/main" id="{42DAA74A-9D7B-4EFB-8718-7FD20CA5AF8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7171" y="417261"/>
            <a:ext cx="3200400" cy="2600325"/>
          </a:xfrm>
          <a:prstGeom prst="rect">
            <a:avLst/>
          </a:prstGeom>
          <a:noFill/>
          <a:extLst>
            <a:ext uri="{909E8E84-426E-40DD-AFC4-6F175D3DCCD1}">
              <a14:hiddenFill xmlns:a14="http://schemas.microsoft.com/office/drawing/2010/main">
                <a:solidFill>
                  <a:srgbClr val="FFFFFF"/>
                </a:solidFill>
              </a14:hiddenFill>
            </a:ext>
          </a:extLst>
        </p:spPr>
      </p:pic>
      <p:sp>
        <p:nvSpPr>
          <p:cNvPr id="236554" name="Rectangle 10">
            <a:extLst>
              <a:ext uri="{FF2B5EF4-FFF2-40B4-BE49-F238E27FC236}">
                <a16:creationId xmlns:a16="http://schemas.microsoft.com/office/drawing/2014/main" id="{2A54A7D7-EF19-4142-B13F-0F3B962CAC47}"/>
              </a:ext>
            </a:extLst>
          </p:cNvPr>
          <p:cNvSpPr>
            <a:spLocks noChangeArrowheads="1"/>
          </p:cNvSpPr>
          <p:nvPr/>
        </p:nvSpPr>
        <p:spPr bwMode="auto">
          <a:xfrm>
            <a:off x="3758246" y="6214811"/>
            <a:ext cx="38651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ct val="30000"/>
              </a:spcBef>
              <a:spcAft>
                <a:spcPts val="0"/>
              </a:spcAft>
              <a:buClrTx/>
              <a:buSzTx/>
              <a:buFontTx/>
              <a:buNone/>
              <a:tabLst/>
              <a:defRPr/>
            </a:pPr>
            <a:r>
              <a:rPr kumimoji="0" lang="nl-NL" altLang="nl-NL" sz="1600" b="0" i="0" u="none" strike="noStrike" kern="1200" cap="none" spc="0" normalizeH="0" baseline="0" noProof="0">
                <a:ln>
                  <a:noFill/>
                </a:ln>
                <a:solidFill>
                  <a:srgbClr val="0070C0"/>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https://3dtopevent.info/haab/#pano=252</a:t>
            </a:r>
            <a:r>
              <a:rPr kumimoji="0" lang="nl-NL" altLang="nl-NL" sz="1600" b="0" i="0" u="none" strike="noStrike" kern="1200" cap="none" spc="0" normalizeH="0" baseline="0" noProof="0">
                <a:ln>
                  <a:noFill/>
                </a:ln>
                <a:solidFill>
                  <a:srgbClr val="0070C0"/>
                </a:solidFill>
                <a:effectLst/>
                <a:uLnTx/>
                <a:uFillTx/>
                <a:latin typeface="Arial" panose="020B0604020202020204"/>
                <a:ea typeface="+mn-ea"/>
                <a:cs typeface="+mn-cs"/>
              </a:rPr>
              <a:t> </a:t>
            </a:r>
          </a:p>
        </p:txBody>
      </p:sp>
      <p:sp>
        <p:nvSpPr>
          <p:cNvPr id="7" name="Tekstvak 6">
            <a:extLst>
              <a:ext uri="{FF2B5EF4-FFF2-40B4-BE49-F238E27FC236}">
                <a16:creationId xmlns:a16="http://schemas.microsoft.com/office/drawing/2014/main" id="{FD63AA5B-58CF-453F-9AB9-1AEDDF2C66AF}"/>
              </a:ext>
            </a:extLst>
          </p:cNvPr>
          <p:cNvSpPr txBox="1"/>
          <p:nvPr/>
        </p:nvSpPr>
        <p:spPr>
          <a:xfrm>
            <a:off x="8518359" y="453713"/>
            <a:ext cx="3673642" cy="227440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altLang="nl-NL"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 Sept 2004 Germany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altLang="nl-NL"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In the fire of the Anna-Amalia library in Weimar, more books were lost than the 30.000 initially anticipated. </a:t>
            </a:r>
            <a:br>
              <a:rPr kumimoji="0" lang="en-GB" altLang="nl-NL"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endParaRPr kumimoji="0" lang="en-GB" altLang="nl-NL"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026" name="Picture 2">
            <a:extLst>
              <a:ext uri="{FF2B5EF4-FFF2-40B4-BE49-F238E27FC236}">
                <a16:creationId xmlns:a16="http://schemas.microsoft.com/office/drawing/2014/main" id="{91E15C79-27CA-4DA0-B19B-9D6A08FEF8A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87171" y="3919993"/>
            <a:ext cx="3236553" cy="1618277"/>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5BDF90EF-2438-4D46-97DE-2D39ACFE62DD}"/>
              </a:ext>
            </a:extLst>
          </p:cNvPr>
          <p:cNvSpPr txBox="1"/>
          <p:nvPr/>
        </p:nvSpPr>
        <p:spPr>
          <a:xfrm>
            <a:off x="117372" y="5722368"/>
            <a:ext cx="357615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70C0"/>
                </a:solidFill>
                <a:effectLst/>
                <a:uLnTx/>
                <a:uFillTx/>
                <a:latin typeface="Arial" panose="020B0604020202020204"/>
                <a:ea typeface="+mn-ea"/>
                <a:cs typeface="+mn-cs"/>
                <a:hlinkClick r:id="rId8">
                  <a:extLst>
                    <a:ext uri="{A12FA001-AC4F-418D-AE19-62706E023703}">
                      <ahyp:hlinkClr xmlns:ahyp="http://schemas.microsoft.com/office/drawing/2018/hyperlinkcolor" val="tx"/>
                    </a:ext>
                  </a:extLst>
                </a:hlinkClick>
              </a:rPr>
              <a:t>https://www.klassik-stiftung.de/en/herzogin-anna-amalia-bibliothek/the-library/after-the-fire/</a:t>
            </a:r>
            <a:r>
              <a:rPr kumimoji="0" lang="nl-NL" sz="1600" b="0" i="0" u="none" strike="noStrike" kern="1200" cap="none" spc="0" normalizeH="0" baseline="0" noProof="0" dirty="0">
                <a:ln>
                  <a:noFill/>
                </a:ln>
                <a:solidFill>
                  <a:srgbClr val="0070C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86379148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34500" name="Rectangle 4">
            <a:extLst>
              <a:ext uri="{FF2B5EF4-FFF2-40B4-BE49-F238E27FC236}">
                <a16:creationId xmlns:a16="http://schemas.microsoft.com/office/drawing/2014/main" id="{4085C5B3-3887-43A1-B54A-D9BE8DDEE740}"/>
              </a:ext>
            </a:extLst>
          </p:cNvPr>
          <p:cNvSpPr>
            <a:spLocks noChangeArrowheads="1"/>
          </p:cNvSpPr>
          <p:nvPr/>
        </p:nvSpPr>
        <p:spPr bwMode="auto">
          <a:xfrm>
            <a:off x="1524001" y="3290502"/>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4501" name="Rectangle 5">
            <a:extLst>
              <a:ext uri="{FF2B5EF4-FFF2-40B4-BE49-F238E27FC236}">
                <a16:creationId xmlns:a16="http://schemas.microsoft.com/office/drawing/2014/main" id="{2A857944-48C7-40F1-B070-FF2A2EBE7B74}"/>
              </a:ext>
            </a:extLst>
          </p:cNvPr>
          <p:cNvSpPr>
            <a:spLocks noChangeArrowheads="1"/>
          </p:cNvSpPr>
          <p:nvPr/>
        </p:nvSpPr>
        <p:spPr bwMode="auto">
          <a:xfrm>
            <a:off x="1524001" y="3290502"/>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4503" name="Rectangle 7">
            <a:extLst>
              <a:ext uri="{FF2B5EF4-FFF2-40B4-BE49-F238E27FC236}">
                <a16:creationId xmlns:a16="http://schemas.microsoft.com/office/drawing/2014/main" id="{86DDE917-2D78-48A8-963D-54DAEA8847DD}"/>
              </a:ext>
            </a:extLst>
          </p:cNvPr>
          <p:cNvSpPr>
            <a:spLocks noChangeArrowheads="1"/>
          </p:cNvSpPr>
          <p:nvPr/>
        </p:nvSpPr>
        <p:spPr bwMode="auto">
          <a:xfrm>
            <a:off x="1524001" y="-138499"/>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4504" name="Rectangle 8">
            <a:extLst>
              <a:ext uri="{FF2B5EF4-FFF2-40B4-BE49-F238E27FC236}">
                <a16:creationId xmlns:a16="http://schemas.microsoft.com/office/drawing/2014/main" id="{190238F2-37EB-4651-B9D5-CA8C8D65043D}"/>
              </a:ext>
            </a:extLst>
          </p:cNvPr>
          <p:cNvSpPr>
            <a:spLocks noChangeArrowheads="1"/>
          </p:cNvSpPr>
          <p:nvPr/>
        </p:nvSpPr>
        <p:spPr bwMode="auto">
          <a:xfrm>
            <a:off x="1524001" y="-138499"/>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234506" name="Picture 10">
            <a:extLst>
              <a:ext uri="{FF2B5EF4-FFF2-40B4-BE49-F238E27FC236}">
                <a16:creationId xmlns:a16="http://schemas.microsoft.com/office/drawing/2014/main" id="{E9664B01-8FDB-4A89-9B01-2E3143E2E2C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6883" y="1385502"/>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34508" name="Picture 12">
            <a:hlinkClick r:id="rId4"/>
            <a:extLst>
              <a:ext uri="{FF2B5EF4-FFF2-40B4-BE49-F238E27FC236}">
                <a16:creationId xmlns:a16="http://schemas.microsoft.com/office/drawing/2014/main" id="{BC8A1D33-68BF-4D7F-9B32-A50F38AFCDB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30495" y="1385502"/>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6EFC8CBC-03E1-493F-8348-CD234AA4AE8F}"/>
              </a:ext>
            </a:extLst>
          </p:cNvPr>
          <p:cNvSpPr txBox="1"/>
          <p:nvPr/>
        </p:nvSpPr>
        <p:spPr>
          <a:xfrm>
            <a:off x="417160" y="453713"/>
            <a:ext cx="11774841" cy="427746"/>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altLang="nl-NL"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17 and 18</a:t>
            </a:r>
            <a:r>
              <a:rPr kumimoji="0" lang="en-GB" altLang="nl-NL" sz="2000" b="1" i="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th</a:t>
            </a:r>
            <a:r>
              <a:rPr kumimoji="0" lang="en-GB" altLang="nl-NL"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Oct 2002 Flooding in the archive of Wijk </a:t>
            </a:r>
            <a:r>
              <a:rPr kumimoji="0" lang="en-GB" altLang="nl-NL"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bij</a:t>
            </a:r>
            <a:r>
              <a:rPr kumimoji="0" lang="en-GB" altLang="nl-NL"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altLang="nl-NL"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Duurstede</a:t>
            </a:r>
            <a:r>
              <a:rPr kumimoji="0" lang="en-GB" altLang="nl-NL"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the Netherlands</a:t>
            </a:r>
          </a:p>
        </p:txBody>
      </p:sp>
    </p:spTree>
    <p:extLst>
      <p:ext uri="{BB962C8B-B14F-4D97-AF65-F5344CB8AC3E}">
        <p14:creationId xmlns:p14="http://schemas.microsoft.com/office/powerpoint/2010/main" val="366954330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7" name="Afbeelding 6" descr="Afbeelding met binnen, eettafel&#10;&#10;Automatisch gegenereerde beschrijving">
            <a:extLst>
              <a:ext uri="{FF2B5EF4-FFF2-40B4-BE49-F238E27FC236}">
                <a16:creationId xmlns:a16="http://schemas.microsoft.com/office/drawing/2014/main" id="{CDF76653-D628-88D7-DBF8-EB5652DB05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12140" y="0"/>
            <a:ext cx="10279860" cy="6856667"/>
          </a:xfrm>
          <a:prstGeom prst="rect">
            <a:avLst/>
          </a:prstGeom>
        </p:spPr>
      </p:pic>
      <p:sp>
        <p:nvSpPr>
          <p:cNvPr id="17" name="Tekstvak 16">
            <a:extLst>
              <a:ext uri="{FF2B5EF4-FFF2-40B4-BE49-F238E27FC236}">
                <a16:creationId xmlns:a16="http://schemas.microsoft.com/office/drawing/2014/main" id="{66573EEF-1D0E-5327-A61F-6871D48C67E9}"/>
              </a:ext>
            </a:extLst>
          </p:cNvPr>
          <p:cNvSpPr txBox="1"/>
          <p:nvPr/>
        </p:nvSpPr>
        <p:spPr>
          <a:xfrm>
            <a:off x="-96082" y="0"/>
            <a:ext cx="4901998" cy="4093428"/>
          </a:xfrm>
          <a:prstGeom prst="rect">
            <a:avLst/>
          </a:prstGeom>
          <a:noFill/>
        </p:spPr>
        <p:txBody>
          <a:bodyPr wrap="square">
            <a:spAutoFit/>
          </a:bodyPr>
          <a:lstStyle/>
          <a:p>
            <a:pPr>
              <a:lnSpc>
                <a:spcPts val="2400"/>
              </a:lnSpc>
            </a:pPr>
            <a:r>
              <a:rPr lang="en-US" sz="2000" dirty="0">
                <a:solidFill>
                  <a:schemeClr val="bg1"/>
                </a:solidFill>
                <a:latin typeface="Arial" panose="020B0604020202020204" pitchFamily="34" charset="0"/>
                <a:cs typeface="Arial" panose="020B0604020202020204" pitchFamily="34" charset="0"/>
              </a:rPr>
              <a:t>Friday, March 4, 2022. </a:t>
            </a:r>
          </a:p>
          <a:p>
            <a:pPr>
              <a:lnSpc>
                <a:spcPts val="2400"/>
              </a:lnSpc>
            </a:pPr>
            <a:r>
              <a:rPr lang="en-US" sz="2000" dirty="0">
                <a:solidFill>
                  <a:schemeClr val="bg1"/>
                </a:solidFill>
                <a:latin typeface="Arial" panose="020B0604020202020204" pitchFamily="34" charset="0"/>
                <a:cs typeface="Arial" panose="020B0604020202020204" pitchFamily="34" charset="0"/>
              </a:rPr>
              <a:t>Workers at the rare manuscripts and old printed books department of the Andrey </a:t>
            </a:r>
            <a:r>
              <a:rPr lang="en-US" sz="2000" dirty="0" err="1">
                <a:solidFill>
                  <a:schemeClr val="bg1"/>
                </a:solidFill>
                <a:latin typeface="Arial" panose="020B0604020202020204" pitchFamily="34" charset="0"/>
                <a:cs typeface="Arial" panose="020B0604020202020204" pitchFamily="34" charset="0"/>
              </a:rPr>
              <a:t>Sheptytsky</a:t>
            </a:r>
            <a:r>
              <a:rPr lang="en-US" sz="2000" dirty="0">
                <a:solidFill>
                  <a:schemeClr val="bg1"/>
                </a:solidFill>
                <a:latin typeface="Arial" panose="020B0604020202020204" pitchFamily="34" charset="0"/>
                <a:cs typeface="Arial" panose="020B0604020202020204" pitchFamily="34" charset="0"/>
              </a:rPr>
              <a:t> National Museum store them in cardboard boxes to reduce the risk of damage in the event of an attack in the western Ukrainian city of </a:t>
            </a:r>
            <a:r>
              <a:rPr lang="en-US" sz="2000" dirty="0" err="1">
                <a:solidFill>
                  <a:schemeClr val="bg1"/>
                </a:solidFill>
                <a:latin typeface="Arial" panose="020B0604020202020204" pitchFamily="34" charset="0"/>
                <a:cs typeface="Arial" panose="020B0604020202020204" pitchFamily="34" charset="0"/>
              </a:rPr>
              <a:t>Lviv</a:t>
            </a:r>
            <a:r>
              <a:rPr lang="en-US" sz="2000" dirty="0">
                <a:solidFill>
                  <a:schemeClr val="bg1"/>
                </a:solidFill>
                <a:latin typeface="Arial" panose="020B0604020202020204" pitchFamily="34" charset="0"/>
                <a:cs typeface="Arial" panose="020B0604020202020204" pitchFamily="34" charset="0"/>
              </a:rPr>
              <a:t>.</a:t>
            </a:r>
          </a:p>
          <a:p>
            <a:pPr>
              <a:lnSpc>
                <a:spcPts val="2400"/>
              </a:lnSpc>
            </a:pPr>
            <a:r>
              <a:rPr lang="en-US" sz="2000" dirty="0">
                <a:solidFill>
                  <a:schemeClr val="bg1"/>
                </a:solidFill>
                <a:latin typeface="Arial" panose="020B0604020202020204" pitchFamily="34" charset="0"/>
                <a:cs typeface="Arial" panose="020B0604020202020204" pitchFamily="34" charset="0"/>
              </a:rPr>
              <a:t>The doors of the museum have been closed since Russia’s war on Ukraine began on Feb. 24, and heritage sites across the country face danger as the fighting continues. </a:t>
            </a:r>
          </a:p>
          <a:p>
            <a:pPr>
              <a:lnSpc>
                <a:spcPts val="2400"/>
              </a:lnSpc>
            </a:pPr>
            <a:r>
              <a:rPr lang="en-US" sz="2000" dirty="0">
                <a:solidFill>
                  <a:schemeClr val="bg1"/>
                </a:solidFill>
                <a:latin typeface="Arial" panose="020B0604020202020204" pitchFamily="34" charset="0"/>
                <a:cs typeface="Arial" panose="020B0604020202020204" pitchFamily="34" charset="0"/>
              </a:rPr>
              <a:t>(AP Photo/</a:t>
            </a:r>
            <a:r>
              <a:rPr lang="en-US" sz="2000" dirty="0" err="1">
                <a:solidFill>
                  <a:schemeClr val="bg1"/>
                </a:solidFill>
                <a:latin typeface="Arial" panose="020B0604020202020204" pitchFamily="34" charset="0"/>
                <a:cs typeface="Arial" panose="020B0604020202020204" pitchFamily="34" charset="0"/>
              </a:rPr>
              <a:t>Bernat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Armangue</a:t>
            </a:r>
            <a:r>
              <a:rPr lang="en-US" sz="20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70703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4" name="Afbeelding 3" descr="Afbeelding met tekst, binnen, rommelig&#10;&#10;Automatisch gegenereerde beschrijving">
            <a:extLst>
              <a:ext uri="{FF2B5EF4-FFF2-40B4-BE49-F238E27FC236}">
                <a16:creationId xmlns:a16="http://schemas.microsoft.com/office/drawing/2014/main" id="{96AC35E3-232D-07D0-71CC-B2A715FE68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0299404" cy="6869703"/>
          </a:xfrm>
          <a:prstGeom prst="rect">
            <a:avLst/>
          </a:prstGeom>
        </p:spPr>
      </p:pic>
      <p:sp>
        <p:nvSpPr>
          <p:cNvPr id="21" name="Tekstvak 20">
            <a:extLst>
              <a:ext uri="{FF2B5EF4-FFF2-40B4-BE49-F238E27FC236}">
                <a16:creationId xmlns:a16="http://schemas.microsoft.com/office/drawing/2014/main" id="{16A4189B-6CCB-C6FD-070D-6B048CFD761C}"/>
              </a:ext>
            </a:extLst>
          </p:cNvPr>
          <p:cNvSpPr txBox="1"/>
          <p:nvPr/>
        </p:nvSpPr>
        <p:spPr>
          <a:xfrm>
            <a:off x="5337544" y="5741095"/>
            <a:ext cx="5419060" cy="1015663"/>
          </a:xfrm>
          <a:prstGeom prst="rect">
            <a:avLst/>
          </a:prstGeom>
          <a:noFill/>
        </p:spPr>
        <p:txBody>
          <a:bodyPr wrap="square">
            <a:spAutoFit/>
          </a:bodyPr>
          <a:lstStyle/>
          <a:p>
            <a:pPr>
              <a:lnSpc>
                <a:spcPts val="2400"/>
              </a:lnSpc>
            </a:pPr>
            <a:r>
              <a:rPr lang="en-US" sz="2000" dirty="0">
                <a:solidFill>
                  <a:schemeClr val="bg1"/>
                </a:solidFill>
                <a:latin typeface="Arial" panose="020B0604020202020204" pitchFamily="34" charset="0"/>
                <a:cs typeface="Arial" panose="020B0604020202020204" pitchFamily="34" charset="0"/>
              </a:rPr>
              <a:t>Workers at the rare manuscripts and old printed books department of the Andrey </a:t>
            </a:r>
            <a:r>
              <a:rPr lang="en-US" sz="2000" dirty="0" err="1">
                <a:solidFill>
                  <a:schemeClr val="bg1"/>
                </a:solidFill>
                <a:latin typeface="Arial" panose="020B0604020202020204" pitchFamily="34" charset="0"/>
                <a:cs typeface="Arial" panose="020B0604020202020204" pitchFamily="34" charset="0"/>
              </a:rPr>
              <a:t>Sheptytsky</a:t>
            </a:r>
            <a:r>
              <a:rPr lang="en-US" sz="2000" dirty="0">
                <a:solidFill>
                  <a:schemeClr val="bg1"/>
                </a:solidFill>
                <a:latin typeface="Arial" panose="020B0604020202020204" pitchFamily="34" charset="0"/>
                <a:cs typeface="Arial" panose="020B0604020202020204" pitchFamily="34" charset="0"/>
              </a:rPr>
              <a:t> National Museum</a:t>
            </a:r>
          </a:p>
        </p:txBody>
      </p:sp>
    </p:spTree>
    <p:extLst>
      <p:ext uri="{BB962C8B-B14F-4D97-AF65-F5344CB8AC3E}">
        <p14:creationId xmlns:p14="http://schemas.microsoft.com/office/powerpoint/2010/main" val="624008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34500" name="Rectangle 4">
            <a:extLst>
              <a:ext uri="{FF2B5EF4-FFF2-40B4-BE49-F238E27FC236}">
                <a16:creationId xmlns:a16="http://schemas.microsoft.com/office/drawing/2014/main" id="{4085C5B3-3887-43A1-B54A-D9BE8DDEE740}"/>
              </a:ext>
            </a:extLst>
          </p:cNvPr>
          <p:cNvSpPr>
            <a:spLocks noChangeArrowheads="1"/>
          </p:cNvSpPr>
          <p:nvPr/>
        </p:nvSpPr>
        <p:spPr bwMode="auto">
          <a:xfrm>
            <a:off x="1524001" y="3290502"/>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4501" name="Rectangle 5">
            <a:extLst>
              <a:ext uri="{FF2B5EF4-FFF2-40B4-BE49-F238E27FC236}">
                <a16:creationId xmlns:a16="http://schemas.microsoft.com/office/drawing/2014/main" id="{2A857944-48C7-40F1-B070-FF2A2EBE7B74}"/>
              </a:ext>
            </a:extLst>
          </p:cNvPr>
          <p:cNvSpPr>
            <a:spLocks noChangeArrowheads="1"/>
          </p:cNvSpPr>
          <p:nvPr/>
        </p:nvSpPr>
        <p:spPr bwMode="auto">
          <a:xfrm>
            <a:off x="1524001" y="3290502"/>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4503" name="Rectangle 7">
            <a:extLst>
              <a:ext uri="{FF2B5EF4-FFF2-40B4-BE49-F238E27FC236}">
                <a16:creationId xmlns:a16="http://schemas.microsoft.com/office/drawing/2014/main" id="{86DDE917-2D78-48A8-963D-54DAEA8847DD}"/>
              </a:ext>
            </a:extLst>
          </p:cNvPr>
          <p:cNvSpPr>
            <a:spLocks noChangeArrowheads="1"/>
          </p:cNvSpPr>
          <p:nvPr/>
        </p:nvSpPr>
        <p:spPr bwMode="auto">
          <a:xfrm>
            <a:off x="1524001" y="-138499"/>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4504" name="Rectangle 8">
            <a:extLst>
              <a:ext uri="{FF2B5EF4-FFF2-40B4-BE49-F238E27FC236}">
                <a16:creationId xmlns:a16="http://schemas.microsoft.com/office/drawing/2014/main" id="{190238F2-37EB-4651-B9D5-CA8C8D65043D}"/>
              </a:ext>
            </a:extLst>
          </p:cNvPr>
          <p:cNvSpPr>
            <a:spLocks noChangeArrowheads="1"/>
          </p:cNvSpPr>
          <p:nvPr/>
        </p:nvSpPr>
        <p:spPr bwMode="auto">
          <a:xfrm>
            <a:off x="1524001" y="-138499"/>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 name="Tekstvak 10">
            <a:extLst>
              <a:ext uri="{FF2B5EF4-FFF2-40B4-BE49-F238E27FC236}">
                <a16:creationId xmlns:a16="http://schemas.microsoft.com/office/drawing/2014/main" id="{6EFC8CBC-03E1-493F-8348-CD234AA4AE8F}"/>
              </a:ext>
            </a:extLst>
          </p:cNvPr>
          <p:cNvSpPr txBox="1"/>
          <p:nvPr/>
        </p:nvSpPr>
        <p:spPr>
          <a:xfrm>
            <a:off x="150000" y="85540"/>
            <a:ext cx="5313789" cy="797078"/>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altLang="nl-NL"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July 2021 flooding in Belgium, Germany, the Netherlands</a:t>
            </a:r>
          </a:p>
        </p:txBody>
      </p:sp>
      <p:pic>
        <p:nvPicPr>
          <p:cNvPr id="3" name="Afbeelding 2" descr="Afbeelding met binnen&#10;&#10;Automatisch gegenereerde beschrijving">
            <a:extLst>
              <a:ext uri="{FF2B5EF4-FFF2-40B4-BE49-F238E27FC236}">
                <a16:creationId xmlns:a16="http://schemas.microsoft.com/office/drawing/2014/main" id="{3559EF6E-A242-54BC-04F5-0C50AC53BF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3670" y="85540"/>
            <a:ext cx="5478330" cy="3652220"/>
          </a:xfrm>
          <a:prstGeom prst="rect">
            <a:avLst/>
          </a:prstGeom>
        </p:spPr>
      </p:pic>
      <p:pic>
        <p:nvPicPr>
          <p:cNvPr id="5" name="Afbeelding 4" descr="Afbeelding met tekst, binnen&#10;&#10;Automatisch gegenereerde beschrijving">
            <a:extLst>
              <a:ext uri="{FF2B5EF4-FFF2-40B4-BE49-F238E27FC236}">
                <a16:creationId xmlns:a16="http://schemas.microsoft.com/office/drawing/2014/main" id="{15A4A8B3-02C1-CB71-8FA5-6B56CD5E8B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92816" y="3944678"/>
            <a:ext cx="5549183" cy="2913321"/>
          </a:xfrm>
          <a:prstGeom prst="rect">
            <a:avLst/>
          </a:prstGeom>
        </p:spPr>
      </p:pic>
      <p:pic>
        <p:nvPicPr>
          <p:cNvPr id="3074" name="Picture 2" descr="European floods: Belgium warns against travel as death toll climbs | News |  DW | 16.07.2021">
            <a:extLst>
              <a:ext uri="{FF2B5EF4-FFF2-40B4-BE49-F238E27FC236}">
                <a16:creationId xmlns:a16="http://schemas.microsoft.com/office/drawing/2014/main" id="{08364B84-C713-BC5F-4C5B-1C3EAD91CAD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0000" y="882618"/>
            <a:ext cx="6192815" cy="348345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418CEE48-8148-3849-7CA0-9AC358F9E9C3}"/>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r="-2504"/>
          <a:stretch/>
        </p:blipFill>
        <p:spPr bwMode="auto">
          <a:xfrm>
            <a:off x="150000" y="4482077"/>
            <a:ext cx="4602493" cy="237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02223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0A4C6D-81B2-43CD-A035-39A96EA09A0B}"/>
              </a:ext>
            </a:extLst>
          </p:cNvPr>
          <p:cNvSpPr>
            <a:spLocks noGrp="1"/>
          </p:cNvSpPr>
          <p:nvPr>
            <p:ph type="title"/>
          </p:nvPr>
        </p:nvSpPr>
        <p:spPr/>
        <p:txBody>
          <a:bodyPr/>
          <a:lstStyle/>
          <a:p>
            <a:endParaRPr lang="nl-NL"/>
          </a:p>
        </p:txBody>
      </p:sp>
      <p:pic>
        <p:nvPicPr>
          <p:cNvPr id="4" name="Afbeelding 3">
            <a:extLst>
              <a:ext uri="{FF2B5EF4-FFF2-40B4-BE49-F238E27FC236}">
                <a16:creationId xmlns:a16="http://schemas.microsoft.com/office/drawing/2014/main" id="{4CBA6EE2-B4E1-4104-81FF-AC83CB98110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0287000" cy="6858000"/>
          </a:xfrm>
          <a:prstGeom prst="rect">
            <a:avLst/>
          </a:prstGeom>
        </p:spPr>
      </p:pic>
      <p:sp>
        <p:nvSpPr>
          <p:cNvPr id="8" name="Tekstvak 7">
            <a:extLst>
              <a:ext uri="{FF2B5EF4-FFF2-40B4-BE49-F238E27FC236}">
                <a16:creationId xmlns:a16="http://schemas.microsoft.com/office/drawing/2014/main" id="{309A0FC5-4DC1-4C63-A348-3119AA2ABB40}"/>
              </a:ext>
            </a:extLst>
          </p:cNvPr>
          <p:cNvSpPr txBox="1"/>
          <p:nvPr/>
        </p:nvSpPr>
        <p:spPr>
          <a:xfrm>
            <a:off x="7677832" y="173220"/>
            <a:ext cx="4514168" cy="227440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18 April 2021 South Africa</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Wildfire raging on Cape Town’s Table Mountain spread to the University of Cape Town, forcing thousands of students to evacuate. The Cape Town fire damages the 200-year-old library</a:t>
            </a:r>
          </a:p>
        </p:txBody>
      </p:sp>
    </p:spTree>
    <p:extLst>
      <p:ext uri="{BB962C8B-B14F-4D97-AF65-F5344CB8AC3E}">
        <p14:creationId xmlns:p14="http://schemas.microsoft.com/office/powerpoint/2010/main" val="41215185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DFEE-8516-4C6D-A885-2965A4662715}"/>
              </a:ext>
            </a:extLst>
          </p:cNvPr>
          <p:cNvSpPr>
            <a:spLocks noGrp="1"/>
          </p:cNvSpPr>
          <p:nvPr>
            <p:ph type="title"/>
          </p:nvPr>
        </p:nvSpPr>
        <p:spPr/>
        <p:txBody>
          <a:bodyPr/>
          <a:lstStyle/>
          <a:p>
            <a:endParaRPr lang="nl-NL"/>
          </a:p>
        </p:txBody>
      </p:sp>
      <p:pic>
        <p:nvPicPr>
          <p:cNvPr id="4" name="Afbeelding 3">
            <a:extLst>
              <a:ext uri="{FF2B5EF4-FFF2-40B4-BE49-F238E27FC236}">
                <a16:creationId xmlns:a16="http://schemas.microsoft.com/office/drawing/2014/main" id="{5C08D6DF-EA2B-451B-8596-0168D19A04F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10468181" cy="5878286"/>
          </a:xfrm>
          <a:prstGeom prst="rect">
            <a:avLst/>
          </a:prstGeom>
        </p:spPr>
      </p:pic>
      <p:sp>
        <p:nvSpPr>
          <p:cNvPr id="6" name="Tekstvak 5">
            <a:extLst>
              <a:ext uri="{FF2B5EF4-FFF2-40B4-BE49-F238E27FC236}">
                <a16:creationId xmlns:a16="http://schemas.microsoft.com/office/drawing/2014/main" id="{C345A760-1895-4894-B9A4-75FEC8C01432}"/>
              </a:ext>
            </a:extLst>
          </p:cNvPr>
          <p:cNvSpPr txBox="1"/>
          <p:nvPr/>
        </p:nvSpPr>
        <p:spPr>
          <a:xfrm>
            <a:off x="0" y="5878286"/>
            <a:ext cx="1046818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Poppins"/>
                <a:ea typeface="+mn-ea"/>
                <a:cs typeface="+mn-cs"/>
              </a:rPr>
              <a:t>UCT Staff removing the books and documents from the Jagger Reading Room that was damaged by recent wild fires. Pictures: Brendan </a:t>
            </a:r>
            <a:r>
              <a:rPr kumimoji="0" lang="en-US" sz="1800" b="0" i="1" u="none" strike="noStrike" kern="1200" cap="none" spc="0" normalizeH="0" baseline="0" noProof="0" err="1">
                <a:ln>
                  <a:noFill/>
                </a:ln>
                <a:solidFill>
                  <a:srgbClr val="000000"/>
                </a:solidFill>
                <a:effectLst/>
                <a:uLnTx/>
                <a:uFillTx/>
                <a:latin typeface="Poppins"/>
                <a:ea typeface="+mn-ea"/>
                <a:cs typeface="+mn-cs"/>
              </a:rPr>
              <a:t>Magaar</a:t>
            </a:r>
            <a:r>
              <a:rPr kumimoji="0" lang="en-US" sz="1800" b="0" i="1" u="none" strike="noStrike" kern="1200" cap="none" spc="0" normalizeH="0" baseline="0" noProof="0">
                <a:ln>
                  <a:noFill/>
                </a:ln>
                <a:solidFill>
                  <a:srgbClr val="000000"/>
                </a:solidFill>
                <a:effectLst/>
                <a:uLnTx/>
                <a:uFillTx/>
                <a:latin typeface="Poppins"/>
                <a:ea typeface="+mn-ea"/>
                <a:cs typeface="+mn-cs"/>
              </a:rPr>
              <a:t>/African News Agency(ANA)</a:t>
            </a:r>
            <a:endParaRPr kumimoji="0" lang="nl-NL"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kstvak 6">
            <a:extLst>
              <a:ext uri="{FF2B5EF4-FFF2-40B4-BE49-F238E27FC236}">
                <a16:creationId xmlns:a16="http://schemas.microsoft.com/office/drawing/2014/main" id="{34986920-6096-431D-93BA-DA902F5F6975}"/>
              </a:ext>
            </a:extLst>
          </p:cNvPr>
          <p:cNvSpPr txBox="1"/>
          <p:nvPr/>
        </p:nvSpPr>
        <p:spPr>
          <a:xfrm>
            <a:off x="6096000" y="0"/>
            <a:ext cx="6121400" cy="1754326"/>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Poppins"/>
                <a:ea typeface="+mn-ea"/>
                <a:cs typeface="+mn-cs"/>
              </a:rPr>
              <a:t>The Jagger Reading Room, which was destroyed by the fire on Table Mountain, is part of UCT Libraries’ Special Collections and housed a unique collection of more than 83 000 items of African studies material and other </a:t>
            </a:r>
            <a:r>
              <a:rPr kumimoji="0" lang="en-US" sz="1800" b="0" i="0" u="none" strike="noStrike" kern="1200" cap="none" spc="0" normalizeH="0" baseline="0" noProof="0" dirty="0" err="1">
                <a:ln>
                  <a:noFill/>
                </a:ln>
                <a:solidFill>
                  <a:srgbClr val="000000"/>
                </a:solidFill>
                <a:effectLst/>
                <a:uLnTx/>
                <a:uFillTx/>
                <a:latin typeface="Poppins"/>
                <a:ea typeface="+mn-ea"/>
                <a:cs typeface="+mn-cs"/>
              </a:rPr>
              <a:t>specialised</a:t>
            </a:r>
            <a:r>
              <a:rPr kumimoji="0" lang="en-US" sz="1800" b="0" i="0" u="none" strike="noStrike" kern="1200" cap="none" spc="0" normalizeH="0" baseline="0" noProof="0" dirty="0">
                <a:ln>
                  <a:noFill/>
                </a:ln>
                <a:solidFill>
                  <a:srgbClr val="000000"/>
                </a:solidFill>
                <a:effectLst/>
                <a:uLnTx/>
                <a:uFillTx/>
                <a:latin typeface="Poppins"/>
                <a:ea typeface="+mn-ea"/>
                <a:cs typeface="+mn-cs"/>
              </a:rPr>
              <a:t> subjects, as well as 1300 sub-collections of unique manuscripts and personal papers.</a:t>
            </a:r>
          </a:p>
        </p:txBody>
      </p:sp>
    </p:spTree>
    <p:extLst>
      <p:ext uri="{BB962C8B-B14F-4D97-AF65-F5344CB8AC3E}">
        <p14:creationId xmlns:p14="http://schemas.microsoft.com/office/powerpoint/2010/main" val="392813669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9F86"/>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DD30EC2-0300-4CBD-A362-6C59BB7B233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457199"/>
            <a:ext cx="8145381" cy="5430254"/>
          </a:xfrm>
          <a:prstGeom prst="rect">
            <a:avLst/>
          </a:prstGeom>
        </p:spPr>
      </p:pic>
      <p:sp>
        <p:nvSpPr>
          <p:cNvPr id="6" name="Tekstvak 5">
            <a:extLst>
              <a:ext uri="{FF2B5EF4-FFF2-40B4-BE49-F238E27FC236}">
                <a16:creationId xmlns:a16="http://schemas.microsoft.com/office/drawing/2014/main" id="{1A910941-DBB3-4D1D-9995-E33C59423583}"/>
              </a:ext>
            </a:extLst>
          </p:cNvPr>
          <p:cNvSpPr txBox="1"/>
          <p:nvPr/>
        </p:nvSpPr>
        <p:spPr>
          <a:xfrm>
            <a:off x="8145380" y="409072"/>
            <a:ext cx="4046620" cy="4859728"/>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April 2021 Los Angeles</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Last March, as the lights went off in museums across California and galleries were shut in the first wave of coronavirus closures, a dangerous invader penetrated the Getty Museum.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The interloper was the webbing clothes moth, which feeds on silk, wool and other organic material. The insect posed a particular threat to the fragile</a:t>
            </a: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textiles</a:t>
            </a: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and upholstered furniture.</a:t>
            </a:r>
          </a:p>
        </p:txBody>
      </p:sp>
    </p:spTree>
    <p:extLst>
      <p:ext uri="{BB962C8B-B14F-4D97-AF65-F5344CB8AC3E}">
        <p14:creationId xmlns:p14="http://schemas.microsoft.com/office/powerpoint/2010/main" val="40241884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108EA6-82AD-4956-89FA-170A5FF645EA}"/>
              </a:ext>
            </a:extLst>
          </p:cNvPr>
          <p:cNvSpPr>
            <a:spLocks noGrp="1"/>
          </p:cNvSpPr>
          <p:nvPr>
            <p:ph type="title"/>
          </p:nvPr>
        </p:nvSpPr>
        <p:spPr/>
        <p:txBody>
          <a:bodyPr/>
          <a:lstStyle/>
          <a:p>
            <a:endParaRPr lang="nl-NL"/>
          </a:p>
        </p:txBody>
      </p:sp>
      <p:pic>
        <p:nvPicPr>
          <p:cNvPr id="5" name="Afbeelding 4">
            <a:extLst>
              <a:ext uri="{FF2B5EF4-FFF2-40B4-BE49-F238E27FC236}">
                <a16:creationId xmlns:a16="http://schemas.microsoft.com/office/drawing/2014/main" id="{3AC37EDD-CD45-44E2-9E90-498FA212C08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8919411" cy="6858000"/>
          </a:xfrm>
          <a:prstGeom prst="rect">
            <a:avLst/>
          </a:prstGeom>
        </p:spPr>
      </p:pic>
      <p:sp>
        <p:nvSpPr>
          <p:cNvPr id="7" name="Tekstvak 6">
            <a:extLst>
              <a:ext uri="{FF2B5EF4-FFF2-40B4-BE49-F238E27FC236}">
                <a16:creationId xmlns:a16="http://schemas.microsoft.com/office/drawing/2014/main" id="{C29CA3FB-FDB9-4C89-828D-EF78CE0B81D8}"/>
              </a:ext>
            </a:extLst>
          </p:cNvPr>
          <p:cNvSpPr txBox="1"/>
          <p:nvPr/>
        </p:nvSpPr>
        <p:spPr>
          <a:xfrm>
            <a:off x="8919411" y="126793"/>
            <a:ext cx="3116887" cy="6706388"/>
          </a:xfrm>
          <a:prstGeom prst="rect">
            <a:avLst/>
          </a:prstGeom>
          <a:noFill/>
        </p:spPr>
        <p:txBody>
          <a:bodyPr wrap="square">
            <a:spAutoFit/>
          </a:bodyPr>
          <a:lstStyle/>
          <a:p>
            <a:pPr marL="0" marR="0" lvl="0" indent="0" algn="l" defTabSz="914400" rtl="0" eaLnBrk="1" fontAlgn="base" latinLnBrk="0" hangingPunct="1">
              <a:lnSpc>
                <a:spcPct val="12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FFFFFF"/>
                </a:solidFill>
                <a:effectLst/>
                <a:uLnTx/>
                <a:uFillTx/>
                <a:latin typeface="Arial" panose="020B0604020202020204"/>
                <a:ea typeface="+mn-ea"/>
                <a:cs typeface="+mn-cs"/>
              </a:rPr>
              <a:t>24 November 2020 </a:t>
            </a: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Cambridge University Library </a:t>
            </a: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has announced that two notebooks written by Charles Darwin, worth many millions of pounds, have been missing for 20 years. One of them contains the famous Tree of Life sketch.</a:t>
            </a:r>
          </a:p>
          <a:p>
            <a:pPr marL="0" marR="0" lvl="0" indent="0" algn="l" defTabSz="914400" rtl="0" eaLnBrk="1" fontAlgn="base"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Following an "extensive search", curators have now concluded they have probably been stolen.</a:t>
            </a:r>
          </a:p>
          <a:p>
            <a:pPr marL="0" marR="0" lvl="0" indent="0" algn="l" defTabSz="914400" rtl="0" eaLnBrk="1" fontAlgn="base"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They are launching a public appeal for help in trying to find them.</a:t>
            </a:r>
          </a:p>
        </p:txBody>
      </p:sp>
    </p:spTree>
    <p:extLst>
      <p:ext uri="{BB962C8B-B14F-4D97-AF65-F5344CB8AC3E}">
        <p14:creationId xmlns:p14="http://schemas.microsoft.com/office/powerpoint/2010/main" val="8839411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40A81A2-0B6D-4959-BC4E-AFECB8FEBF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kstvak 8">
            <a:extLst>
              <a:ext uri="{FF2B5EF4-FFF2-40B4-BE49-F238E27FC236}">
                <a16:creationId xmlns:a16="http://schemas.microsoft.com/office/drawing/2014/main" id="{31DBE8AF-24B2-41FE-B564-B8E220FC20A4}"/>
              </a:ext>
            </a:extLst>
          </p:cNvPr>
          <p:cNvSpPr txBox="1"/>
          <p:nvPr/>
        </p:nvSpPr>
        <p:spPr>
          <a:xfrm>
            <a:off x="5986914" y="111317"/>
            <a:ext cx="6205086" cy="1535741"/>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4 Aug 2020, Beirut</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 Two powerful explosions at the Port of Beirut left more than 70 people dead and over 4,000 injured. Beirut's </a:t>
            </a:r>
            <a:r>
              <a:rPr kumimoji="0" lang="en-US" sz="2000" b="0" i="0" u="none" strike="noStrike" kern="1200" cap="none" spc="0" normalizeH="0" baseline="0" noProof="0" dirty="0" err="1">
                <a:ln>
                  <a:noFill/>
                </a:ln>
                <a:solidFill>
                  <a:srgbClr val="000000"/>
                </a:solidFill>
                <a:effectLst/>
                <a:uLnTx/>
                <a:uFillTx/>
                <a:latin typeface="Arial" panose="020B0604020202020204"/>
                <a:ea typeface="+mn-ea"/>
                <a:cs typeface="+mn-cs"/>
              </a:rPr>
              <a:t>Sursock</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 Museum suffered extensive damage from the explosion.</a:t>
            </a:r>
          </a:p>
        </p:txBody>
      </p:sp>
      <p:sp>
        <p:nvSpPr>
          <p:cNvPr id="6" name="Tekstvak 5">
            <a:extLst>
              <a:ext uri="{FF2B5EF4-FFF2-40B4-BE49-F238E27FC236}">
                <a16:creationId xmlns:a16="http://schemas.microsoft.com/office/drawing/2014/main" id="{762703F2-278C-40C3-BC5D-A3E3AAE23492}"/>
              </a:ext>
            </a:extLst>
          </p:cNvPr>
          <p:cNvSpPr txBox="1"/>
          <p:nvPr/>
        </p:nvSpPr>
        <p:spPr>
          <a:xfrm>
            <a:off x="9143999" y="1705195"/>
            <a:ext cx="2954957" cy="4490396"/>
          </a:xfrm>
          <a:prstGeom prst="rect">
            <a:avLst/>
          </a:prstGeom>
          <a:noFill/>
        </p:spPr>
        <p:txBody>
          <a:bodyPr wrap="square">
            <a:spAutoFit/>
          </a:bodyPr>
          <a:lstStyle/>
          <a:p>
            <a:pPr marL="0" marR="0" lvl="0" indent="0" algn="l" defTabSz="914400" rtl="0" eaLnBrk="1" fontAlgn="base"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“A lot of damage has been done to the structure of the building at a time when the dollar in Lebanon is so high that I don’t know how we will afford to buy new glass for the skylights, the windows and the exit doors” said the </a:t>
            </a:r>
            <a:r>
              <a:rPr kumimoji="0" lang="nl-NL" sz="2000" b="0" i="0" u="none" strike="noStrike" kern="1200" cap="none" spc="0" normalizeH="0" baseline="0" noProof="0" err="1">
                <a:ln>
                  <a:noFill/>
                </a:ln>
                <a:solidFill>
                  <a:srgbClr val="000000"/>
                </a:solidFill>
                <a:effectLst/>
                <a:uLnTx/>
                <a:uFillTx/>
                <a:latin typeface="Arial" panose="020B0604020202020204"/>
                <a:ea typeface="+mn-ea"/>
                <a:cs typeface="+mn-cs"/>
              </a:rPr>
              <a:t>museum’s</a:t>
            </a:r>
            <a:r>
              <a:rPr kumimoji="0" lang="nl-NL" sz="2000" b="0" i="0" u="none" strike="noStrike" kern="1200" cap="none" spc="0" normalizeH="0" baseline="0" noProof="0">
                <a:ln>
                  <a:noFill/>
                </a:ln>
                <a:solidFill>
                  <a:srgbClr val="000000"/>
                </a:solidFill>
                <a:effectLst/>
                <a:uLnTx/>
                <a:uFillTx/>
                <a:latin typeface="Arial" panose="020B0604020202020204"/>
                <a:ea typeface="+mn-ea"/>
                <a:cs typeface="+mn-cs"/>
              </a:rPr>
              <a:t> director </a:t>
            </a:r>
            <a:r>
              <a:rPr kumimoji="0" lang="nl-NL" sz="2000" b="0" i="0" u="none" strike="noStrike" kern="1200" cap="none" spc="0" normalizeH="0" baseline="0" noProof="0" err="1">
                <a:ln>
                  <a:noFill/>
                </a:ln>
                <a:solidFill>
                  <a:srgbClr val="000000"/>
                </a:solidFill>
                <a:effectLst/>
                <a:uLnTx/>
                <a:uFillTx/>
                <a:latin typeface="Arial" panose="020B0604020202020204"/>
                <a:ea typeface="+mn-ea"/>
                <a:cs typeface="+mn-cs"/>
              </a:rPr>
              <a:t>Zeina</a:t>
            </a:r>
            <a:r>
              <a:rPr kumimoji="0" lang="nl-NL" sz="20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nl-NL" sz="2000" b="0" i="0" u="none" strike="noStrike" kern="1200" cap="none" spc="0" normalizeH="0" baseline="0" noProof="0" err="1">
                <a:ln>
                  <a:noFill/>
                </a:ln>
                <a:solidFill>
                  <a:srgbClr val="000000"/>
                </a:solidFill>
                <a:effectLst/>
                <a:uLnTx/>
                <a:uFillTx/>
                <a:latin typeface="Arial" panose="020B0604020202020204"/>
                <a:ea typeface="+mn-ea"/>
                <a:cs typeface="+mn-cs"/>
              </a:rPr>
              <a:t>Arida</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a:t>
            </a:r>
          </a:p>
        </p:txBody>
      </p:sp>
    </p:spTree>
    <p:extLst>
      <p:ext uri="{BB962C8B-B14F-4D97-AF65-F5344CB8AC3E}">
        <p14:creationId xmlns:p14="http://schemas.microsoft.com/office/powerpoint/2010/main" val="388951753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zq6htPyTY6.9pvww76og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tKSPlwWRpiaQfWejWYT7A"/>
</p:tagLst>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B Nationale Bibliotheek">
  <a:themeElements>
    <a:clrScheme name="KB kleuren">
      <a:dk1>
        <a:srgbClr val="000000"/>
      </a:dk1>
      <a:lt1>
        <a:srgbClr val="FFFFFF"/>
      </a:lt1>
      <a:dk2>
        <a:srgbClr val="000000"/>
      </a:dk2>
      <a:lt2>
        <a:srgbClr val="FFFFFF"/>
      </a:lt2>
      <a:accent1>
        <a:srgbClr val="CBA052"/>
      </a:accent1>
      <a:accent2>
        <a:srgbClr val="ECDCC8"/>
      </a:accent2>
      <a:accent3>
        <a:srgbClr val="9CDBD9"/>
      </a:accent3>
      <a:accent4>
        <a:srgbClr val="407EC9"/>
      </a:accent4>
      <a:accent5>
        <a:srgbClr val="EF6079"/>
      </a:accent5>
      <a:accent6>
        <a:srgbClr val="E3E8E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72000" rIns="72000" bIns="72000" rtlCol="0" anchor="ctr"/>
      <a:lstStyle>
        <a:defPPr algn="ctr">
          <a:defRPr sz="2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Powerpoint_Template_-_UK.pptx" id="{78673B72-B84A-4F0F-A58C-7CDD3105DCA5}" vid="{C0016B59-FA06-4F5C-A69A-CB3D924030AE}"/>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e203fb5-0c3b-4e5b-97e8-99f86fb8f1f4" xsi:nil="true"/>
    <lcf76f155ced4ddcb4097134ff3c332f xmlns="3ad68f93-a976-4229-8a8b-ca9fe24e092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E9A1AF4A2DA984584350DD7F1E705D2" ma:contentTypeVersion="13" ma:contentTypeDescription="Een nieuw document maken." ma:contentTypeScope="" ma:versionID="bcc86697666094ce88bcd0a0484a7611">
  <xsd:schema xmlns:xsd="http://www.w3.org/2001/XMLSchema" xmlns:xs="http://www.w3.org/2001/XMLSchema" xmlns:p="http://schemas.microsoft.com/office/2006/metadata/properties" xmlns:ns2="3ad68f93-a976-4229-8a8b-ca9fe24e0922" xmlns:ns3="9e203fb5-0c3b-4e5b-97e8-99f86fb8f1f4" targetNamespace="http://schemas.microsoft.com/office/2006/metadata/properties" ma:root="true" ma:fieldsID="bad4371e64016ac2e913fc4d5c6bbbda" ns2:_="" ns3:_="">
    <xsd:import namespace="3ad68f93-a976-4229-8a8b-ca9fe24e0922"/>
    <xsd:import namespace="9e203fb5-0c3b-4e5b-97e8-99f86fb8f1f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d68f93-a976-4229-8a8b-ca9fe24e09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8eb53048-867d-4b92-888c-01f5d65380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e203fb5-0c3b-4e5b-97e8-99f86fb8f1f4"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09664a5-93a3-4773-939d-4e9cb1f42006}" ma:internalName="TaxCatchAll" ma:showField="CatchAllData" ma:web="9e203fb5-0c3b-4e5b-97e8-99f86fb8f1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7B8A63-02EC-49FE-9D57-D9EF0FB48C5F}">
  <ds:schemaRefs>
    <ds:schemaRef ds:uri="http://schemas.microsoft.com/office/2006/metadata/properties"/>
    <ds:schemaRef ds:uri="http://schemas.microsoft.com/office/infopath/2007/PartnerControls"/>
    <ds:schemaRef ds:uri="9e203fb5-0c3b-4e5b-97e8-99f86fb8f1f4"/>
    <ds:schemaRef ds:uri="3ad68f93-a976-4229-8a8b-ca9fe24e0922"/>
  </ds:schemaRefs>
</ds:datastoreItem>
</file>

<file path=customXml/itemProps2.xml><?xml version="1.0" encoding="utf-8"?>
<ds:datastoreItem xmlns:ds="http://schemas.openxmlformats.org/officeDocument/2006/customXml" ds:itemID="{7256E648-6BDC-4138-8949-AAFCB7EDDA8F}">
  <ds:schemaRefs>
    <ds:schemaRef ds:uri="http://schemas.microsoft.com/sharepoint/v3/contenttype/forms"/>
  </ds:schemaRefs>
</ds:datastoreItem>
</file>

<file path=customXml/itemProps3.xml><?xml version="1.0" encoding="utf-8"?>
<ds:datastoreItem xmlns:ds="http://schemas.openxmlformats.org/officeDocument/2006/customXml" ds:itemID="{95D0A487-E6D9-4ACD-8611-A201BF79C1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d68f93-a976-4229-8a8b-ca9fe24e0922"/>
    <ds:schemaRef ds:uri="9e203fb5-0c3b-4e5b-97e8-99f86fb8f1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1426</TotalTime>
  <Words>1316</Words>
  <Application>Microsoft Office PowerPoint</Application>
  <PresentationFormat>Breedbeeld</PresentationFormat>
  <Paragraphs>79</Paragraphs>
  <Slides>15</Slides>
  <Notes>15</Notes>
  <HiddenSlides>0</HiddenSlides>
  <MMClips>0</MMClips>
  <ScaleCrop>false</ScaleCrop>
  <HeadingPairs>
    <vt:vector size="8" baseType="variant">
      <vt:variant>
        <vt:lpstr>Gebruikte lettertypen</vt:lpstr>
      </vt:variant>
      <vt:variant>
        <vt:i4>6</vt:i4>
      </vt:variant>
      <vt:variant>
        <vt:lpstr>Thema</vt:lpstr>
      </vt:variant>
      <vt:variant>
        <vt:i4>2</vt:i4>
      </vt:variant>
      <vt:variant>
        <vt:lpstr>Ingesloten OLE-bronprogramma's</vt:lpstr>
      </vt:variant>
      <vt:variant>
        <vt:i4>1</vt:i4>
      </vt:variant>
      <vt:variant>
        <vt:lpstr>Diatitels</vt:lpstr>
      </vt:variant>
      <vt:variant>
        <vt:i4>15</vt:i4>
      </vt:variant>
    </vt:vector>
  </HeadingPairs>
  <TitlesOfParts>
    <vt:vector size="24" baseType="lpstr">
      <vt:lpstr>Arial</vt:lpstr>
      <vt:lpstr>Calibri</vt:lpstr>
      <vt:lpstr>Calibri Light</vt:lpstr>
      <vt:lpstr>GeoEditRegular</vt:lpstr>
      <vt:lpstr>Poppins</vt:lpstr>
      <vt:lpstr>Roboto</vt:lpstr>
      <vt:lpstr>Kantoorthema</vt:lpstr>
      <vt:lpstr>KB Nationale Bibliotheek</vt:lpstr>
      <vt:lpstr>think-cell Slide</vt:lpstr>
      <vt:lpstr>What is the impact of a crisis on your organization?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impact of a crisis on your organization?</dc:title>
  <dc:creator>Foekje Boersma</dc:creator>
  <cp:lastModifiedBy>Foekje Boersma</cp:lastModifiedBy>
  <cp:revision>2</cp:revision>
  <dcterms:created xsi:type="dcterms:W3CDTF">2022-09-04T04:34:09Z</dcterms:created>
  <dcterms:modified xsi:type="dcterms:W3CDTF">2022-09-06T06:32:55Z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0x0101007E9A1AF4A2DA984584350DD7F1E705D2</vt:lpwstr>
  </property>
</Properties>
</file>