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305" r:id="rId6"/>
    <p:sldId id="261" r:id="rId7"/>
    <p:sldId id="296" r:id="rId8"/>
    <p:sldId id="350" r:id="rId9"/>
    <p:sldId id="351" r:id="rId10"/>
    <p:sldId id="352" r:id="rId11"/>
    <p:sldId id="307" r:id="rId12"/>
    <p:sldId id="353" r:id="rId13"/>
    <p:sldId id="316" r:id="rId14"/>
    <p:sldId id="280" r:id="rId15"/>
    <p:sldId id="354" r:id="rId16"/>
    <p:sldId id="343" r:id="rId17"/>
    <p:sldId id="344" r:id="rId18"/>
    <p:sldId id="345" r:id="rId19"/>
    <p:sldId id="348" r:id="rId20"/>
    <p:sldId id="349" r:id="rId21"/>
    <p:sldId id="336" r:id="rId22"/>
    <p:sldId id="337" r:id="rId23"/>
    <p:sldId id="355" r:id="rId24"/>
    <p:sldId id="258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B3B34-58CE-43E0-A2FB-78B98C554A59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A0A7-10C4-442E-B03D-E9D79F8818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53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A0A7-10C4-442E-B03D-E9D79F88181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94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Aloitusdia</a:t>
            </a:r>
            <a:r>
              <a:rPr lang="en-US" dirty="0" smtClean="0"/>
              <a:t>: </a:t>
            </a:r>
            <a:r>
              <a:rPr lang="en-US" dirty="0" err="1" smtClean="0"/>
              <a:t>Esityksen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 anchor="b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, </a:t>
            </a:r>
            <a:r>
              <a:rPr lang="fi-FI" dirty="0" err="1" smtClean="0"/>
              <a:t>title</a:t>
            </a:r>
            <a:r>
              <a:rPr lang="fi-FI" dirty="0" smtClean="0"/>
              <a:t>, </a:t>
            </a:r>
            <a:r>
              <a:rPr lang="fi-FI" dirty="0" err="1" smtClean="0"/>
              <a:t>event</a:t>
            </a:r>
            <a:r>
              <a:rPr lang="fi-FI" dirty="0" smtClean="0"/>
              <a:t> and </a:t>
            </a:r>
            <a:r>
              <a:rPr lang="fi-FI" dirty="0" err="1" smtClean="0"/>
              <a:t>date</a:t>
            </a:r>
            <a:endParaRPr lang="fi-F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9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 anchor="b">
            <a:noAutofit/>
          </a:bodyPr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0405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9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1440160" cy="2232248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195737" y="0"/>
            <a:ext cx="6948264" cy="582035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0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84888" y="1"/>
            <a:ext cx="3059112" cy="58230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340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124744"/>
            <a:ext cx="55435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6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3826768" cy="1368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6100" y="0"/>
            <a:ext cx="4787900" cy="58054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3850" y="4221163"/>
            <a:ext cx="3816350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5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0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3438" cy="27809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780927"/>
            <a:ext cx="4644008" cy="304737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 flipH="1">
            <a:off x="4644008" y="0"/>
            <a:ext cx="4499992" cy="27809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43438" y="2780928"/>
            <a:ext cx="4500562" cy="304775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1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p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7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7864" y="1268759"/>
            <a:ext cx="5327823" cy="4551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7544" y="1268760"/>
            <a:ext cx="2736156" cy="4463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340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867400" y="0"/>
            <a:ext cx="3276600" cy="285293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867400" y="2852936"/>
            <a:ext cx="3276600" cy="297001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8313" y="1196751"/>
            <a:ext cx="5327650" cy="4535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66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Lopetusdia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your contact information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0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6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3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981075"/>
            <a:ext cx="8207375" cy="5762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628800"/>
            <a:ext cx="8207375" cy="410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50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with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Esityksen nimi/Tekijän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333375"/>
            <a:ext cx="403225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sz="3200" b="1" dirty="0" err="1" smtClean="0"/>
              <a:t>Click</a:t>
            </a:r>
            <a:r>
              <a:rPr lang="fi-FI" sz="3200" b="1" dirty="0" smtClean="0"/>
              <a:t> to </a:t>
            </a:r>
            <a:r>
              <a:rPr lang="fi-FI" sz="3200" b="1" dirty="0" err="1" smtClean="0"/>
              <a:t>add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2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51216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7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5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473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29.6.2016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1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94644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049E-9043-4FEA-A56C-8F1A80982448}" type="datetimeFigureOut">
              <a:rPr lang="fi-FI" smtClean="0"/>
              <a:t>29.6.2016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453336"/>
            <a:ext cx="482453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i-FI" dirty="0" smtClean="0"/>
              <a:t>Esityksen nimi/Tekijän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5823042"/>
            <a:ext cx="9153836" cy="576072"/>
            <a:chOff x="0" y="5733256"/>
            <a:chExt cx="9144000" cy="57607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6"/>
              <a:ext cx="9144000" cy="5760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689862" y="5852015"/>
              <a:ext cx="6401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>
                  <a:solidFill>
                    <a:schemeClr val="bg1"/>
                  </a:solidFill>
                  <a:latin typeface="Adobe Garamond Pro" pitchFamily="18" charset="0"/>
                </a:rPr>
                <a:t>THE NATIONAL LIBRARY OF FINLAND – </a:t>
              </a:r>
              <a:r>
                <a:rPr lang="fi-FI" sz="1600" dirty="0" err="1" smtClean="0">
                  <a:solidFill>
                    <a:schemeClr val="bg1"/>
                  </a:solidFill>
                  <a:latin typeface="Adobe Garamond Pro" pitchFamily="18" charset="0"/>
                </a:rPr>
                <a:t>Research</a:t>
              </a:r>
              <a:r>
                <a:rPr lang="fi-FI" sz="1600" dirty="0" smtClean="0">
                  <a:solidFill>
                    <a:schemeClr val="bg1"/>
                  </a:solidFill>
                  <a:latin typeface="Adobe Garamond Pro" pitchFamily="18" charset="0"/>
                </a:rPr>
                <a:t> Library</a:t>
              </a:r>
              <a:endParaRPr lang="fi-FI" sz="1600" dirty="0">
                <a:solidFill>
                  <a:schemeClr val="bg1"/>
                </a:solidFill>
                <a:latin typeface="Adobe Garamond Pr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5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0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63" r:id="rId11"/>
    <p:sldLayoutId id="2147483659" r:id="rId12"/>
    <p:sldLayoutId id="2147483661" r:id="rId13"/>
    <p:sldLayoutId id="2147483667" r:id="rId14"/>
    <p:sldLayoutId id="2147483668" r:id="rId15"/>
    <p:sldLayoutId id="2147483665" r:id="rId16"/>
    <p:sldLayoutId id="2147483658" r:id="rId17"/>
    <p:sldLayoutId id="2147483660" r:id="rId18"/>
    <p:sldLayoutId id="214748366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library.fi/services/digitaalisetkokoelmat/kindre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helsinki.fi/fennougrica/" TargetMode="External"/><Relationship Id="rId5" Type="http://schemas.openxmlformats.org/officeDocument/2006/relationships/hyperlink" Target="https://www.facebook.com/Kansalliskirjasto" TargetMode="External"/><Relationship Id="rId4" Type="http://schemas.openxmlformats.org/officeDocument/2006/relationships/hyperlink" Target="https://twitter.com/hakkarain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.com/fennougrica" TargetMode="External"/><Relationship Id="rId5" Type="http://schemas.openxmlformats.org/officeDocument/2006/relationships/hyperlink" Target="http://uralica.kansalliskirjasto.fi/?lng=ru" TargetMode="External"/><Relationship Id="rId4" Type="http://schemas.openxmlformats.org/officeDocument/2006/relationships/hyperlink" Target="http://fennougrica.kansalliskirjasto.fi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018655"/>
          </a:xfrm>
        </p:spPr>
        <p:txBody>
          <a:bodyPr>
            <a:normAutofit/>
          </a:bodyPr>
          <a:lstStyle/>
          <a:p>
            <a:r>
              <a:rPr lang="en-US" sz="3200" spc="-150" dirty="0" smtClean="0"/>
              <a:t>Digital </a:t>
            </a:r>
            <a:r>
              <a:rPr lang="en-US" sz="3200" spc="-150" dirty="0"/>
              <a:t>Heritage Serving Two </a:t>
            </a:r>
            <a:r>
              <a:rPr lang="en-US" sz="3200" spc="-150" dirty="0" smtClean="0"/>
              <a:t>Masters: </a:t>
            </a:r>
            <a:br>
              <a:rPr lang="en-US" sz="3200" spc="-150" dirty="0" smtClean="0"/>
            </a:br>
            <a:r>
              <a:rPr lang="en-US" sz="3200" spc="-150" dirty="0" smtClean="0"/>
              <a:t>the </a:t>
            </a:r>
            <a:r>
              <a:rPr lang="en-US" sz="3200" spc="-150" dirty="0"/>
              <a:t>Great Public and the Academia</a:t>
            </a:r>
            <a:endParaRPr lang="fi-FI" sz="3200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44000" cy="194421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fi-FI" sz="1800" spc="-150" dirty="0" smtClean="0"/>
          </a:p>
          <a:p>
            <a:pPr>
              <a:spcBef>
                <a:spcPts val="0"/>
              </a:spcBef>
            </a:pPr>
            <a:endParaRPr lang="fi-FI" sz="1800" spc="-150" dirty="0" smtClean="0"/>
          </a:p>
          <a:p>
            <a:pPr>
              <a:spcBef>
                <a:spcPts val="0"/>
              </a:spcBef>
            </a:pPr>
            <a:r>
              <a:rPr lang="fi-FI" sz="1800" spc="-150" dirty="0" smtClean="0"/>
              <a:t>Jussi-Pekka Hakkarainen</a:t>
            </a:r>
          </a:p>
          <a:p>
            <a:pPr>
              <a:spcBef>
                <a:spcPts val="0"/>
              </a:spcBef>
            </a:pPr>
            <a:r>
              <a:rPr lang="fi-FI" sz="1800" spc="-150" dirty="0" smtClean="0"/>
              <a:t>Project </a:t>
            </a:r>
            <a:r>
              <a:rPr lang="fi-FI" sz="1800" spc="-150" dirty="0" err="1" smtClean="0"/>
              <a:t>Manager</a:t>
            </a:r>
            <a:endParaRPr lang="fi-FI" sz="1800" spc="-150" dirty="0" smtClean="0"/>
          </a:p>
          <a:p>
            <a:pPr>
              <a:spcBef>
                <a:spcPts val="0"/>
              </a:spcBef>
            </a:pPr>
            <a:endParaRPr lang="fi-FI" sz="1800" spc="-150" dirty="0" smtClean="0"/>
          </a:p>
          <a:p>
            <a:pPr>
              <a:spcBef>
                <a:spcPts val="0"/>
              </a:spcBef>
            </a:pPr>
            <a:r>
              <a:rPr lang="fi-FI" sz="1800" spc="-150" dirty="0" err="1" smtClean="0"/>
              <a:t>Liber</a:t>
            </a:r>
            <a:r>
              <a:rPr lang="fi-FI" sz="1800" spc="-150" dirty="0" smtClean="0"/>
              <a:t> 2016</a:t>
            </a:r>
            <a:endParaRPr lang="fi-FI" sz="1800" spc="-150" dirty="0"/>
          </a:p>
          <a:p>
            <a:pPr>
              <a:spcBef>
                <a:spcPts val="0"/>
              </a:spcBef>
            </a:pPr>
            <a:r>
              <a:rPr lang="fi-FI" sz="1800" spc="-150" dirty="0" smtClean="0"/>
              <a:t>29.6.2016, </a:t>
            </a:r>
            <a:r>
              <a:rPr lang="fi-FI" sz="1800" spc="-150" dirty="0" err="1" smtClean="0"/>
              <a:t>Helsinkii</a:t>
            </a:r>
            <a:endParaRPr lang="fi-FI" sz="1800" spc="-150" dirty="0"/>
          </a:p>
        </p:txBody>
      </p:sp>
    </p:spTree>
    <p:extLst>
      <p:ext uri="{BB962C8B-B14F-4D97-AF65-F5344CB8AC3E}">
        <p14:creationId xmlns:p14="http://schemas.microsoft.com/office/powerpoint/2010/main" val="209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Selection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Criteria</a:t>
            </a:r>
            <a:r>
              <a:rPr lang="fi-FI" sz="3000" spc="-150" dirty="0" smtClean="0"/>
              <a:t> of </a:t>
            </a:r>
            <a:r>
              <a:rPr lang="fi-FI" sz="3000" spc="-150" dirty="0" err="1" smtClean="0"/>
              <a:t>Material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selection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of the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materials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has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been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made in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co-operation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with the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researchers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we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used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several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criteria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upon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the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selection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of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material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3698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genesis and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consolidation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period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of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literary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languages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3698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availablility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of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material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in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Finnish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libraries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institutions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3698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online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access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to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collections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in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Russia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3698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locality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– the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languages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of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peripheries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are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more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tempting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3698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cost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efficiency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–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loads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of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parallel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titles</a:t>
            </a:r>
            <a:r>
              <a:rPr lang="fi-FI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lang="fi-FI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translations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pPr indent="3698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No-one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else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would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digitize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publish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this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material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!</a:t>
            </a:r>
            <a:endParaRPr lang="fi-FI" b="1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4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Researchers</a:t>
            </a:r>
            <a:r>
              <a:rPr lang="fi-FI" sz="3000" spc="-150" dirty="0" smtClean="0"/>
              <a:t> and </a:t>
            </a:r>
            <a:r>
              <a:rPr lang="fi-FI" sz="3000" spc="-150" dirty="0" err="1" smtClean="0"/>
              <a:t>Decision-making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Once the money was granted, we called researchers to the steering group, so they were part of decision-making. </a:t>
            </a: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 addition to that, the meetings with the researchers in the field took place, both formally and informally:</a:t>
            </a:r>
          </a:p>
          <a:p>
            <a:pPr lvl="1"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Coffee sessions with the Helsinki-based researchers on the weekly basis</a:t>
            </a:r>
          </a:p>
          <a:p>
            <a:pPr lvl="1"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Annual meetings to discuss about the needs within the Academia</a:t>
            </a:r>
          </a:p>
          <a:p>
            <a:pPr lvl="1"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Participating the seminars, congresses, workshops etc. 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Forcing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them to communicate on our behalf. </a:t>
            </a:r>
            <a:endParaRPr lang="en-US" spc="-150" dirty="0" smtClean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Researchers</a:t>
            </a:r>
            <a:r>
              <a:rPr lang="fi-FI" sz="3000" spc="-150" dirty="0" smtClean="0"/>
              <a:t> and </a:t>
            </a:r>
            <a:r>
              <a:rPr lang="fi-FI" sz="3000" spc="-150" dirty="0" smtClean="0"/>
              <a:t>Networking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 participation of researchers and the co-operation with the researchers took off once we got the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reputation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2 projects in 2012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7 projects and 2 institutions in 2013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4 PhD students, 11 projects, 4 NGOs and 8 institutions in 2015. </a:t>
            </a:r>
          </a:p>
        </p:txBody>
      </p:sp>
    </p:spTree>
    <p:extLst>
      <p:ext uri="{BB962C8B-B14F-4D97-AF65-F5344CB8AC3E}">
        <p14:creationId xmlns:p14="http://schemas.microsoft.com/office/powerpoint/2010/main" val="2457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Datasets</a:t>
            </a:r>
            <a:r>
              <a:rPr lang="fi-FI" sz="3000" spc="-150" dirty="0" smtClean="0"/>
              <a:t> and </a:t>
            </a:r>
            <a:r>
              <a:rPr lang="fi-FI" sz="3000" spc="-150" dirty="0" err="1" smtClean="0"/>
              <a:t>Further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Use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We have created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data ourselves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and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released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the data for other operators in </a:t>
            </a:r>
            <a:r>
              <a:rPr lang="en-US" b="1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Fenno-Ugrica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as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wordlists &gt; </a:t>
            </a:r>
            <a:r>
              <a:rPr lang="en-US" kern="0" spc="-150" dirty="0" smtClean="0"/>
              <a:t>raw data for linguistic solutions like online dictionaries, spell-checkers, corpora etc.</a:t>
            </a:r>
            <a:endParaRPr lang="en-US" spc="-150" dirty="0"/>
          </a:p>
          <a:p>
            <a:pPr marL="0" indent="0">
              <a:spcBef>
                <a:spcPts val="0"/>
              </a:spcBef>
              <a:buNone/>
            </a:pPr>
            <a:endParaRPr lang="en-US" b="1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Edited material is available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also in </a:t>
            </a:r>
            <a:r>
              <a:rPr lang="en-US" b="1" kern="0" spc="-150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Korp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which is the concordance search tool of the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Finnish Language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Bank. </a:t>
            </a:r>
            <a:endParaRPr lang="en-US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Some parts of available also at </a:t>
            </a:r>
            <a:r>
              <a:rPr lang="en-US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Giellatekno</a:t>
            </a: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of Arctic University of Norway and </a:t>
            </a:r>
            <a:r>
              <a:rPr lang="en-US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Institut</a:t>
            </a: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für</a:t>
            </a: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Deutsche </a:t>
            </a:r>
            <a:r>
              <a:rPr lang="en-US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Sprache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and </a:t>
            </a: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FU-Lab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 Syktyvkar, Komi Republic (Russia)</a:t>
            </a: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pc="-150" dirty="0" smtClean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47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" y="2169336"/>
            <a:ext cx="9138292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23831" y="3136487"/>
            <a:ext cx="2808312" cy="144016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496436" y="5473788"/>
            <a:ext cx="36004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Datasets</a:t>
            </a:r>
            <a:r>
              <a:rPr lang="fi-FI" sz="3000" spc="-150" dirty="0" smtClean="0"/>
              <a:t> and </a:t>
            </a:r>
            <a:r>
              <a:rPr lang="fi-FI" sz="3000" spc="-150" dirty="0" err="1" smtClean="0"/>
              <a:t>Further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Use</a:t>
            </a:r>
            <a:endParaRPr lang="fi-FI" sz="3000" spc="-150" dirty="0"/>
          </a:p>
        </p:txBody>
      </p:sp>
    </p:spTree>
    <p:extLst>
      <p:ext uri="{BB962C8B-B14F-4D97-AF65-F5344CB8AC3E}">
        <p14:creationId xmlns:p14="http://schemas.microsoft.com/office/powerpoint/2010/main" val="21364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9336"/>
            <a:ext cx="9194653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17755" y="3284984"/>
            <a:ext cx="2304256" cy="57606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pPr algn="ctr"/>
            <a:r>
              <a:rPr lang="fi-FI" sz="3000" spc="-150" dirty="0" err="1"/>
              <a:t>Datasets</a:t>
            </a:r>
            <a:r>
              <a:rPr lang="fi-FI" sz="3000" spc="-150" dirty="0"/>
              <a:t> and </a:t>
            </a:r>
            <a:r>
              <a:rPr lang="fi-FI" sz="3000" spc="-150" dirty="0" err="1"/>
              <a:t>Further</a:t>
            </a:r>
            <a:r>
              <a:rPr lang="fi-FI" sz="3000" spc="-150" dirty="0"/>
              <a:t> </a:t>
            </a:r>
            <a:r>
              <a:rPr lang="fi-FI" sz="3000" spc="-150" dirty="0" err="1"/>
              <a:t>Use</a:t>
            </a:r>
            <a:endParaRPr lang="fi-FI" sz="3000" spc="-150" dirty="0"/>
          </a:p>
        </p:txBody>
      </p:sp>
    </p:spTree>
    <p:extLst>
      <p:ext uri="{BB962C8B-B14F-4D97-AF65-F5344CB8AC3E}">
        <p14:creationId xmlns:p14="http://schemas.microsoft.com/office/powerpoint/2010/main" val="7688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7614"/>
            <a:ext cx="65817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/>
              <a:t>Datasets</a:t>
            </a:r>
            <a:r>
              <a:rPr lang="fi-FI" sz="3000" spc="-150" dirty="0"/>
              <a:t> and </a:t>
            </a:r>
            <a:r>
              <a:rPr lang="fi-FI" sz="3000" spc="-150" dirty="0" err="1"/>
              <a:t>Further</a:t>
            </a:r>
            <a:r>
              <a:rPr lang="fi-FI" sz="3000" spc="-150" dirty="0"/>
              <a:t> </a:t>
            </a:r>
            <a:r>
              <a:rPr lang="fi-FI" sz="3000" spc="-150" dirty="0" err="1"/>
              <a:t>Use</a:t>
            </a:r>
            <a:endParaRPr lang="fi-FI" sz="3000" spc="-150" dirty="0"/>
          </a:p>
        </p:txBody>
      </p:sp>
    </p:spTree>
    <p:extLst>
      <p:ext uri="{BB962C8B-B14F-4D97-AF65-F5344CB8AC3E}">
        <p14:creationId xmlns:p14="http://schemas.microsoft.com/office/powerpoint/2010/main" val="24421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Finding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the</a:t>
            </a:r>
            <a:r>
              <a:rPr lang="fi-FI" sz="3000" spc="-150" dirty="0" smtClean="0"/>
              <a:t> Language </a:t>
            </a:r>
            <a:r>
              <a:rPr lang="fi-FI" sz="3000" spc="-150" dirty="0" err="1"/>
              <a:t>Communities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How to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locate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people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who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could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use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content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for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their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benefit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?</a:t>
            </a: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Co-operation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with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universities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libraries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didn’t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really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work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out</a:t>
            </a:r>
          </a:p>
          <a:p>
            <a:pPr>
              <a:spcBef>
                <a:spcPts val="0"/>
              </a:spcBef>
            </a:pP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Activity in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English-oriented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social media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did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not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help us</a:t>
            </a:r>
          </a:p>
          <a:p>
            <a:pPr lvl="1">
              <a:spcBef>
                <a:spcPts val="0"/>
              </a:spcBef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No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remarkable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networking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contact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or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results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via 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WWW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  <a:hlinkClick r:id="rId4"/>
              </a:rPr>
              <a:t>Twitter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Facebook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or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Project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Blog</a:t>
            </a: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No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interactivity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with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native-speakers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47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smtClean="0"/>
              <a:t>Language </a:t>
            </a:r>
            <a:r>
              <a:rPr lang="fi-FI" sz="3000" spc="-150" dirty="0" err="1" smtClean="0"/>
              <a:t>Communities</a:t>
            </a:r>
            <a:r>
              <a:rPr lang="fi-FI" sz="3000" spc="-150" dirty="0" smtClean="0"/>
              <a:t>, ie. </a:t>
            </a:r>
            <a:r>
              <a:rPr lang="fi-FI" sz="3000" spc="-150" dirty="0" err="1" smtClean="0"/>
              <a:t>The</a:t>
            </a:r>
            <a:r>
              <a:rPr lang="fi-FI" sz="3000" spc="-150" dirty="0" smtClean="0"/>
              <a:t> Great Public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6504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When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thinking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of the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possible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wider</a:t>
            </a:r>
            <a:r>
              <a:rPr lang="fi-FI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audiences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one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must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bear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in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mind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that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the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most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of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people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who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speak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these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languages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are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located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in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Russia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85800">
              <a:spcBef>
                <a:spcPts val="0"/>
              </a:spcBef>
              <a:defRPr/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Communication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marketing</a:t>
            </a: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085850" lvl="1">
              <a:spcBef>
                <a:spcPts val="0"/>
              </a:spcBef>
              <a:defRPr/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Schedule for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blog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posts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Vkontakte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messages</a:t>
            </a: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85800">
              <a:spcBef>
                <a:spcPts val="0"/>
              </a:spcBef>
              <a:defRPr/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Accessible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user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interface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for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Russian-speaking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audience</a:t>
            </a: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085850" lvl="1" indent="-342900">
              <a:spcBef>
                <a:spcPts val="0"/>
              </a:spcBef>
              <a:defRPr/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  <a:hlinkClick r:id="rId4"/>
              </a:rPr>
              <a:t>Fenno-Ugrica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Uralica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85800">
              <a:spcBef>
                <a:spcPts val="0"/>
              </a:spcBef>
              <a:defRPr/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Activitity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in social media in Russian is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necessary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085850" lvl="1" indent="-342900">
              <a:spcBef>
                <a:spcPts val="0"/>
              </a:spcBef>
              <a:defRPr/>
            </a:pP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Vkontakte</a:t>
            </a:r>
            <a:endParaRPr lang="fi-FI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085850" lvl="1" indent="-342900">
              <a:spcBef>
                <a:spcPts val="0"/>
              </a:spcBef>
              <a:defRPr/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Chat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forums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(for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linguists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etc</a:t>
            </a: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pPr marL="1085850" lvl="1" indent="-342900">
              <a:spcBef>
                <a:spcPts val="0"/>
              </a:spcBef>
              <a:defRPr/>
            </a:pPr>
            <a:r>
              <a:rPr lang="fi-FI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IRC </a:t>
            </a:r>
            <a:r>
              <a:rPr lang="fi-FI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channels</a:t>
            </a:r>
            <a:endParaRPr lang="fi-FI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61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7384"/>
            <a:ext cx="4372468" cy="420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84584" y="2733873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5850" lvl="1">
              <a:spcBef>
                <a:spcPts val="0"/>
              </a:spcBef>
              <a:defRPr/>
            </a:pPr>
            <a:r>
              <a:rPr lang="fi-FI" sz="2400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fi-FI" sz="2400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Vkontakte</a:t>
            </a:r>
            <a:r>
              <a:rPr lang="fi-FI" sz="2400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fi-FI" sz="2400" b="1" kern="0" spc="-150" dirty="0" err="1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Effect</a:t>
            </a:r>
            <a:endParaRPr lang="fi-FI" sz="2400" b="1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6315"/>
            <a:ext cx="9144000" cy="1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048730" y="4176912"/>
            <a:ext cx="2683510" cy="1267301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Overview</a:t>
            </a:r>
            <a:r>
              <a:rPr lang="fi-FI" sz="3000" spc="-150" dirty="0" smtClean="0"/>
              <a:t> of the Project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pc="-150" dirty="0" smtClean="0"/>
              <a:t>The </a:t>
            </a:r>
            <a:r>
              <a:rPr lang="en-US" b="1" spc="-150" dirty="0"/>
              <a:t>National Library of Finland</a:t>
            </a:r>
            <a:r>
              <a:rPr lang="en-US" spc="-150" dirty="0"/>
              <a:t> </a:t>
            </a:r>
            <a:r>
              <a:rPr lang="en-US" spc="-150" dirty="0" smtClean="0"/>
              <a:t>has been implementing </a:t>
            </a:r>
            <a:r>
              <a:rPr lang="en-US" spc="-150" dirty="0"/>
              <a:t>the </a:t>
            </a:r>
            <a:r>
              <a:rPr lang="en-US" b="1" spc="-150" dirty="0" smtClean="0"/>
              <a:t>Minority Languages Project </a:t>
            </a:r>
            <a:r>
              <a:rPr lang="en-US" spc="-150" dirty="0" smtClean="0"/>
              <a:t>since 2012. </a:t>
            </a:r>
            <a:endParaRPr lang="en-US" spc="-150" dirty="0"/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r>
              <a:rPr lang="en-US" spc="-150" dirty="0"/>
              <a:t>Within the project we </a:t>
            </a:r>
            <a:r>
              <a:rPr lang="en-US" spc="-150" dirty="0" smtClean="0"/>
              <a:t>have digitized </a:t>
            </a:r>
            <a:r>
              <a:rPr lang="en-US" spc="-150" dirty="0"/>
              <a:t>materials in </a:t>
            </a:r>
            <a:r>
              <a:rPr lang="en-US" spc="-150" dirty="0" smtClean="0"/>
              <a:t>17 Uralic </a:t>
            </a:r>
            <a:r>
              <a:rPr lang="en-US" spc="-150" dirty="0"/>
              <a:t>languages </a:t>
            </a:r>
            <a:r>
              <a:rPr lang="en-US" spc="-150" dirty="0" smtClean="0"/>
              <a:t>as </a:t>
            </a:r>
            <a:r>
              <a:rPr lang="en-US" spc="-150" dirty="0"/>
              <a:t>well as </a:t>
            </a:r>
            <a:r>
              <a:rPr lang="en-US" spc="-150" dirty="0" smtClean="0"/>
              <a:t>developed </a:t>
            </a:r>
            <a:r>
              <a:rPr lang="en-US" spc="-150" dirty="0"/>
              <a:t>tools to support </a:t>
            </a:r>
            <a:r>
              <a:rPr lang="fi-FI" spc="-150" dirty="0" smtClean="0"/>
              <a:t>the </a:t>
            </a:r>
            <a:r>
              <a:rPr lang="fi-FI" b="1" spc="-150" dirty="0" smtClean="0"/>
              <a:t>1) </a:t>
            </a:r>
            <a:r>
              <a:rPr lang="en-US" b="1" spc="-150" dirty="0" smtClean="0"/>
              <a:t>linguistic research </a:t>
            </a:r>
            <a:r>
              <a:rPr lang="en-US" spc="-150" dirty="0" smtClean="0"/>
              <a:t>and </a:t>
            </a:r>
            <a:r>
              <a:rPr lang="en-US" b="1" spc="-150" dirty="0" smtClean="0"/>
              <a:t>2) citizen </a:t>
            </a:r>
            <a:r>
              <a:rPr lang="en-US" b="1" spc="-150" dirty="0"/>
              <a:t>science</a:t>
            </a:r>
            <a:r>
              <a:rPr lang="en-US" spc="-150" dirty="0"/>
              <a:t>. </a:t>
            </a:r>
            <a:endParaRPr lang="en-US" spc="-150" dirty="0" smtClean="0"/>
          </a:p>
          <a:p>
            <a:pPr marL="0" indent="0">
              <a:spcBef>
                <a:spcPts val="0"/>
              </a:spcBef>
              <a:buNone/>
            </a:pPr>
            <a:endParaRPr lang="en-US" spc="-150" dirty="0" smtClean="0"/>
          </a:p>
          <a:p>
            <a:pPr>
              <a:spcBef>
                <a:spcPts val="0"/>
              </a:spcBef>
            </a:pPr>
            <a:r>
              <a:rPr lang="en-US" spc="-150" dirty="0" smtClean="0"/>
              <a:t>Through </a:t>
            </a:r>
            <a:r>
              <a:rPr lang="en-US" spc="-150" dirty="0"/>
              <a:t>this project, </a:t>
            </a:r>
            <a:r>
              <a:rPr lang="en-US" b="1" spc="-150" dirty="0" smtClean="0"/>
              <a:t>1) researchers </a:t>
            </a:r>
            <a:r>
              <a:rPr lang="en-US" spc="-150" dirty="0" smtClean="0"/>
              <a:t>would gain </a:t>
            </a:r>
            <a:r>
              <a:rPr lang="en-US" spc="-150" dirty="0"/>
              <a:t>access to new corpora which they have not been able to study before and to which </a:t>
            </a:r>
            <a:r>
              <a:rPr lang="en-US" b="1" spc="-150" dirty="0" smtClean="0"/>
              <a:t>2) all </a:t>
            </a:r>
            <a:r>
              <a:rPr lang="en-US" b="1" spc="-150" dirty="0"/>
              <a:t>users </a:t>
            </a:r>
            <a:r>
              <a:rPr lang="en-US" spc="-150" dirty="0" smtClean="0"/>
              <a:t>would have </a:t>
            </a:r>
            <a:r>
              <a:rPr lang="en-US" spc="-150" dirty="0"/>
              <a:t>open access regardless of their place of residence. </a:t>
            </a:r>
          </a:p>
          <a:p>
            <a:pPr>
              <a:spcBef>
                <a:spcPts val="0"/>
              </a:spcBef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Some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Conclusions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Involvement of the researchers did build up our reputation, but only among the academia. </a:t>
            </a:r>
          </a:p>
          <a:p>
            <a:pPr>
              <a:spcBef>
                <a:spcPts val="0"/>
              </a:spcBef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great audience was reached with the help of social media. One cannot underestimate its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power. We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benefitted on this in several ways. </a:t>
            </a:r>
          </a:p>
          <a:p>
            <a:pPr lvl="1"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More active and returning users, more audience and more opportunities to find suitable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user-groups etc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Increased co-operation with Russian institutions (when speaking Russian)</a:t>
            </a:r>
          </a:p>
          <a:p>
            <a:pPr lvl="1"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Makes our work open and understandable for the great audience. </a:t>
            </a:r>
          </a:p>
          <a:p>
            <a:pPr marL="0" indent="0">
              <a:spcBef>
                <a:spcPts val="0"/>
              </a:spcBef>
              <a:buNone/>
            </a:pPr>
            <a:endParaRPr lang="fi-FI" dirty="0"/>
          </a:p>
          <a:p>
            <a:pPr>
              <a:spcBef>
                <a:spcPts val="0"/>
              </a:spcBef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000" spc="-150" dirty="0" err="1" smtClean="0"/>
              <a:t>Contact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Details</a:t>
            </a:r>
            <a:endParaRPr lang="fi-FI" sz="3000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i-FI" spc="-150" dirty="0" smtClean="0"/>
              <a:t>jussi-pekka.hakkarainen@helsinki.fi</a:t>
            </a:r>
          </a:p>
          <a:p>
            <a:pPr>
              <a:spcBef>
                <a:spcPts val="0"/>
              </a:spcBef>
            </a:pPr>
            <a:r>
              <a:rPr lang="fi-FI" spc="-150" dirty="0" smtClean="0"/>
              <a:t>@</a:t>
            </a:r>
            <a:r>
              <a:rPr lang="fi-FI" spc="-150" dirty="0" err="1" smtClean="0"/>
              <a:t>hakkarainen</a:t>
            </a:r>
            <a:r>
              <a:rPr lang="fi-FI" spc="-150" dirty="0" smtClean="0"/>
              <a:t> </a:t>
            </a:r>
            <a:endParaRPr lang="fi-FI" spc="-150" dirty="0" smtClean="0"/>
          </a:p>
          <a:p>
            <a:pPr>
              <a:spcBef>
                <a:spcPts val="0"/>
              </a:spcBef>
            </a:pPr>
            <a:endParaRPr lang="fi-FI" spc="-150" dirty="0" smtClean="0"/>
          </a:p>
          <a:p>
            <a:pPr>
              <a:spcBef>
                <a:spcPts val="0"/>
              </a:spcBef>
            </a:pPr>
            <a:r>
              <a:rPr lang="fi-FI" spc="-150" dirty="0"/>
              <a:t>f</a:t>
            </a:r>
            <a:r>
              <a:rPr lang="fi-FI" spc="-150" dirty="0" smtClean="0"/>
              <a:t>ennougrica.kansalliskirjasto.fi</a:t>
            </a:r>
          </a:p>
          <a:p>
            <a:pPr>
              <a:spcBef>
                <a:spcPts val="0"/>
              </a:spcBef>
            </a:pPr>
            <a:r>
              <a:rPr lang="fi-FI" spc="-150" dirty="0" smtClean="0"/>
              <a:t>blogs.helsinki.fi/</a:t>
            </a:r>
            <a:r>
              <a:rPr lang="fi-FI" spc="-150" dirty="0" err="1" smtClean="0"/>
              <a:t>fennougrica</a:t>
            </a:r>
            <a:endParaRPr lang="fi-FI" spc="-150" dirty="0"/>
          </a:p>
        </p:txBody>
      </p:sp>
      <p:pic>
        <p:nvPicPr>
          <p:cNvPr id="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Materials</a:t>
            </a:r>
            <a:r>
              <a:rPr lang="fi-FI" sz="3000" spc="-150" dirty="0" smtClean="0"/>
              <a:t> and </a:t>
            </a:r>
            <a:r>
              <a:rPr lang="fi-FI" sz="3000" spc="-150" dirty="0" err="1" smtClean="0"/>
              <a:t>Collection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pc="-150" dirty="0" smtClean="0"/>
              <a:t>Within the project, </a:t>
            </a:r>
            <a:r>
              <a:rPr lang="en-US" b="1" spc="-150" dirty="0" smtClean="0"/>
              <a:t>National Library of Finland</a:t>
            </a:r>
            <a:r>
              <a:rPr lang="en-US" spc="-150" dirty="0" smtClean="0"/>
              <a:t> has digitized and published around </a:t>
            </a:r>
            <a:r>
              <a:rPr lang="en-US" b="1" spc="-150" dirty="0" smtClean="0"/>
              <a:t>1150 </a:t>
            </a:r>
            <a:r>
              <a:rPr lang="en-US" b="1" spc="-150" dirty="0"/>
              <a:t>monograph </a:t>
            </a:r>
            <a:r>
              <a:rPr lang="en-US" spc="-150" dirty="0"/>
              <a:t>titles and more than </a:t>
            </a:r>
            <a:r>
              <a:rPr lang="en-US" b="1" spc="-150" dirty="0"/>
              <a:t>100 newspapers </a:t>
            </a:r>
            <a:r>
              <a:rPr lang="en-US" spc="-150" dirty="0" smtClean="0"/>
              <a:t>titles in 18 Uralic languages. </a:t>
            </a:r>
            <a:endParaRPr lang="en-US" spc="-150" dirty="0"/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r>
              <a:rPr lang="en-US" spc="-150" dirty="0"/>
              <a:t>The </a:t>
            </a:r>
            <a:r>
              <a:rPr lang="en-US" spc="-150" dirty="0" smtClean="0"/>
              <a:t>online collection, </a:t>
            </a:r>
            <a:r>
              <a:rPr lang="en-US" b="1" spc="-150" dirty="0" err="1" smtClean="0"/>
              <a:t>Fenno-Ugrica</a:t>
            </a:r>
            <a:r>
              <a:rPr lang="en-US" spc="-150" dirty="0" smtClean="0"/>
              <a:t>, </a:t>
            </a:r>
            <a:r>
              <a:rPr lang="en-US" spc="-150" dirty="0"/>
              <a:t>will consist of 110,000 monograph </a:t>
            </a:r>
            <a:r>
              <a:rPr lang="en-US" spc="-150" dirty="0" smtClean="0"/>
              <a:t>pages, 150,000 </a:t>
            </a:r>
            <a:r>
              <a:rPr lang="en-US" spc="-150" dirty="0"/>
              <a:t>newspaper </a:t>
            </a:r>
            <a:r>
              <a:rPr lang="en-US" spc="-150" dirty="0" smtClean="0"/>
              <a:t>and journal pages as well as some manuscripts. </a:t>
            </a:r>
            <a:r>
              <a:rPr lang="en-US" spc="-150" dirty="0"/>
              <a:t>All in all, ca. </a:t>
            </a:r>
            <a:r>
              <a:rPr lang="en-US" b="1" spc="-150" dirty="0"/>
              <a:t>30 000 items </a:t>
            </a:r>
            <a:r>
              <a:rPr lang="en-US" spc="-150" dirty="0" smtClean="0"/>
              <a:t>were published</a:t>
            </a:r>
            <a:r>
              <a:rPr lang="en-US" spc="-150" dirty="0"/>
              <a:t>.</a:t>
            </a:r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r>
              <a:rPr lang="en-US" spc="-150" dirty="0"/>
              <a:t>The majority of </a:t>
            </a:r>
            <a:r>
              <a:rPr lang="en-US" spc="-150" dirty="0" smtClean="0"/>
              <a:t>materials </a:t>
            </a:r>
            <a:r>
              <a:rPr lang="en-US" spc="-150" dirty="0"/>
              <a:t>belong to the collections of the </a:t>
            </a:r>
            <a:r>
              <a:rPr lang="en-US" b="1" spc="-150" dirty="0"/>
              <a:t>National Library of Russia</a:t>
            </a:r>
            <a:r>
              <a:rPr lang="en-US" spc="-150" dirty="0"/>
              <a:t> in Saint </a:t>
            </a:r>
            <a:r>
              <a:rPr lang="en-US" spc="-150" dirty="0" smtClean="0"/>
              <a:t>Petersburg.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95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The</a:t>
            </a:r>
            <a:r>
              <a:rPr lang="fi-FI" sz="3000" spc="-150" dirty="0" smtClean="0"/>
              <a:t> Content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Aim to digitize items which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would precisely fill the gaps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in linguistic research and in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corpora, vocabularies etc. </a:t>
            </a:r>
          </a:p>
          <a:p>
            <a:pPr>
              <a:spcBef>
                <a:spcPts val="0"/>
              </a:spcBef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After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1917, the languages were converted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into a medium of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popular education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enlightenment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and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dissemination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of information pertinent to the developing political agenda of the Soviet state. </a:t>
            </a:r>
            <a:endParaRPr lang="en-US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deluge of literature in 1920s-1930s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suddenly challenged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the lexical orthographic norms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of the limited ecclesiastical publications from the 1880s. </a:t>
            </a: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New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concepts were introduced in the language. This was the beginning of a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renaissance </a:t>
            </a:r>
            <a:r>
              <a:rPr lang="en-US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and </a:t>
            </a:r>
            <a:r>
              <a:rPr lang="en-US" b="1" kern="0" spc="-150" dirty="0">
                <a:ea typeface="Liberation Serif" panose="02020603050405020304" pitchFamily="18" charset="0"/>
                <a:cs typeface="Liberation Serif" panose="02020603050405020304" pitchFamily="18" charset="0"/>
              </a:rPr>
              <a:t>period of enlightenment. </a:t>
            </a:r>
            <a:endParaRPr lang="en-US" spc="-150" dirty="0"/>
          </a:p>
          <a:p>
            <a:pPr>
              <a:spcBef>
                <a:spcPts val="0"/>
              </a:spcBef>
            </a:pPr>
            <a:endParaRPr lang="en-US" spc="-150" dirty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4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74"/>
            <a:ext cx="9140801" cy="64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5" y="260648"/>
            <a:ext cx="9157805" cy="63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92" y="1701383"/>
            <a:ext cx="6117108" cy="29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3" y="1245468"/>
            <a:ext cx="2678187" cy="41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Materials</a:t>
            </a:r>
            <a:r>
              <a:rPr lang="fi-FI" sz="3000" spc="-150" dirty="0" smtClean="0"/>
              <a:t> and </a:t>
            </a:r>
            <a:r>
              <a:rPr lang="fi-FI" sz="3000" spc="-150" dirty="0" err="1" smtClean="0"/>
              <a:t>Collection</a:t>
            </a:r>
            <a:endParaRPr lang="fi-FI" sz="3000" spc="-15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403648" y="1988840"/>
            <a:ext cx="6624736" cy="158417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504" y="1854254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/>
        </p:nvSpPr>
        <p:spPr>
          <a:xfrm>
            <a:off x="107504" y="203322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111053" y="2601739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2195736" y="1854254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2195736" y="2601739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>
            <a:off x="4283968" y="1484784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/>
          <p:cNvSpPr/>
          <p:nvPr/>
        </p:nvSpPr>
        <p:spPr>
          <a:xfrm>
            <a:off x="4283968" y="1668651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>
            <a:off x="4283968" y="1850704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/>
          <p:cNvSpPr/>
          <p:nvPr/>
        </p:nvSpPr>
        <p:spPr>
          <a:xfrm>
            <a:off x="4283968" y="2314546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4283968" y="2505215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Oval 19"/>
          <p:cNvSpPr/>
          <p:nvPr/>
        </p:nvSpPr>
        <p:spPr>
          <a:xfrm>
            <a:off x="7884368" y="1474966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/>
          <p:cNvSpPr/>
          <p:nvPr/>
        </p:nvSpPr>
        <p:spPr>
          <a:xfrm>
            <a:off x="7884368" y="2318954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23"/>
          <p:cNvSpPr/>
          <p:nvPr/>
        </p:nvSpPr>
        <p:spPr>
          <a:xfrm>
            <a:off x="2051720" y="3429000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4"/>
          <p:cNvSpPr/>
          <p:nvPr/>
        </p:nvSpPr>
        <p:spPr>
          <a:xfrm>
            <a:off x="2087115" y="4437112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/>
          <p:cNvSpPr/>
          <p:nvPr/>
        </p:nvSpPr>
        <p:spPr>
          <a:xfrm>
            <a:off x="1763688" y="4552703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/>
          <p:cNvSpPr/>
          <p:nvPr/>
        </p:nvSpPr>
        <p:spPr>
          <a:xfrm>
            <a:off x="1115616" y="4869160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val 27"/>
          <p:cNvSpPr/>
          <p:nvPr/>
        </p:nvSpPr>
        <p:spPr>
          <a:xfrm>
            <a:off x="2771800" y="4915421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Oval 28"/>
          <p:cNvSpPr/>
          <p:nvPr/>
        </p:nvSpPr>
        <p:spPr>
          <a:xfrm>
            <a:off x="3131840" y="4843413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/>
          <p:cNvSpPr/>
          <p:nvPr/>
        </p:nvSpPr>
        <p:spPr>
          <a:xfrm>
            <a:off x="3707904" y="3975104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/>
          <p:cNvSpPr/>
          <p:nvPr/>
        </p:nvSpPr>
        <p:spPr>
          <a:xfrm>
            <a:off x="3854568" y="4552703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3563888" y="4438730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5508104" y="353686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Oval 33"/>
          <p:cNvSpPr/>
          <p:nvPr/>
        </p:nvSpPr>
        <p:spPr>
          <a:xfrm>
            <a:off x="5732512" y="4837087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/>
          <p:cNvSpPr/>
          <p:nvPr/>
        </p:nvSpPr>
        <p:spPr>
          <a:xfrm>
            <a:off x="4319972" y="440110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Oval 35"/>
          <p:cNvSpPr/>
          <p:nvPr/>
        </p:nvSpPr>
        <p:spPr>
          <a:xfrm>
            <a:off x="4764131" y="4113076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/>
          <p:cNvSpPr/>
          <p:nvPr/>
        </p:nvSpPr>
        <p:spPr>
          <a:xfrm>
            <a:off x="3782638" y="3536906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Oval 37"/>
          <p:cNvSpPr/>
          <p:nvPr/>
        </p:nvSpPr>
        <p:spPr>
          <a:xfrm>
            <a:off x="5586992" y="4127931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Oval 38"/>
          <p:cNvSpPr/>
          <p:nvPr/>
        </p:nvSpPr>
        <p:spPr>
          <a:xfrm>
            <a:off x="2192682" y="242088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Oval 39"/>
          <p:cNvSpPr/>
          <p:nvPr/>
        </p:nvSpPr>
        <p:spPr>
          <a:xfrm>
            <a:off x="2161126" y="4113076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1004618"/>
            <a:ext cx="9180000" cy="58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Languages</a:t>
            </a:r>
            <a:r>
              <a:rPr lang="fi-FI" sz="3000" spc="-150" dirty="0" smtClean="0"/>
              <a:t> of Publications</a:t>
            </a:r>
            <a:endParaRPr lang="fi-FI" sz="3000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3491880" y="586798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Russian Federation</a:t>
            </a:r>
            <a:endParaRPr lang="fi-FI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24588" y="356372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Scandinavia</a:t>
            </a:r>
            <a:endParaRPr lang="fi-FI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7504" y="608400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Europe</a:t>
            </a:r>
            <a:endParaRPr lang="fi-FI" b="1" dirty="0"/>
          </a:p>
        </p:txBody>
      </p:sp>
      <p:sp>
        <p:nvSpPr>
          <p:cNvPr id="6" name="Rectangle 5"/>
          <p:cNvSpPr/>
          <p:nvPr/>
        </p:nvSpPr>
        <p:spPr>
          <a:xfrm>
            <a:off x="-27805" y="633138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/>
              <a:t>https://commons.wikimedia.org/wiki/File:Linguistic_map_of_the_Uralic_languages_%28en%29.png</a:t>
            </a:r>
            <a:br>
              <a:rPr lang="sv-SE" sz="1000" dirty="0"/>
            </a:br>
            <a:r>
              <a:rPr lang="sv-SE" sz="1000" dirty="0"/>
              <a:t/>
            </a:r>
            <a:br>
              <a:rPr lang="sv-SE" sz="1000" dirty="0"/>
            </a:br>
            <a:r>
              <a:rPr lang="sv-SE" sz="1000" dirty="0"/>
              <a:t>By Maximilian Dörrbecker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8507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spc="-150" dirty="0" err="1" smtClean="0"/>
              <a:t>Engaging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the</a:t>
            </a:r>
            <a:r>
              <a:rPr lang="fi-FI" sz="3000" spc="-150" dirty="0" smtClean="0"/>
              <a:t> </a:t>
            </a:r>
            <a:r>
              <a:rPr lang="fi-FI" sz="3000" spc="-150" dirty="0" err="1" smtClean="0"/>
              <a:t>Academia</a:t>
            </a:r>
            <a:endParaRPr lang="fi-FI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3650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Key factor for success was the engaging the researchers to the project. The researchers were in the loop from the very beginning, even before the money was raised. </a:t>
            </a:r>
            <a:endParaRPr lang="en-US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kern="0" spc="-150" dirty="0" smtClean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Researchers did participate in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Planning 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Decision-making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Communications</a:t>
            </a:r>
            <a:endParaRPr lang="en-US" b="1" kern="0" spc="-150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Networking</a:t>
            </a:r>
          </a:p>
          <a:p>
            <a:pPr lvl="1">
              <a:spcBef>
                <a:spcPts val="0"/>
              </a:spcBef>
            </a:pPr>
            <a:r>
              <a:rPr lang="en-US" b="1" kern="0" spc="-150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Distribution of data</a:t>
            </a:r>
          </a:p>
        </p:txBody>
      </p:sp>
    </p:spTree>
    <p:extLst>
      <p:ext uri="{BB962C8B-B14F-4D97-AF65-F5344CB8AC3E}">
        <p14:creationId xmlns:p14="http://schemas.microsoft.com/office/powerpoint/2010/main" val="11851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K_tutki_englanti">
  <a:themeElements>
    <a:clrScheme name="KK vanha">
      <a:dk1>
        <a:srgbClr val="000000"/>
      </a:dk1>
      <a:lt1>
        <a:srgbClr val="FFFFFF"/>
      </a:lt1>
      <a:dk2>
        <a:srgbClr val="00386B"/>
      </a:dk2>
      <a:lt2>
        <a:srgbClr val="CCCCCC"/>
      </a:lt2>
      <a:accent1>
        <a:srgbClr val="00386B"/>
      </a:accent1>
      <a:accent2>
        <a:srgbClr val="FFCC33"/>
      </a:accent2>
      <a:accent3>
        <a:srgbClr val="5C9ED2"/>
      </a:accent3>
      <a:accent4>
        <a:srgbClr val="9361D6"/>
      </a:accent4>
      <a:accent5>
        <a:srgbClr val="A68011"/>
      </a:accent5>
      <a:accent6>
        <a:srgbClr val="3366D2"/>
      </a:accent6>
      <a:hlink>
        <a:srgbClr val="009999"/>
      </a:hlink>
      <a:folHlink>
        <a:srgbClr val="B2B2D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269D9135FAE64EA9C9422F632F4A93" ma:contentTypeVersion="0" ma:contentTypeDescription="Luo uusi asiakirja." ma:contentTypeScope="" ma:versionID="fd9d695042b6d1baf8c52fffde76c425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4873A3-5DF1-45D9-A161-6BF303D11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0118D11-1AB7-47E2-85C7-4194F5EF79A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19DFDD-D13D-43F1-88F5-80ADE25A40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KK_tutki_englanti</Template>
  <TotalTime>952</TotalTime>
  <Words>863</Words>
  <Application>Microsoft Office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Garamond Pro</vt:lpstr>
      <vt:lpstr>Arial</vt:lpstr>
      <vt:lpstr>Calibri</vt:lpstr>
      <vt:lpstr>Liberation Serif</vt:lpstr>
      <vt:lpstr>Wingdings</vt:lpstr>
      <vt:lpstr>KK_tutki_englanti</vt:lpstr>
      <vt:lpstr>Digital Heritage Serving Two Masters:  the Great Public and the Academia</vt:lpstr>
      <vt:lpstr>Overview of the Project</vt:lpstr>
      <vt:lpstr>Materials and Collection</vt:lpstr>
      <vt:lpstr>The Content</vt:lpstr>
      <vt:lpstr>PowerPoint Presentation</vt:lpstr>
      <vt:lpstr>PowerPoint Presentation</vt:lpstr>
      <vt:lpstr>Materials and Collection</vt:lpstr>
      <vt:lpstr>Languages of Publications</vt:lpstr>
      <vt:lpstr>Engaging the Academia</vt:lpstr>
      <vt:lpstr>Selection Criteria of Material</vt:lpstr>
      <vt:lpstr>Researchers and Decision-making</vt:lpstr>
      <vt:lpstr>Researchers and Networking</vt:lpstr>
      <vt:lpstr>Datasets and Further Use</vt:lpstr>
      <vt:lpstr>Datasets and Further Use</vt:lpstr>
      <vt:lpstr>Datasets and Further Use</vt:lpstr>
      <vt:lpstr>Datasets and Further Use</vt:lpstr>
      <vt:lpstr>Finding the Language Communities</vt:lpstr>
      <vt:lpstr>Language Communities, ie. The Great Public</vt:lpstr>
      <vt:lpstr>PowerPoint Presentation</vt:lpstr>
      <vt:lpstr>Some Conclusions</vt:lpstr>
      <vt:lpstr>Contact Details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Digitization Project of Kindred Languages</dc:title>
  <dc:creator>Hakkarainen, Jussi-Pekka</dc:creator>
  <cp:lastModifiedBy>Hakkarainen, Jussi-Pekka</cp:lastModifiedBy>
  <cp:revision>176</cp:revision>
  <dcterms:created xsi:type="dcterms:W3CDTF">2014-11-11T09:13:00Z</dcterms:created>
  <dcterms:modified xsi:type="dcterms:W3CDTF">2016-06-29T04:27:51Z</dcterms:modified>
</cp:coreProperties>
</file>