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75" r:id="rId4"/>
    <p:sldId id="276" r:id="rId5"/>
    <p:sldId id="258" r:id="rId6"/>
    <p:sldId id="286" r:id="rId7"/>
    <p:sldId id="260" r:id="rId8"/>
    <p:sldId id="261" r:id="rId9"/>
    <p:sldId id="262" r:id="rId10"/>
    <p:sldId id="278" r:id="rId11"/>
    <p:sldId id="279" r:id="rId12"/>
    <p:sldId id="280" r:id="rId13"/>
    <p:sldId id="281" r:id="rId14"/>
    <p:sldId id="287" r:id="rId15"/>
    <p:sldId id="285" r:id="rId16"/>
    <p:sldId id="289" r:id="rId17"/>
    <p:sldId id="290" r:id="rId18"/>
    <p:sldId id="291" r:id="rId19"/>
    <p:sldId id="292" r:id="rId20"/>
    <p:sldId id="293" r:id="rId21"/>
    <p:sldId id="295" r:id="rId22"/>
    <p:sldId id="29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33" autoAdjust="0"/>
  </p:normalViewPr>
  <p:slideViewPr>
    <p:cSldViewPr>
      <p:cViewPr varScale="1">
        <p:scale>
          <a:sx n="71" d="100"/>
          <a:sy n="71" d="100"/>
        </p:scale>
        <p:origin x="1786" y="5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58" d="100"/>
          <a:sy n="58" d="100"/>
        </p:scale>
        <p:origin x="302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74ABD5-500F-4914-B8EB-0B717B022B9D}" type="datetimeFigureOut">
              <a:rPr lang="en-US" smtClean="0"/>
              <a:t>10/9/2019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1C2EA-5716-44EE-9437-98C3B1923725}" type="slidenum">
              <a:rPr lang="en-US" smtClean="0"/>
              <a:t>‹Nr.›</a:t>
            </a:fld>
            <a:endParaRPr lang="en-US"/>
          </a:p>
        </p:txBody>
      </p:sp>
    </p:spTree>
    <p:extLst>
      <p:ext uri="{BB962C8B-B14F-4D97-AF65-F5344CB8AC3E}">
        <p14:creationId xmlns:p14="http://schemas.microsoft.com/office/powerpoint/2010/main" val="433614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Director of the ESTC/North America, and Bryan is with the Advanced Research Consortium at Texas A&amp;M.  2 parts to talk.  First I’ll talk about vision and rational for the ESTC21 project.  2</a:t>
            </a:r>
            <a:r>
              <a:rPr lang="en-US" baseline="30000" dirty="0"/>
              <a:t>nd</a:t>
            </a:r>
            <a:r>
              <a:rPr lang="en-US" dirty="0"/>
              <a:t> Bryan will talk about the technical details of project, particularly challenges we’ve face, and demo the software.  3</a:t>
            </a:r>
            <a:r>
              <a:rPr lang="en-US" baseline="30000" dirty="0"/>
              <a:t>rd</a:t>
            </a:r>
            <a:r>
              <a:rPr lang="en-US" dirty="0"/>
              <a:t> member of the software dev team, who couldn’t be here tonight, is Adeel Malik, an independent software developer based in Pakistan.</a:t>
            </a:r>
          </a:p>
        </p:txBody>
      </p:sp>
      <p:sp>
        <p:nvSpPr>
          <p:cNvPr id="4" name="Slide Number Placeholder 3"/>
          <p:cNvSpPr>
            <a:spLocks noGrp="1"/>
          </p:cNvSpPr>
          <p:nvPr>
            <p:ph type="sldNum" sz="quarter" idx="10"/>
          </p:nvPr>
        </p:nvSpPr>
        <p:spPr/>
        <p:txBody>
          <a:bodyPr/>
          <a:lstStyle/>
          <a:p>
            <a:fld id="{AE11C2EA-5716-44EE-9437-98C3B1923725}" type="slidenum">
              <a:rPr lang="en-US" smtClean="0"/>
              <a:t>1</a:t>
            </a:fld>
            <a:endParaRPr lang="en-US"/>
          </a:p>
        </p:txBody>
      </p:sp>
    </p:spTree>
    <p:extLst>
      <p:ext uri="{BB962C8B-B14F-4D97-AF65-F5344CB8AC3E}">
        <p14:creationId xmlns:p14="http://schemas.microsoft.com/office/powerpoint/2010/main" val="11358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point, goes back to legacy data in the ESTC. We have hundreds of thousands of scanned paper reports, and more recently digital title page images, that are currently inaccessible to researchers.  ESTC21 will link those images to their appropriate records, and eventually hopefully holdings, so that researchers can investigate more closely the history of a record’s creation.</a:t>
            </a:r>
          </a:p>
        </p:txBody>
      </p:sp>
      <p:sp>
        <p:nvSpPr>
          <p:cNvPr id="4" name="Slide Number Placeholder 3"/>
          <p:cNvSpPr>
            <a:spLocks noGrp="1"/>
          </p:cNvSpPr>
          <p:nvPr>
            <p:ph type="sldNum" sz="quarter" idx="5"/>
          </p:nvPr>
        </p:nvSpPr>
        <p:spPr/>
        <p:txBody>
          <a:bodyPr/>
          <a:lstStyle/>
          <a:p>
            <a:fld id="{AE11C2EA-5716-44EE-9437-98C3B1923725}" type="slidenum">
              <a:rPr lang="en-US" smtClean="0"/>
              <a:t>10</a:t>
            </a:fld>
            <a:endParaRPr lang="en-US"/>
          </a:p>
        </p:txBody>
      </p:sp>
    </p:spTree>
    <p:extLst>
      <p:ext uri="{BB962C8B-B14F-4D97-AF65-F5344CB8AC3E}">
        <p14:creationId xmlns:p14="http://schemas.microsoft.com/office/powerpoint/2010/main" val="607604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Very early on decided to model ESTC21 around linked data.  In 2017 we had a vendor review the software and they recommended that we pursue the proposed functionality within MARC.  But we’ve stuck with linked data.  So why?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E11C2EA-5716-44EE-9437-98C3B1923725}" type="slidenum">
              <a:rPr lang="en-US" smtClean="0"/>
              <a:t>11</a:t>
            </a:fld>
            <a:endParaRPr lang="en-US"/>
          </a:p>
        </p:txBody>
      </p:sp>
    </p:spTree>
    <p:extLst>
      <p:ext uri="{BB962C8B-B14F-4D97-AF65-F5344CB8AC3E}">
        <p14:creationId xmlns:p14="http://schemas.microsoft.com/office/powerpoint/2010/main" val="155851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I think it allows us to </a:t>
            </a:r>
            <a:r>
              <a:rPr lang="en-US" dirty="0" err="1"/>
              <a:t>FRBRize</a:t>
            </a:r>
            <a:r>
              <a:rPr lang="en-US" dirty="0"/>
              <a:t> the project, in particular focusing on Work, Manifestation, and Item, and to make richer statements about and attributions to Items (i.e. Holdings in MARC). </a:t>
            </a:r>
          </a:p>
        </p:txBody>
      </p:sp>
      <p:sp>
        <p:nvSpPr>
          <p:cNvPr id="4" name="Slide Number Placeholder 3"/>
          <p:cNvSpPr>
            <a:spLocks noGrp="1"/>
          </p:cNvSpPr>
          <p:nvPr>
            <p:ph type="sldNum" sz="quarter" idx="5"/>
          </p:nvPr>
        </p:nvSpPr>
        <p:spPr/>
        <p:txBody>
          <a:bodyPr/>
          <a:lstStyle/>
          <a:p>
            <a:fld id="{AE11C2EA-5716-44EE-9437-98C3B1923725}" type="slidenum">
              <a:rPr lang="en-US" smtClean="0"/>
              <a:t>12</a:t>
            </a:fld>
            <a:endParaRPr lang="en-US"/>
          </a:p>
        </p:txBody>
      </p:sp>
    </p:spTree>
    <p:extLst>
      <p:ext uri="{BB962C8B-B14F-4D97-AF65-F5344CB8AC3E}">
        <p14:creationId xmlns:p14="http://schemas.microsoft.com/office/powerpoint/2010/main" val="205942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eventually linked data will enable</a:t>
            </a:r>
            <a:r>
              <a:rPr lang="en-US" sz="1200" kern="1200" dirty="0">
                <a:solidFill>
                  <a:schemeClr val="tx1"/>
                </a:solidFill>
                <a:effectLst/>
                <a:latin typeface="+mn-lt"/>
                <a:ea typeface="+mn-ea"/>
                <a:cs typeface="+mn-cs"/>
              </a:rPr>
              <a:t> other projects to connect to ESTC data in ways that best suit their needs and enable the ESTC to connect to and incorporate data from other systems.  In the short to medium term, however, choosing to implement linked data likely means, as one developer said, that the ESTC21 remains a sandbox rather than anything approaching enterprise-level software.  With that in mind, I’ll let Bryan talk about some of the things we’ve learned during our time in the sandbox.</a:t>
            </a:r>
            <a:endParaRPr lang="en-US" dirty="0"/>
          </a:p>
        </p:txBody>
      </p:sp>
      <p:sp>
        <p:nvSpPr>
          <p:cNvPr id="4" name="Slide Number Placeholder 3"/>
          <p:cNvSpPr>
            <a:spLocks noGrp="1"/>
          </p:cNvSpPr>
          <p:nvPr>
            <p:ph type="sldNum" sz="quarter" idx="5"/>
          </p:nvPr>
        </p:nvSpPr>
        <p:spPr/>
        <p:txBody>
          <a:bodyPr/>
          <a:lstStyle/>
          <a:p>
            <a:fld id="{AE11C2EA-5716-44EE-9437-98C3B1923725}" type="slidenum">
              <a:rPr lang="en-US" smtClean="0"/>
              <a:t>13</a:t>
            </a:fld>
            <a:endParaRPr lang="en-US"/>
          </a:p>
        </p:txBody>
      </p:sp>
    </p:spTree>
    <p:extLst>
      <p:ext uri="{BB962C8B-B14F-4D97-AF65-F5344CB8AC3E}">
        <p14:creationId xmlns:p14="http://schemas.microsoft.com/office/powerpoint/2010/main" val="695073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Brian! My name also happens to be Bryan, and I appreciate the opportunity to present to you today the various challenges we faced in producing a prototype for the ESTC21 project.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1C2EA-5716-44EE-9437-98C3B19237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16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real technical challenge was finding a way to install the various components of ESTC21 on one of our ARC servers without interfering with our existing services. I accomplished this by breaking each of those components out into their own separate Docker containers, and enabled communication between them by creating a Docker Compose stack.</a:t>
            </a:r>
          </a:p>
          <a:p>
            <a:endParaRPr lang="en-US" dirty="0"/>
          </a:p>
          <a:p>
            <a:r>
              <a:rPr lang="en-US" dirty="0"/>
              <a:t>I will now talk about each of the 4 containers briefly. The “Index” container runs Apache </a:t>
            </a:r>
            <a:r>
              <a:rPr lang="en-US" dirty="0" err="1"/>
              <a:t>Solr</a:t>
            </a:r>
            <a:r>
              <a:rPr lang="en-US" dirty="0"/>
              <a:t>, which is built on the Lucene search engine. It’s job is to take all the metadata from each bibliographic record and store it in such a way that enables efficient full-text searching and faceted browsing.</a:t>
            </a:r>
          </a:p>
          <a:p>
            <a:endParaRPr lang="en-US" dirty="0"/>
          </a:p>
          <a:p>
            <a:r>
              <a:rPr lang="en-US" dirty="0"/>
              <a:t>The ”Catalog” container is a Ruby-on-Rails application that allows administrators to manage various archives of bibliographic records. Once an archive is created in the Catalog, it also provides various tasks we can run on that archive, such as the indexing of new RDF metadata. Aside from providing us a way to manage archives, it also acts as a REST API, providing a kind of gateway between the </a:t>
            </a:r>
            <a:r>
              <a:rPr lang="en-US" dirty="0" err="1"/>
              <a:t>Solr</a:t>
            </a:r>
            <a:r>
              <a:rPr lang="en-US" dirty="0"/>
              <a:t> index and </a:t>
            </a:r>
            <a:r>
              <a:rPr lang="en-US" dirty="0" err="1"/>
              <a:t>Collex</a:t>
            </a:r>
            <a:r>
              <a:rPr lang="en-US" dirty="0"/>
              <a:t>, such that </a:t>
            </a:r>
            <a:r>
              <a:rPr lang="en-US" dirty="0" err="1"/>
              <a:t>Collex</a:t>
            </a:r>
            <a:r>
              <a:rPr lang="en-US" dirty="0"/>
              <a:t> can request queries of data from the Catalog, and the Catalog then returns those query results in the form of either XML or JSON.</a:t>
            </a:r>
          </a:p>
          <a:p>
            <a:endParaRPr lang="en-US" dirty="0"/>
          </a:p>
          <a:p>
            <a:r>
              <a:rPr lang="en-US" dirty="0"/>
              <a:t>The “</a:t>
            </a:r>
            <a:r>
              <a:rPr lang="en-US" dirty="0" err="1"/>
              <a:t>Collex</a:t>
            </a:r>
            <a:r>
              <a:rPr lang="en-US" dirty="0"/>
              <a:t>” container is also a Ruby-on-Rails application. It provides the web-based front-end for ESTC21, allowing users to search, browse, and meaningfully interact with the data indexed by </a:t>
            </a:r>
            <a:r>
              <a:rPr lang="en-US" dirty="0" err="1"/>
              <a:t>Solr</a:t>
            </a:r>
            <a:r>
              <a:rPr lang="en-US" dirty="0"/>
              <a:t> and managed by the Catalog. </a:t>
            </a:r>
            <a:r>
              <a:rPr lang="en-US" dirty="0" err="1"/>
              <a:t>Collex</a:t>
            </a:r>
            <a:r>
              <a:rPr lang="en-US" dirty="0"/>
              <a:t> also provides a way for researchers to create an account for themselves. When logged in with an account, users can save searches, and also collect and tag individual bibliographic records.</a:t>
            </a:r>
          </a:p>
          <a:p>
            <a:endParaRPr lang="en-US" dirty="0"/>
          </a:p>
          <a:p>
            <a:r>
              <a:rPr lang="en-US" dirty="0"/>
              <a:t>While </a:t>
            </a:r>
            <a:r>
              <a:rPr lang="en-US" dirty="0" err="1"/>
              <a:t>Collex</a:t>
            </a:r>
            <a:r>
              <a:rPr lang="en-US" dirty="0"/>
              <a:t> has been around for some time, and is most prominently used by the various scholarly communities that comprise ARC, such as 18thConnect and NINES, the version of </a:t>
            </a:r>
            <a:r>
              <a:rPr lang="en-US" dirty="0" err="1"/>
              <a:t>Collex</a:t>
            </a:r>
            <a:r>
              <a:rPr lang="en-US" dirty="0"/>
              <a:t> used by the ESTC21 project has been custom tailored to also support the crowd-sourced correction and enhancement of bibliographic data, which is functionality I’ll be demonstrating shortly.</a:t>
            </a:r>
          </a:p>
          <a:p>
            <a:endParaRPr lang="en-US" dirty="0"/>
          </a:p>
          <a:p>
            <a:r>
              <a:rPr lang="en-US" dirty="0"/>
              <a:t>Finally, the Database container, which runs MySQL, stores user account information and information about each archive.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1C2EA-5716-44EE-9437-98C3B19237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2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containerizing the project in this way, I was able to quickly deploy the entire stack onto 3 different environments. That dashed vertical line represents the Texas A&amp;M University firewall, and for security reasons, the university typically doesn’t grant access to private contractors like Adeel who are being paid by someone outside the university. As such, the ARC office provisioned a small virtual machine in the cloud for Adeel to use for development purposes, with the advantage being that we could grant him full root access to the server. After developing on that machine, Adeel commits his code changes to our repository and I deploy them to that second environment, which has significantly greater horsepower.</a:t>
            </a:r>
          </a:p>
          <a:p>
            <a:endParaRPr lang="en-US" dirty="0"/>
          </a:p>
          <a:p>
            <a:r>
              <a:rPr lang="en-US" dirty="0"/>
              <a:t>When we initially attempted to index all of ESTC21’s data, which consisted of about 4 million RDF XML files, we maxed out even that server’s hardware capacity, and so we eventually deployed to a 3</a:t>
            </a:r>
            <a:r>
              <a:rPr lang="en-US" baseline="30000" dirty="0"/>
              <a:t>rd</a:t>
            </a:r>
            <a:r>
              <a:rPr lang="en-US" dirty="0"/>
              <a:t> environment with even more capacity in order to get the job done.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1C2EA-5716-44EE-9437-98C3B19237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051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other obstacles we’ve faced so far have stemmed from the scale of the data involved. Since </a:t>
            </a:r>
            <a:r>
              <a:rPr lang="en-US" dirty="0" err="1"/>
              <a:t>Collex</a:t>
            </a:r>
            <a:r>
              <a:rPr lang="en-US" dirty="0"/>
              <a:t> was originally designed to ingest data in RDF format, and since RDF provides support for linked-open-data (LOD), we needed to convert the ESTC’s MARC records to RDF, while keeping track of unique persons, subjects, publishers, etc. for the purpose of creating RDF triples. Believe it or not, the conversion process took something like 3-4 months to run through and convert all the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1C2EA-5716-44EE-9437-98C3B19237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56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conversion process, we were left with over 4,200,000 individual XML files, all stored in a single directory. We soon discovered that one of the limitations with the Linux operating system is the number of files you can have in a directory while still being able to meaningfully interact with those files. Just performing a list command to print out the names of each of those files to a terminal window takes something like 6-7 minutes.</a:t>
            </a:r>
          </a:p>
          <a:p>
            <a:endParaRPr lang="en-US" dirty="0"/>
          </a:p>
          <a:p>
            <a:r>
              <a:rPr lang="en-US" dirty="0"/>
              <a:t>When attempting to index all of those files with our RDF indexer, we discovered that it was listing all of the files after reading each one. Had we allowed the indexer to run that way, I estimate it would have completed the task in roughly 55 years. So we retooled the indexer code such that it only has to list all of the files one time </a:t>
            </a:r>
            <a:r>
              <a:rPr lang="en-US" dirty="0">
                <a:sym typeface="Wingdings" pitchFamily="2" charset="2"/>
              </a:rPr>
              <a:t>. After that and several other adjustments, we can now index all 4 million files in 10-12 hours.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1C2EA-5716-44EE-9437-98C3B19237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106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converting and indexing all 4 million+ records, we could finally start evaluating the efficiency of the current architecture for handling data at scale. In its current form, we found that certain queries of the data caused RAM usage on the server to skyrocket—particularly within the Catalog container. We suspect the reason behind this has to do with the way the Catalog attempts to cache certain queries, and are currently investigating ways to break those types of queries into much smaller, more manageable sets of results.</a:t>
            </a:r>
          </a:p>
          <a:p>
            <a:endParaRPr lang="en-US" dirty="0"/>
          </a:p>
          <a:p>
            <a:r>
              <a:rPr lang="en-US" dirty="0"/>
              <a:t>Suffice it to say, the current architecture of the project is not quite production ready, for while the server it’s running on can handle that kind of RAM usage, there’s no way it would hold up under the load of multiple users running the same kind of RAM intensive queries.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1C2EA-5716-44EE-9437-98C3B19237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187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ESTC is a bibliography and union catalog of pre-1800 English imprints.  Technically, scope is any </a:t>
            </a:r>
            <a:r>
              <a:rPr lang="en-US" sz="1200" kern="1200" dirty="0" err="1">
                <a:solidFill>
                  <a:schemeClr val="tx1"/>
                </a:solidFill>
                <a:effectLst/>
                <a:latin typeface="+mn-lt"/>
                <a:ea typeface="+mn-ea"/>
                <a:cs typeface="+mn-cs"/>
              </a:rPr>
              <a:t>handpress</a:t>
            </a:r>
            <a:r>
              <a:rPr lang="en-US" sz="1200" kern="1200" dirty="0">
                <a:solidFill>
                  <a:schemeClr val="tx1"/>
                </a:solidFill>
                <a:effectLst/>
                <a:latin typeface="+mn-lt"/>
                <a:ea typeface="+mn-ea"/>
                <a:cs typeface="+mn-cs"/>
              </a:rPr>
              <a:t> item printed in England or its former colonies, or in the English language anywhere else, before 1801.  Currently contains close to half million records, millions of holdings, and over 50,000 links to digitized copies and growing rapidly.</a:t>
            </a:r>
          </a:p>
          <a:p>
            <a:r>
              <a:rPr lang="en-US" sz="1200" kern="1200" dirty="0">
                <a:solidFill>
                  <a:schemeClr val="tx1"/>
                </a:solidFill>
                <a:effectLst/>
                <a:latin typeface="+mn-lt"/>
                <a:ea typeface="+mn-ea"/>
                <a:cs typeface="+mn-cs"/>
              </a:rPr>
              <a:t>Project started in late 1970s as Eighteenth-century STC.  In late 1980s expanded to include pre-1700 imprints. </a:t>
            </a:r>
            <a:r>
              <a:rPr lang="en-US" dirty="0"/>
              <a:t>Co-managed by the CBSR and BL.  Since 2006 hosted by the BL in Aleph.  </a:t>
            </a:r>
          </a:p>
        </p:txBody>
      </p:sp>
      <p:sp>
        <p:nvSpPr>
          <p:cNvPr id="4" name="Slide Number Placeholder 3"/>
          <p:cNvSpPr>
            <a:spLocks noGrp="1"/>
          </p:cNvSpPr>
          <p:nvPr>
            <p:ph type="sldNum" sz="quarter" idx="10"/>
          </p:nvPr>
        </p:nvSpPr>
        <p:spPr/>
        <p:txBody>
          <a:bodyPr/>
          <a:lstStyle/>
          <a:p>
            <a:fld id="{AE11C2EA-5716-44EE-9437-98C3B1923725}" type="slidenum">
              <a:rPr lang="en-US" smtClean="0"/>
              <a:t>2</a:t>
            </a:fld>
            <a:endParaRPr lang="en-US"/>
          </a:p>
        </p:txBody>
      </p:sp>
    </p:spTree>
    <p:extLst>
      <p:ext uri="{BB962C8B-B14F-4D97-AF65-F5344CB8AC3E}">
        <p14:creationId xmlns:p14="http://schemas.microsoft.com/office/powerpoint/2010/main" val="2319537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1C2EA-5716-44EE-9437-98C3B19237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0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joined the ESTC in 2007 and quickly realized number of challenges and opportunities.  1</a:t>
            </a:r>
            <a:r>
              <a:rPr lang="en-US" baseline="30000" dirty="0"/>
              <a:t>st</a:t>
            </a:r>
            <a:r>
              <a:rPr lang="en-US" dirty="0"/>
              <a:t>, “legacy data”.  </a:t>
            </a:r>
          </a:p>
        </p:txBody>
      </p:sp>
      <p:sp>
        <p:nvSpPr>
          <p:cNvPr id="4" name="Slide Number Placeholder 3"/>
          <p:cNvSpPr>
            <a:spLocks noGrp="1"/>
          </p:cNvSpPr>
          <p:nvPr>
            <p:ph type="sldNum" sz="quarter" idx="5"/>
          </p:nvPr>
        </p:nvSpPr>
        <p:spPr/>
        <p:txBody>
          <a:bodyPr/>
          <a:lstStyle/>
          <a:p>
            <a:fld id="{AE11C2EA-5716-44EE-9437-98C3B1923725}" type="slidenum">
              <a:rPr lang="en-US" smtClean="0"/>
              <a:t>3</a:t>
            </a:fld>
            <a:endParaRPr lang="en-US"/>
          </a:p>
        </p:txBody>
      </p:sp>
    </p:spTree>
    <p:extLst>
      <p:ext uri="{BB962C8B-B14F-4D97-AF65-F5344CB8AC3E}">
        <p14:creationId xmlns:p14="http://schemas.microsoft.com/office/powerpoint/2010/main" val="177129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ESTC remarkably rich and accurate resource, but a lot of works remains to be done.  At same time, </a:t>
            </a:r>
            <a:r>
              <a:rPr lang="en-US" sz="1200" kern="1200" dirty="0">
                <a:solidFill>
                  <a:schemeClr val="tx1"/>
                </a:solidFill>
                <a:effectLst/>
                <a:latin typeface="+mn-lt"/>
                <a:ea typeface="+mn-ea"/>
                <a:cs typeface="+mn-cs"/>
              </a:rPr>
              <a:t>“user curation” become common in other projects, researchers now want to edit and comment on ESTC data. </a:t>
            </a:r>
            <a:endParaRPr lang="en-US" dirty="0"/>
          </a:p>
        </p:txBody>
      </p:sp>
      <p:sp>
        <p:nvSpPr>
          <p:cNvPr id="4" name="Slide Number Placeholder 3"/>
          <p:cNvSpPr>
            <a:spLocks noGrp="1"/>
          </p:cNvSpPr>
          <p:nvPr>
            <p:ph type="sldNum" sz="quarter" idx="5"/>
          </p:nvPr>
        </p:nvSpPr>
        <p:spPr/>
        <p:txBody>
          <a:bodyPr/>
          <a:lstStyle/>
          <a:p>
            <a:fld id="{AE11C2EA-5716-44EE-9437-98C3B1923725}" type="slidenum">
              <a:rPr lang="en-US" smtClean="0"/>
              <a:t>4</a:t>
            </a:fld>
            <a:endParaRPr lang="en-US"/>
          </a:p>
        </p:txBody>
      </p:sp>
    </p:spTree>
    <p:extLst>
      <p:ext uri="{BB962C8B-B14F-4D97-AF65-F5344CB8AC3E}">
        <p14:creationId xmlns:p14="http://schemas.microsoft.com/office/powerpoint/2010/main" val="119876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challenge vast area of data we’ve accumulated over the last roughly 2 decades.  </a:t>
            </a:r>
            <a:r>
              <a:rPr lang="en-US" baseline="0" dirty="0"/>
              <a:t>Since early 2000s CBSR has been collecting records “extracts” from contributing institutions and projects.  At the same time, our staff to match or catalog those records has diminished substantially. </a:t>
            </a:r>
            <a:r>
              <a:rPr lang="en-US" sz="1200" kern="1200" dirty="0">
                <a:solidFill>
                  <a:schemeClr val="tx1"/>
                </a:solidFill>
                <a:effectLst/>
                <a:latin typeface="+mn-lt"/>
                <a:ea typeface="+mn-ea"/>
                <a:cs typeface="+mn-cs"/>
              </a:rPr>
              <a:t>ESTC users can and will help with that matching.</a:t>
            </a:r>
            <a:endParaRPr lang="en-US" dirty="0"/>
          </a:p>
        </p:txBody>
      </p:sp>
      <p:sp>
        <p:nvSpPr>
          <p:cNvPr id="4" name="Slide Number Placeholder 3"/>
          <p:cNvSpPr>
            <a:spLocks noGrp="1"/>
          </p:cNvSpPr>
          <p:nvPr>
            <p:ph type="sldNum" sz="quarter" idx="10"/>
          </p:nvPr>
        </p:nvSpPr>
        <p:spPr/>
        <p:txBody>
          <a:bodyPr/>
          <a:lstStyle/>
          <a:p>
            <a:fld id="{AE11C2EA-5716-44EE-9437-98C3B1923725}" type="slidenum">
              <a:rPr lang="en-US" smtClean="0"/>
              <a:t>5</a:t>
            </a:fld>
            <a:endParaRPr lang="en-US"/>
          </a:p>
        </p:txBody>
      </p:sp>
    </p:spTree>
    <p:extLst>
      <p:ext uri="{BB962C8B-B14F-4D97-AF65-F5344CB8AC3E}">
        <p14:creationId xmlns:p14="http://schemas.microsoft.com/office/powerpoint/2010/main" val="312692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awarded “Planning Grant” from Mellon </a:t>
            </a:r>
            <a:r>
              <a:rPr lang="en-US" dirty="0" err="1"/>
              <a:t>Fnd</a:t>
            </a:r>
            <a:r>
              <a:rPr lang="en-US" dirty="0"/>
              <a:t>.  From 2013-15 we had an implementation grant.  The lead developer on those awards was Carl Stahmer at UC Davis.  By 2016 it was clear that we needed more powerful hardware to run the software and a more stable home for it, so we approached ARC about continuing development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1C2EA-5716-44EE-9437-98C3B19237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893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Bryan will demo current iteration of the software.  I’d like, in non-technical and simple terms, summarize its functionality.  </a:t>
            </a:r>
            <a:r>
              <a:rPr lang="en-US" baseline="0" dirty="0"/>
              <a:t>First, most fundamental to the ESTC21 is that researchers are searching both ESTC records and records from contributing institutions.  When the CBSR receives records from institutions or projects we programmatically match them to the ESTC.  The result will be one of 3 outcomes: a record will match an ESTC record and get added as a holding, it will match more than one ESTC record, or it will match nothing and possibly be new to the catalog.  The last 2 types, multi-matches and possibly new, get added to the ESTC21 where they can be searched by users.</a:t>
            </a:r>
            <a:endParaRPr lang="en-US" dirty="0"/>
          </a:p>
        </p:txBody>
      </p:sp>
      <p:sp>
        <p:nvSpPr>
          <p:cNvPr id="4" name="Slide Number Placeholder 3"/>
          <p:cNvSpPr>
            <a:spLocks noGrp="1"/>
          </p:cNvSpPr>
          <p:nvPr>
            <p:ph type="sldNum" sz="quarter" idx="10"/>
          </p:nvPr>
        </p:nvSpPr>
        <p:spPr/>
        <p:txBody>
          <a:bodyPr/>
          <a:lstStyle/>
          <a:p>
            <a:fld id="{AE11C2EA-5716-44EE-9437-98C3B1923725}" type="slidenum">
              <a:rPr lang="en-US" smtClean="0"/>
              <a:t>7</a:t>
            </a:fld>
            <a:endParaRPr lang="en-US"/>
          </a:p>
        </p:txBody>
      </p:sp>
    </p:spTree>
    <p:extLst>
      <p:ext uri="{BB962C8B-B14F-4D97-AF65-F5344CB8AC3E}">
        <p14:creationId xmlns:p14="http://schemas.microsoft.com/office/powerpoint/2010/main" val="1847758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researcher selects a contributed record, they can “curate” it in 3 different ways.  They can say it’s either 1 a copy of an existing ESTC record, 2 new to the catalog, 3 (not shown here) it’s out of scope.  If it’s a new holding, the recommendation just needs confirmation by other researchers to become part of the record.  If it’s a new item, the recommendation gets further review by ESTC catalogers (editorial board).</a:t>
            </a:r>
          </a:p>
        </p:txBody>
      </p:sp>
      <p:sp>
        <p:nvSpPr>
          <p:cNvPr id="4" name="Slide Number Placeholder 3"/>
          <p:cNvSpPr>
            <a:spLocks noGrp="1"/>
          </p:cNvSpPr>
          <p:nvPr>
            <p:ph type="sldNum" sz="quarter" idx="5"/>
          </p:nvPr>
        </p:nvSpPr>
        <p:spPr/>
        <p:txBody>
          <a:bodyPr/>
          <a:lstStyle/>
          <a:p>
            <a:fld id="{AE11C2EA-5716-44EE-9437-98C3B1923725}" type="slidenum">
              <a:rPr lang="en-US" smtClean="0"/>
              <a:t>8</a:t>
            </a:fld>
            <a:endParaRPr lang="en-US"/>
          </a:p>
        </p:txBody>
      </p:sp>
    </p:spTree>
    <p:extLst>
      <p:ext uri="{BB962C8B-B14F-4D97-AF65-F5344CB8AC3E}">
        <p14:creationId xmlns:p14="http://schemas.microsoft.com/office/powerpoint/2010/main" val="145886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functionality is the ability for researchers to edit and comment on existing ESTC data.  Edits to MARC fields like “Title” require both confirmation by other researchers and editorial review.  Edits to 856 fields, or </a:t>
            </a:r>
            <a:r>
              <a:rPr lang="en-US" dirty="0" err="1"/>
              <a:t>urls</a:t>
            </a:r>
            <a:r>
              <a:rPr lang="en-US" dirty="0"/>
              <a:t>, might only need confirmation by other researchers.  Point is that the software harness efforts</a:t>
            </a:r>
            <a:r>
              <a:rPr lang="en-US" baseline="0" dirty="0"/>
              <a:t> of researchers to continually improve and enrich the ESTC, and thus our understanding of </a:t>
            </a:r>
            <a:r>
              <a:rPr lang="en-US" baseline="0" dirty="0" err="1"/>
              <a:t>em</a:t>
            </a:r>
            <a:r>
              <a:rPr lang="en-US" baseline="0" dirty="0"/>
              <a:t> printing.  </a:t>
            </a:r>
            <a:endParaRPr lang="en-US" dirty="0"/>
          </a:p>
        </p:txBody>
      </p:sp>
      <p:sp>
        <p:nvSpPr>
          <p:cNvPr id="4" name="Slide Number Placeholder 3"/>
          <p:cNvSpPr>
            <a:spLocks noGrp="1"/>
          </p:cNvSpPr>
          <p:nvPr>
            <p:ph type="sldNum" sz="quarter" idx="10"/>
          </p:nvPr>
        </p:nvSpPr>
        <p:spPr/>
        <p:txBody>
          <a:bodyPr/>
          <a:lstStyle/>
          <a:p>
            <a:fld id="{AE11C2EA-5716-44EE-9437-98C3B1923725}" type="slidenum">
              <a:rPr lang="en-US" smtClean="0"/>
              <a:t>9</a:t>
            </a:fld>
            <a:endParaRPr lang="en-US"/>
          </a:p>
        </p:txBody>
      </p:sp>
    </p:spTree>
    <p:extLst>
      <p:ext uri="{BB962C8B-B14F-4D97-AF65-F5344CB8AC3E}">
        <p14:creationId xmlns:p14="http://schemas.microsoft.com/office/powerpoint/2010/main" val="66556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03F1CB-BB82-4CAF-A49B-DB0572FCA18A}"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393292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3F1CB-BB82-4CAF-A49B-DB0572FCA18A}"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2292779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3F1CB-BB82-4CAF-A49B-DB0572FCA18A}"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248797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3F1CB-BB82-4CAF-A49B-DB0572FCA18A}"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3144762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03F1CB-BB82-4CAF-A49B-DB0572FCA18A}"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243624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03F1CB-BB82-4CAF-A49B-DB0572FCA18A}"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3783723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03F1CB-BB82-4CAF-A49B-DB0572FCA18A}" type="datetimeFigureOut">
              <a:rPr lang="en-US" smtClean="0"/>
              <a:t>10/9/2019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2810439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03F1CB-BB82-4CAF-A49B-DB0572FCA18A}" type="datetimeFigureOut">
              <a:rPr lang="en-US" smtClean="0"/>
              <a:t>10/9/2019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289568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3F1CB-BB82-4CAF-A49B-DB0572FCA18A}" type="datetimeFigureOut">
              <a:rPr lang="en-US" smtClean="0"/>
              <a:t>10/9/2019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310576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03F1CB-BB82-4CAF-A49B-DB0572FCA18A}"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23983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03F1CB-BB82-4CAF-A49B-DB0572FCA18A}"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211E11-823B-4710-A38D-7D9FC8CE3378}" type="slidenum">
              <a:rPr lang="en-US" smtClean="0"/>
              <a:t>‹Nr.›</a:t>
            </a:fld>
            <a:endParaRPr lang="en-US"/>
          </a:p>
        </p:txBody>
      </p:sp>
    </p:spTree>
    <p:extLst>
      <p:ext uri="{BB962C8B-B14F-4D97-AF65-F5344CB8AC3E}">
        <p14:creationId xmlns:p14="http://schemas.microsoft.com/office/powerpoint/2010/main" val="3270484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3F1CB-BB82-4CAF-A49B-DB0572FCA18A}" type="datetimeFigureOut">
              <a:rPr lang="en-US" smtClean="0"/>
              <a:t>10/9/2019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11E11-823B-4710-A38D-7D9FC8CE3378}" type="slidenum">
              <a:rPr lang="en-US" smtClean="0"/>
              <a:t>‹Nr.›</a:t>
            </a:fld>
            <a:endParaRPr lang="en-US"/>
          </a:p>
        </p:txBody>
      </p:sp>
    </p:spTree>
    <p:extLst>
      <p:ext uri="{BB962C8B-B14F-4D97-AF65-F5344CB8AC3E}">
        <p14:creationId xmlns:p14="http://schemas.microsoft.com/office/powerpoint/2010/main" val="2275567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5.tiff"/><Relationship Id="rId4" Type="http://schemas.openxmlformats.org/officeDocument/2006/relationships/image" Target="../media/image14.tiff"/></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5.tiff"/><Relationship Id="rId4" Type="http://schemas.openxmlformats.org/officeDocument/2006/relationships/image" Target="../media/image14.tif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stc21.dh.tamu.edu/"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977220"/>
            <a:ext cx="8229600" cy="4678680"/>
          </a:xfrm>
          <a:prstGeom prst="rect">
            <a:avLst/>
          </a:prstGeom>
        </p:spPr>
      </p:pic>
      <p:sp>
        <p:nvSpPr>
          <p:cNvPr id="5" name="TextBox 4"/>
          <p:cNvSpPr txBox="1"/>
          <p:nvPr/>
        </p:nvSpPr>
        <p:spPr>
          <a:xfrm>
            <a:off x="0" y="160944"/>
            <a:ext cx="9249520" cy="707886"/>
          </a:xfrm>
          <a:prstGeom prst="rect">
            <a:avLst/>
          </a:prstGeom>
          <a:noFill/>
        </p:spPr>
        <p:txBody>
          <a:bodyPr wrap="none" rtlCol="0">
            <a:spAutoFit/>
          </a:bodyPr>
          <a:lstStyle/>
          <a:p>
            <a:r>
              <a:rPr lang="en-US" sz="4000" dirty="0">
                <a:solidFill>
                  <a:schemeClr val="bg1"/>
                </a:solidFill>
              </a:rPr>
              <a:t>ESTC21: Linked Data and Researcher Editing</a:t>
            </a:r>
          </a:p>
        </p:txBody>
      </p:sp>
      <p:sp>
        <p:nvSpPr>
          <p:cNvPr id="6" name="TextBox 5"/>
          <p:cNvSpPr txBox="1"/>
          <p:nvPr/>
        </p:nvSpPr>
        <p:spPr>
          <a:xfrm>
            <a:off x="3200400" y="5867400"/>
            <a:ext cx="2508123" cy="830997"/>
          </a:xfrm>
          <a:prstGeom prst="rect">
            <a:avLst/>
          </a:prstGeom>
          <a:noFill/>
        </p:spPr>
        <p:txBody>
          <a:bodyPr wrap="none" rtlCol="0">
            <a:spAutoFit/>
          </a:bodyPr>
          <a:lstStyle/>
          <a:p>
            <a:r>
              <a:rPr lang="en-US" sz="2400" dirty="0">
                <a:solidFill>
                  <a:schemeClr val="bg1"/>
                </a:solidFill>
              </a:rPr>
              <a:t>Brian Geiger, CBSR</a:t>
            </a:r>
          </a:p>
          <a:p>
            <a:r>
              <a:rPr lang="en-US" sz="2400" dirty="0">
                <a:solidFill>
                  <a:schemeClr val="bg1"/>
                </a:solidFill>
              </a:rPr>
              <a:t>Bryan Tarpley, ARC</a:t>
            </a:r>
          </a:p>
        </p:txBody>
      </p:sp>
    </p:spTree>
    <p:extLst>
      <p:ext uri="{BB962C8B-B14F-4D97-AF65-F5344CB8AC3E}">
        <p14:creationId xmlns:p14="http://schemas.microsoft.com/office/powerpoint/2010/main" val="3335524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2C065-CA87-4EA2-8B98-39063E9BE087}"/>
              </a:ext>
            </a:extLst>
          </p:cNvPr>
          <p:cNvPicPr>
            <a:picLocks noChangeAspect="1"/>
          </p:cNvPicPr>
          <p:nvPr/>
        </p:nvPicPr>
        <p:blipFill>
          <a:blip r:embed="rId3"/>
          <a:stretch>
            <a:fillRect/>
          </a:stretch>
        </p:blipFill>
        <p:spPr>
          <a:xfrm>
            <a:off x="2371153" y="228322"/>
            <a:ext cx="4401693" cy="6401355"/>
          </a:xfrm>
          <a:prstGeom prst="rect">
            <a:avLst/>
          </a:prstGeom>
        </p:spPr>
      </p:pic>
      <p:sp>
        <p:nvSpPr>
          <p:cNvPr id="5" name="TextBox 4">
            <a:extLst>
              <a:ext uri="{FF2B5EF4-FFF2-40B4-BE49-F238E27FC236}">
                <a16:creationId xmlns:a16="http://schemas.microsoft.com/office/drawing/2014/main" id="{A6910AEB-2618-4C67-93EA-BA20EEDD0C61}"/>
              </a:ext>
            </a:extLst>
          </p:cNvPr>
          <p:cNvSpPr txBox="1"/>
          <p:nvPr/>
        </p:nvSpPr>
        <p:spPr>
          <a:xfrm>
            <a:off x="304800" y="2895600"/>
            <a:ext cx="190500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0CF9B"/>
                </a:solidFill>
                <a:effectLst/>
                <a:uLnTx/>
                <a:uFillTx/>
              </a:rPr>
              <a:t>Report from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0CF9B"/>
                </a:solidFill>
                <a:effectLst/>
                <a:uLnTx/>
                <a:uFillTx/>
              </a:rPr>
              <a:t>University of British Columbia</a:t>
            </a:r>
          </a:p>
        </p:txBody>
      </p:sp>
    </p:spTree>
    <p:extLst>
      <p:ext uri="{BB962C8B-B14F-4D97-AF65-F5344CB8AC3E}">
        <p14:creationId xmlns:p14="http://schemas.microsoft.com/office/powerpoint/2010/main" val="2298368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32DBD-0359-44F3-A242-44D81E2C3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90600"/>
            <a:ext cx="3962400" cy="5638800"/>
          </a:xfrm>
          <a:prstGeom prst="rect">
            <a:avLst/>
          </a:prstGeom>
        </p:spPr>
      </p:pic>
      <p:pic>
        <p:nvPicPr>
          <p:cNvPr id="5" name="Picture 4">
            <a:extLst>
              <a:ext uri="{FF2B5EF4-FFF2-40B4-BE49-F238E27FC236}">
                <a16:creationId xmlns:a16="http://schemas.microsoft.com/office/drawing/2014/main" id="{EF67FA89-2A27-49A7-A4AD-DC4490341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990601"/>
            <a:ext cx="4191000" cy="5638800"/>
          </a:xfrm>
          <a:prstGeom prst="rect">
            <a:avLst/>
          </a:prstGeom>
        </p:spPr>
      </p:pic>
      <p:sp>
        <p:nvSpPr>
          <p:cNvPr id="6" name="Title 1">
            <a:extLst>
              <a:ext uri="{FF2B5EF4-FFF2-40B4-BE49-F238E27FC236}">
                <a16:creationId xmlns:a16="http://schemas.microsoft.com/office/drawing/2014/main" id="{75BE10BB-D05B-442F-A51B-D2AC706A198B}"/>
              </a:ext>
            </a:extLst>
          </p:cNvPr>
          <p:cNvSpPr txBox="1">
            <a:spLocks/>
          </p:cNvSpPr>
          <p:nvPr/>
        </p:nvSpPr>
        <p:spPr>
          <a:xfrm>
            <a:off x="533400" y="304800"/>
            <a:ext cx="7772400" cy="53340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635">
                  <a:noFill/>
                </a:ln>
                <a:solidFill>
                  <a:schemeClr val="bg1"/>
                </a:solidFill>
                <a:effectLst>
                  <a:outerShdw blurRad="38100" dist="25400" dir="5400000" algn="tl" rotWithShape="0">
                    <a:srgbClr val="000000">
                      <a:alpha val="43000"/>
                    </a:srgbClr>
                  </a:outerShdw>
                </a:effectLst>
                <a:uLnTx/>
                <a:uFillTx/>
                <a:latin typeface="Calibri"/>
                <a:ea typeface="+mj-ea"/>
                <a:cs typeface="+mj-cs"/>
              </a:rPr>
              <a:t>ESTC as Linked Data</a:t>
            </a:r>
          </a:p>
        </p:txBody>
      </p:sp>
    </p:spTree>
    <p:extLst>
      <p:ext uri="{BB962C8B-B14F-4D97-AF65-F5344CB8AC3E}">
        <p14:creationId xmlns:p14="http://schemas.microsoft.com/office/powerpoint/2010/main" val="3933851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30593E-F68A-4252-BCC9-35147754EF67}"/>
              </a:ext>
            </a:extLst>
          </p:cNvPr>
          <p:cNvSpPr>
            <a:spLocks noGrp="1"/>
          </p:cNvSpPr>
          <p:nvPr>
            <p:ph idx="1"/>
          </p:nvPr>
        </p:nvSpPr>
        <p:spPr>
          <a:xfrm>
            <a:off x="457200" y="990600"/>
            <a:ext cx="8229600" cy="5135563"/>
          </a:xfrm>
          <a:solidFill>
            <a:schemeClr val="bg1"/>
          </a:solidFill>
        </p:spPr>
        <p:txBody>
          <a:bodyPr>
            <a:normAutofit fontScale="32500" lnSpcReduction="20000"/>
          </a:bodyPr>
          <a:lstStyle/>
          <a:p>
            <a:endParaRPr lang="en-US" dirty="0"/>
          </a:p>
          <a:p>
            <a:r>
              <a:rPr lang="en-US" dirty="0"/>
              <a:t>N504302</a:t>
            </a:r>
          </a:p>
          <a:p>
            <a:r>
              <a:rPr lang="en-US" dirty="0"/>
              <a:t>100    1b |a </a:t>
            </a:r>
            <a:r>
              <a:rPr lang="en-US" dirty="0" err="1"/>
              <a:t>Strype</a:t>
            </a:r>
            <a:r>
              <a:rPr lang="en-US" dirty="0"/>
              <a:t>, John, |d 1643-1737.</a:t>
            </a:r>
          </a:p>
          <a:p>
            <a:r>
              <a:rPr lang="en-US" dirty="0"/>
              <a:t>245    10 |a Annals of the reformation and establishment of religion, |b in the Church of England. Containing accounts of the government and inspection of the bishops in their respective </a:t>
            </a:r>
            <a:r>
              <a:rPr lang="en-US" dirty="0" err="1"/>
              <a:t>diocesses</a:t>
            </a:r>
            <a:r>
              <a:rPr lang="en-US" dirty="0"/>
              <a:t>; as matters, requiring their care, fell out each year: ecclesiastical commissions. The busy </a:t>
            </a:r>
            <a:r>
              <a:rPr lang="en-US" dirty="0" err="1"/>
              <a:t>actings</a:t>
            </a:r>
            <a:r>
              <a:rPr lang="en-US" dirty="0"/>
              <a:t> of Papists and Puritans: The difficulties and dangers the state as well as the church met with from time to time: occasioned chiefly from the </a:t>
            </a:r>
            <a:r>
              <a:rPr lang="en-US" dirty="0" err="1"/>
              <a:t>endeavours</a:t>
            </a:r>
            <a:r>
              <a:rPr lang="en-US" dirty="0"/>
              <a:t> to overthrow both, by the power and practices of such as </a:t>
            </a:r>
            <a:r>
              <a:rPr lang="en-US" dirty="0" err="1"/>
              <a:t>favoured</a:t>
            </a:r>
            <a:r>
              <a:rPr lang="en-US" dirty="0"/>
              <a:t> Mary, Queen of Scots: of whom many special transactions; and chiefly of her sentence and death; and the consequences thereof, are shewn: and the Spanish invasion in 1588. Both serving to enlighten those two great crises of Queen Elizabeth's reign. Together with divers other political affairs of note interspersed. This history is also improved by notices given concerning the state and events of the Church of Ireland; occurrences and differences that fell out in our universities… by John </a:t>
            </a:r>
            <a:r>
              <a:rPr lang="en-US" dirty="0" err="1"/>
              <a:t>Strype</a:t>
            </a:r>
            <a:r>
              <a:rPr lang="en-US" dirty="0"/>
              <a:t>, M.A. Vol. III. </a:t>
            </a:r>
          </a:p>
          <a:p>
            <a:r>
              <a:rPr lang="en-US" dirty="0"/>
              <a:t>260    bb |a London : |b printed for Edward Symon, in Cornhill, |c MDCCXXVIII. [1728] </a:t>
            </a:r>
          </a:p>
          <a:p>
            <a:r>
              <a:rPr lang="en-US" dirty="0"/>
              <a:t>300    bb |a v.3 ([40], 624; 274 p.) ; |c 2°. </a:t>
            </a:r>
          </a:p>
          <a:p>
            <a:r>
              <a:rPr lang="en-US" dirty="0"/>
              <a:t>500    bb |a Title page printed in red and black. </a:t>
            </a:r>
          </a:p>
          <a:p>
            <a:r>
              <a:rPr lang="en-US" dirty="0"/>
              <a:t>500    bb |a 'An appendix of original papers of state, ..' has separate pagination and register. </a:t>
            </a:r>
          </a:p>
          <a:p>
            <a:r>
              <a:rPr lang="en-US" dirty="0"/>
              <a:t>500    bb |a Signatures: [pi]2 a-h2 B-4k4; A-2L4 2M2(-M2). </a:t>
            </a:r>
          </a:p>
          <a:p>
            <a:r>
              <a:rPr lang="en-US" dirty="0"/>
              <a:t>648    b7 |a 1701-1800 |2 local</a:t>
            </a:r>
          </a:p>
          <a:p>
            <a:r>
              <a:rPr lang="en-US" dirty="0"/>
              <a:t>651    b0 |a Great Britain |x Church history |y 16th century |v Sources.</a:t>
            </a:r>
          </a:p>
          <a:p>
            <a:r>
              <a:rPr lang="en-US" dirty="0"/>
              <a:t>655    b7 |a Annals. |2 </a:t>
            </a:r>
            <a:r>
              <a:rPr lang="en-US" dirty="0" err="1"/>
              <a:t>rbgenr</a:t>
            </a:r>
            <a:endParaRPr lang="en-US" dirty="0"/>
          </a:p>
          <a:p>
            <a:r>
              <a:rPr lang="en-US" dirty="0"/>
              <a:t>752    bb |a Great Britain |b England |d London.</a:t>
            </a:r>
          </a:p>
          <a:p>
            <a:r>
              <a:rPr lang="en-US" dirty="0"/>
              <a:t>856    41 |u http://www.mdz-nbn-resolving.de/urn/resolver.pl?urn=urn:nbn:de:bvb:12-bsb10328922-7 |y </a:t>
            </a:r>
            <a:r>
              <a:rPr lang="en-US" dirty="0" err="1"/>
              <a:t>Bayerische</a:t>
            </a:r>
            <a:r>
              <a:rPr lang="en-US" dirty="0"/>
              <a:t> </a:t>
            </a:r>
            <a:r>
              <a:rPr lang="en-US" dirty="0" err="1"/>
              <a:t>Staatsbibliothek</a:t>
            </a:r>
            <a:endParaRPr lang="en-US" dirty="0"/>
          </a:p>
          <a:p>
            <a:r>
              <a:rPr lang="en-US" dirty="0"/>
              <a:t>856    41 |u http://books.google.com/books?vid=Ac9DAAAAcAAJ |y Google Books |z Source Library: </a:t>
            </a:r>
            <a:r>
              <a:rPr lang="en-US" dirty="0" err="1"/>
              <a:t>eMUbsb</a:t>
            </a:r>
            <a:endParaRPr lang="en-US" dirty="0"/>
          </a:p>
          <a:p>
            <a:endParaRPr lang="en-US" b="1" dirty="0"/>
          </a:p>
          <a:p>
            <a:r>
              <a:rPr lang="en-US" b="1" dirty="0"/>
              <a:t>Library Holdings:</a:t>
            </a:r>
            <a:endParaRPr lang="en-US" dirty="0"/>
          </a:p>
          <a:p>
            <a:r>
              <a:rPr lang="en-US" dirty="0"/>
              <a:t>bb |a </a:t>
            </a:r>
            <a:r>
              <a:rPr lang="en-US" dirty="0" err="1"/>
              <a:t>bLmh</a:t>
            </a:r>
            <a:r>
              <a:rPr lang="en-US" dirty="0"/>
              <a:t> |b Congregational Library |e London, England (County Greater London ), United Kingdom. |j 167.4.6 |x P |r 3694617</a:t>
            </a:r>
          </a:p>
          <a:p>
            <a:r>
              <a:rPr lang="en-US" dirty="0"/>
              <a:t>bb |a </a:t>
            </a:r>
            <a:r>
              <a:rPr lang="en-US" dirty="0" err="1"/>
              <a:t>eMUbsb</a:t>
            </a:r>
            <a:r>
              <a:rPr lang="en-US" dirty="0"/>
              <a:t> |b </a:t>
            </a:r>
            <a:r>
              <a:rPr lang="en-US" dirty="0" err="1"/>
              <a:t>Bayerische</a:t>
            </a:r>
            <a:r>
              <a:rPr lang="en-US" dirty="0"/>
              <a:t> </a:t>
            </a:r>
            <a:r>
              <a:rPr lang="en-US" dirty="0" err="1"/>
              <a:t>Staatsbibliothek</a:t>
            </a:r>
            <a:r>
              <a:rPr lang="en-US" dirty="0"/>
              <a:t> |e Munich, Germany |x V |r 3864561</a:t>
            </a:r>
          </a:p>
          <a:p>
            <a:endParaRPr lang="en-US" dirty="0"/>
          </a:p>
        </p:txBody>
      </p:sp>
      <p:sp>
        <p:nvSpPr>
          <p:cNvPr id="8" name="Rectangle 7">
            <a:extLst>
              <a:ext uri="{FF2B5EF4-FFF2-40B4-BE49-F238E27FC236}">
                <a16:creationId xmlns:a16="http://schemas.microsoft.com/office/drawing/2014/main" id="{5E1FF3EB-D26C-4158-B433-7BA095490914}"/>
              </a:ext>
            </a:extLst>
          </p:cNvPr>
          <p:cNvSpPr/>
          <p:nvPr/>
        </p:nvSpPr>
        <p:spPr>
          <a:xfrm>
            <a:off x="838200" y="3733800"/>
            <a:ext cx="7010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DF377A-860E-469F-A2E8-4152F91E86B4}"/>
              </a:ext>
            </a:extLst>
          </p:cNvPr>
          <p:cNvSpPr/>
          <p:nvPr/>
        </p:nvSpPr>
        <p:spPr>
          <a:xfrm>
            <a:off x="838200" y="3886200"/>
            <a:ext cx="5943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EFBC8C-EA6B-4210-ACDA-92934B9F0276}"/>
              </a:ext>
            </a:extLst>
          </p:cNvPr>
          <p:cNvSpPr/>
          <p:nvPr/>
        </p:nvSpPr>
        <p:spPr>
          <a:xfrm>
            <a:off x="838200" y="4458551"/>
            <a:ext cx="4495800" cy="2286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07BC04-4BDB-4173-9A05-8482521C4E02}"/>
              </a:ext>
            </a:extLst>
          </p:cNvPr>
          <p:cNvSpPr txBox="1"/>
          <p:nvPr/>
        </p:nvSpPr>
        <p:spPr>
          <a:xfrm>
            <a:off x="2791705" y="195849"/>
            <a:ext cx="3560590" cy="584775"/>
          </a:xfrm>
          <a:prstGeom prst="rect">
            <a:avLst/>
          </a:prstGeom>
          <a:noFill/>
        </p:spPr>
        <p:txBody>
          <a:bodyPr wrap="none" rtlCol="0">
            <a:spAutoFit/>
          </a:bodyPr>
          <a:lstStyle/>
          <a:p>
            <a:r>
              <a:rPr lang="en-US" sz="3200" dirty="0" err="1">
                <a:solidFill>
                  <a:schemeClr val="bg1"/>
                </a:solidFill>
              </a:rPr>
              <a:t>FRBRizing</a:t>
            </a:r>
            <a:r>
              <a:rPr lang="en-US" sz="3200" dirty="0">
                <a:solidFill>
                  <a:schemeClr val="bg1"/>
                </a:solidFill>
              </a:rPr>
              <a:t> ESTC Data</a:t>
            </a:r>
          </a:p>
        </p:txBody>
      </p:sp>
    </p:spTree>
    <p:extLst>
      <p:ext uri="{BB962C8B-B14F-4D97-AF65-F5344CB8AC3E}">
        <p14:creationId xmlns:p14="http://schemas.microsoft.com/office/powerpoint/2010/main" val="258910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child, young, table&#10;&#10;Description automatically generated">
            <a:extLst>
              <a:ext uri="{FF2B5EF4-FFF2-40B4-BE49-F238E27FC236}">
                <a16:creationId xmlns:a16="http://schemas.microsoft.com/office/drawing/2014/main" id="{5C5D58E5-066C-47EA-B6D6-DEA5D435E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49" y="1054608"/>
            <a:ext cx="7634701" cy="4748784"/>
          </a:xfrm>
          <a:prstGeom prst="rect">
            <a:avLst/>
          </a:prstGeom>
        </p:spPr>
      </p:pic>
      <p:sp>
        <p:nvSpPr>
          <p:cNvPr id="7" name="TextBox 6">
            <a:extLst>
              <a:ext uri="{FF2B5EF4-FFF2-40B4-BE49-F238E27FC236}">
                <a16:creationId xmlns:a16="http://schemas.microsoft.com/office/drawing/2014/main" id="{2FDE7E6D-E046-43CD-A636-8B1F81DF14C9}"/>
              </a:ext>
            </a:extLst>
          </p:cNvPr>
          <p:cNvSpPr txBox="1"/>
          <p:nvPr/>
        </p:nvSpPr>
        <p:spPr>
          <a:xfrm>
            <a:off x="2746435" y="228600"/>
            <a:ext cx="3651128" cy="584775"/>
          </a:xfrm>
          <a:prstGeom prst="rect">
            <a:avLst/>
          </a:prstGeom>
          <a:noFill/>
        </p:spPr>
        <p:txBody>
          <a:bodyPr wrap="none" rtlCol="0">
            <a:spAutoFit/>
          </a:bodyPr>
          <a:lstStyle/>
          <a:p>
            <a:r>
              <a:rPr lang="en-US" sz="3200" dirty="0">
                <a:solidFill>
                  <a:schemeClr val="bg1"/>
                </a:solidFill>
              </a:rPr>
              <a:t>ESTC21 as a Sandbox</a:t>
            </a:r>
          </a:p>
        </p:txBody>
      </p:sp>
    </p:spTree>
    <p:extLst>
      <p:ext uri="{BB962C8B-B14F-4D97-AF65-F5344CB8AC3E}">
        <p14:creationId xmlns:p14="http://schemas.microsoft.com/office/powerpoint/2010/main" val="3249133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FB31-63DC-E041-83BD-4264A7220E5F}"/>
              </a:ext>
            </a:extLst>
          </p:cNvPr>
          <p:cNvSpPr>
            <a:spLocks noGrp="1"/>
          </p:cNvSpPr>
          <p:nvPr>
            <p:ph type="title"/>
          </p:nvPr>
        </p:nvSpPr>
        <p:spPr/>
        <p:txBody>
          <a:bodyPr/>
          <a:lstStyle/>
          <a:p>
            <a:r>
              <a:rPr lang="en-US" dirty="0">
                <a:solidFill>
                  <a:schemeClr val="bg1"/>
                </a:solidFill>
              </a:rPr>
              <a:t>Facing ESTC21 Technical Challenges</a:t>
            </a:r>
            <a:endParaRPr lang="en-US" dirty="0"/>
          </a:p>
        </p:txBody>
      </p:sp>
      <p:sp>
        <p:nvSpPr>
          <p:cNvPr id="3" name="Subtitle 2">
            <a:extLst>
              <a:ext uri="{FF2B5EF4-FFF2-40B4-BE49-F238E27FC236}">
                <a16:creationId xmlns:a16="http://schemas.microsoft.com/office/drawing/2014/main" id="{CAE80B08-9DD2-C24F-A330-C050589601B5}"/>
              </a:ext>
            </a:extLst>
          </p:cNvPr>
          <p:cNvSpPr txBox="1">
            <a:spLocks/>
          </p:cNvSpPr>
          <p:nvPr/>
        </p:nvSpPr>
        <p:spPr>
          <a:xfrm>
            <a:off x="1066800" y="1600200"/>
            <a:ext cx="6918960" cy="4114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Dr. Bryan Tarpley</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srgbClr val="B2B2B2">
                    <a:lumMod val="20000"/>
                    <a:lumOff val="80000"/>
                  </a:srgbClr>
                </a:solidFill>
                <a:effectLst/>
                <a:uLnTx/>
                <a:uFillTx/>
                <a:latin typeface="Calibri"/>
                <a:ea typeface="+mn-ea"/>
                <a:cs typeface="+mn-cs"/>
              </a:rPr>
              <a:t>bptarpley@tamu.edu</a:t>
            </a:r>
            <a:endPar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Lead Software Applications Developer</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Center of Digital Humanities Research</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Texas A&amp;M University</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http://</a:t>
            </a:r>
            <a:r>
              <a:rPr kumimoji="0" lang="en-US" sz="2000" b="0" i="0" u="none" strike="noStrike" kern="1200" cap="none" spc="0" normalizeH="0" baseline="0" noProof="0" dirty="0" err="1">
                <a:ln>
                  <a:noFill/>
                </a:ln>
                <a:solidFill>
                  <a:srgbClr val="B2B2B2">
                    <a:lumMod val="20000"/>
                    <a:lumOff val="80000"/>
                  </a:srgbClr>
                </a:solidFill>
                <a:effectLst/>
                <a:uLnTx/>
                <a:uFillTx/>
                <a:latin typeface="Calibri"/>
                <a:ea typeface="+mn-ea"/>
                <a:cs typeface="+mn-cs"/>
              </a:rPr>
              <a:t>codhr.dh.tamu.edu</a:t>
            </a:r>
            <a:endPar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Associate Director of Technology</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Advanced Research Consortium</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http://</a:t>
            </a:r>
            <a:r>
              <a:rPr kumimoji="0" lang="en-US" sz="2000" b="0" i="0" u="none" strike="noStrike" kern="1200" cap="none" spc="0" normalizeH="0" baseline="0" noProof="0" dirty="0" err="1">
                <a:ln>
                  <a:noFill/>
                </a:ln>
                <a:solidFill>
                  <a:srgbClr val="B2B2B2">
                    <a:lumMod val="20000"/>
                    <a:lumOff val="80000"/>
                  </a:srgbClr>
                </a:solidFill>
                <a:effectLst/>
                <a:uLnTx/>
                <a:uFillTx/>
                <a:latin typeface="Calibri"/>
                <a:ea typeface="+mn-ea"/>
                <a:cs typeface="+mn-cs"/>
              </a:rPr>
              <a:t>ar-c.org</a:t>
            </a:r>
            <a:endPar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endParaRPr>
          </a:p>
        </p:txBody>
      </p:sp>
    </p:spTree>
    <p:extLst>
      <p:ext uri="{BB962C8B-B14F-4D97-AF65-F5344CB8AC3E}">
        <p14:creationId xmlns:p14="http://schemas.microsoft.com/office/powerpoint/2010/main" val="499054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04EA-614A-5E45-BEC0-AB78C1E174E6}"/>
              </a:ext>
            </a:extLst>
          </p:cNvPr>
          <p:cNvSpPr>
            <a:spLocks noGrp="1"/>
          </p:cNvSpPr>
          <p:nvPr>
            <p:ph type="title"/>
          </p:nvPr>
        </p:nvSpPr>
        <p:spPr/>
        <p:txBody>
          <a:bodyPr/>
          <a:lstStyle/>
          <a:p>
            <a:pPr algn="l"/>
            <a:r>
              <a:rPr lang="en-US" dirty="0">
                <a:solidFill>
                  <a:schemeClr val="bg2"/>
                </a:solidFill>
              </a:rPr>
              <a:t>Challenge #1: Containerization</a:t>
            </a:r>
          </a:p>
        </p:txBody>
      </p:sp>
      <p:sp>
        <p:nvSpPr>
          <p:cNvPr id="3" name="Rounded Rectangle 2">
            <a:extLst>
              <a:ext uri="{FF2B5EF4-FFF2-40B4-BE49-F238E27FC236}">
                <a16:creationId xmlns:a16="http://schemas.microsoft.com/office/drawing/2014/main" id="{AB682AC5-13D8-2C46-8F8F-4B66B3B11E18}"/>
              </a:ext>
            </a:extLst>
          </p:cNvPr>
          <p:cNvSpPr/>
          <p:nvPr/>
        </p:nvSpPr>
        <p:spPr>
          <a:xfrm>
            <a:off x="4267200" y="1417638"/>
            <a:ext cx="4572000" cy="5211762"/>
          </a:xfrm>
          <a:prstGeom prst="roundRect">
            <a:avLst>
              <a:gd name="adj" fmla="val 787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400000" scaled="0"/>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Docker Compose Stack</a:t>
            </a:r>
          </a:p>
        </p:txBody>
      </p:sp>
      <p:sp>
        <p:nvSpPr>
          <p:cNvPr id="4" name="Magnetic Disk 3">
            <a:extLst>
              <a:ext uri="{FF2B5EF4-FFF2-40B4-BE49-F238E27FC236}">
                <a16:creationId xmlns:a16="http://schemas.microsoft.com/office/drawing/2014/main" id="{C735D7BB-0A75-064E-855A-EB1B86762093}"/>
              </a:ext>
            </a:extLst>
          </p:cNvPr>
          <p:cNvSpPr/>
          <p:nvPr/>
        </p:nvSpPr>
        <p:spPr>
          <a:xfrm>
            <a:off x="4876800" y="2133600"/>
            <a:ext cx="121920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Magnetic Disk 4">
            <a:extLst>
              <a:ext uri="{FF2B5EF4-FFF2-40B4-BE49-F238E27FC236}">
                <a16:creationId xmlns:a16="http://schemas.microsoft.com/office/drawing/2014/main" id="{DBE0020D-DD1B-7A4C-80B8-F7A5496A9C91}"/>
              </a:ext>
            </a:extLst>
          </p:cNvPr>
          <p:cNvSpPr/>
          <p:nvPr/>
        </p:nvSpPr>
        <p:spPr>
          <a:xfrm>
            <a:off x="4852946" y="4328160"/>
            <a:ext cx="121920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Magnetic Disk 5">
            <a:extLst>
              <a:ext uri="{FF2B5EF4-FFF2-40B4-BE49-F238E27FC236}">
                <a16:creationId xmlns:a16="http://schemas.microsoft.com/office/drawing/2014/main" id="{F18340D1-8C7B-4F44-9B52-0D7AC7557B68}"/>
              </a:ext>
            </a:extLst>
          </p:cNvPr>
          <p:cNvSpPr/>
          <p:nvPr/>
        </p:nvSpPr>
        <p:spPr>
          <a:xfrm>
            <a:off x="7198581" y="2117698"/>
            <a:ext cx="121920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Magnetic Disk 6">
            <a:extLst>
              <a:ext uri="{FF2B5EF4-FFF2-40B4-BE49-F238E27FC236}">
                <a16:creationId xmlns:a16="http://schemas.microsoft.com/office/drawing/2014/main" id="{30C62533-821C-954D-949B-3A1AB0E97749}"/>
              </a:ext>
            </a:extLst>
          </p:cNvPr>
          <p:cNvSpPr/>
          <p:nvPr/>
        </p:nvSpPr>
        <p:spPr>
          <a:xfrm>
            <a:off x="7192157" y="4328160"/>
            <a:ext cx="121920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3EED3084-97F8-B64B-BE68-2DAF6AF13BAF}"/>
              </a:ext>
            </a:extLst>
          </p:cNvPr>
          <p:cNvSpPr txBox="1"/>
          <p:nvPr/>
        </p:nvSpPr>
        <p:spPr>
          <a:xfrm>
            <a:off x="4800600" y="3733800"/>
            <a:ext cx="1395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Collex</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5D780E8-AACD-8A40-A932-4FD6AF38F709}"/>
              </a:ext>
            </a:extLst>
          </p:cNvPr>
          <p:cNvSpPr txBox="1"/>
          <p:nvPr/>
        </p:nvSpPr>
        <p:spPr>
          <a:xfrm>
            <a:off x="4776746" y="5912457"/>
            <a:ext cx="1395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Catalog</a:t>
            </a:r>
          </a:p>
        </p:txBody>
      </p:sp>
      <p:sp>
        <p:nvSpPr>
          <p:cNvPr id="10" name="TextBox 9">
            <a:extLst>
              <a:ext uri="{FF2B5EF4-FFF2-40B4-BE49-F238E27FC236}">
                <a16:creationId xmlns:a16="http://schemas.microsoft.com/office/drawing/2014/main" id="{7B7447DF-A896-E145-8780-9F79B0495FF1}"/>
              </a:ext>
            </a:extLst>
          </p:cNvPr>
          <p:cNvSpPr txBox="1"/>
          <p:nvPr/>
        </p:nvSpPr>
        <p:spPr>
          <a:xfrm>
            <a:off x="7138946" y="3694043"/>
            <a:ext cx="1395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Database</a:t>
            </a:r>
          </a:p>
        </p:txBody>
      </p:sp>
      <p:sp>
        <p:nvSpPr>
          <p:cNvPr id="11" name="TextBox 10">
            <a:extLst>
              <a:ext uri="{FF2B5EF4-FFF2-40B4-BE49-F238E27FC236}">
                <a16:creationId xmlns:a16="http://schemas.microsoft.com/office/drawing/2014/main" id="{54C3A582-459C-2B42-A011-AE1FB0167281}"/>
              </a:ext>
            </a:extLst>
          </p:cNvPr>
          <p:cNvSpPr txBox="1"/>
          <p:nvPr/>
        </p:nvSpPr>
        <p:spPr>
          <a:xfrm>
            <a:off x="7086600" y="5912456"/>
            <a:ext cx="1395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Index</a:t>
            </a:r>
          </a:p>
        </p:txBody>
      </p:sp>
      <p:pic>
        <p:nvPicPr>
          <p:cNvPr id="13" name="Picture 12">
            <a:extLst>
              <a:ext uri="{FF2B5EF4-FFF2-40B4-BE49-F238E27FC236}">
                <a16:creationId xmlns:a16="http://schemas.microsoft.com/office/drawing/2014/main" id="{910F075C-87E7-484E-8643-8F5DFF704937}"/>
              </a:ext>
            </a:extLst>
          </p:cNvPr>
          <p:cNvPicPr>
            <a:picLocks noChangeAspect="1"/>
          </p:cNvPicPr>
          <p:nvPr/>
        </p:nvPicPr>
        <p:blipFill>
          <a:blip r:embed="rId3"/>
          <a:stretch>
            <a:fillRect/>
          </a:stretch>
        </p:blipFill>
        <p:spPr>
          <a:xfrm>
            <a:off x="4994059" y="2623111"/>
            <a:ext cx="936974" cy="780812"/>
          </a:xfrm>
          <a:prstGeom prst="rect">
            <a:avLst/>
          </a:prstGeom>
        </p:spPr>
      </p:pic>
      <p:pic>
        <p:nvPicPr>
          <p:cNvPr id="14" name="Picture 13">
            <a:extLst>
              <a:ext uri="{FF2B5EF4-FFF2-40B4-BE49-F238E27FC236}">
                <a16:creationId xmlns:a16="http://schemas.microsoft.com/office/drawing/2014/main" id="{59DB579B-C4D1-5D4D-9AFB-C908913C99EA}"/>
              </a:ext>
            </a:extLst>
          </p:cNvPr>
          <p:cNvPicPr>
            <a:picLocks noChangeAspect="1"/>
          </p:cNvPicPr>
          <p:nvPr/>
        </p:nvPicPr>
        <p:blipFill>
          <a:blip r:embed="rId3"/>
          <a:stretch>
            <a:fillRect/>
          </a:stretch>
        </p:blipFill>
        <p:spPr>
          <a:xfrm>
            <a:off x="5002010" y="4833573"/>
            <a:ext cx="936974" cy="780812"/>
          </a:xfrm>
          <a:prstGeom prst="rect">
            <a:avLst/>
          </a:prstGeom>
        </p:spPr>
      </p:pic>
      <p:pic>
        <p:nvPicPr>
          <p:cNvPr id="15" name="Picture 14">
            <a:extLst>
              <a:ext uri="{FF2B5EF4-FFF2-40B4-BE49-F238E27FC236}">
                <a16:creationId xmlns:a16="http://schemas.microsoft.com/office/drawing/2014/main" id="{FA739EE7-9BE3-104B-85EF-06D74FF9701C}"/>
              </a:ext>
            </a:extLst>
          </p:cNvPr>
          <p:cNvPicPr>
            <a:picLocks noChangeAspect="1"/>
          </p:cNvPicPr>
          <p:nvPr/>
        </p:nvPicPr>
        <p:blipFill>
          <a:blip r:embed="rId4"/>
          <a:stretch>
            <a:fillRect/>
          </a:stretch>
        </p:blipFill>
        <p:spPr>
          <a:xfrm>
            <a:off x="7543800" y="2788184"/>
            <a:ext cx="515914" cy="515914"/>
          </a:xfrm>
          <a:prstGeom prst="rect">
            <a:avLst/>
          </a:prstGeom>
        </p:spPr>
      </p:pic>
      <p:pic>
        <p:nvPicPr>
          <p:cNvPr id="12" name="Picture 11">
            <a:extLst>
              <a:ext uri="{FF2B5EF4-FFF2-40B4-BE49-F238E27FC236}">
                <a16:creationId xmlns:a16="http://schemas.microsoft.com/office/drawing/2014/main" id="{ABBD2932-0355-8E4C-B603-30C8CBA51AF1}"/>
              </a:ext>
            </a:extLst>
          </p:cNvPr>
          <p:cNvPicPr>
            <a:picLocks noChangeAspect="1"/>
          </p:cNvPicPr>
          <p:nvPr/>
        </p:nvPicPr>
        <p:blipFill>
          <a:blip r:embed="rId5"/>
          <a:stretch>
            <a:fillRect/>
          </a:stretch>
        </p:blipFill>
        <p:spPr>
          <a:xfrm>
            <a:off x="7274945" y="4648200"/>
            <a:ext cx="1107055" cy="1107055"/>
          </a:xfrm>
          <a:prstGeom prst="rect">
            <a:avLst/>
          </a:prstGeom>
        </p:spPr>
      </p:pic>
      <p:cxnSp>
        <p:nvCxnSpPr>
          <p:cNvPr id="17" name="Straight Arrow Connector 16">
            <a:extLst>
              <a:ext uri="{FF2B5EF4-FFF2-40B4-BE49-F238E27FC236}">
                <a16:creationId xmlns:a16="http://schemas.microsoft.com/office/drawing/2014/main" id="{FEA3088C-5DB8-9D40-83F4-5D35E3D9E3D9}"/>
              </a:ext>
            </a:extLst>
          </p:cNvPr>
          <p:cNvCxnSpPr>
            <a:cxnSpLocks/>
          </p:cNvCxnSpPr>
          <p:nvPr/>
        </p:nvCxnSpPr>
        <p:spPr>
          <a:xfrm flipV="1">
            <a:off x="6114071" y="3657600"/>
            <a:ext cx="1010629" cy="71337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97FE304-46F2-AE43-9A50-E87D2A803055}"/>
              </a:ext>
            </a:extLst>
          </p:cNvPr>
          <p:cNvCxnSpPr>
            <a:cxnSpLocks/>
          </p:cNvCxnSpPr>
          <p:nvPr/>
        </p:nvCxnSpPr>
        <p:spPr>
          <a:xfrm>
            <a:off x="6156318" y="2874366"/>
            <a:ext cx="902677"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1689837-AA11-C447-BDC0-69DA984D3CAE}"/>
              </a:ext>
            </a:extLst>
          </p:cNvPr>
          <p:cNvCxnSpPr>
            <a:cxnSpLocks/>
          </p:cNvCxnSpPr>
          <p:nvPr/>
        </p:nvCxnSpPr>
        <p:spPr>
          <a:xfrm>
            <a:off x="6196054" y="5223979"/>
            <a:ext cx="878823"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922FFF-FAD1-9A48-B7A1-D78491304E20}"/>
              </a:ext>
            </a:extLst>
          </p:cNvPr>
          <p:cNvCxnSpPr>
            <a:cxnSpLocks/>
          </p:cNvCxnSpPr>
          <p:nvPr/>
        </p:nvCxnSpPr>
        <p:spPr>
          <a:xfrm>
            <a:off x="4994059" y="3641698"/>
            <a:ext cx="0" cy="676289"/>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7FE634C-CBA7-024C-AC28-71DFD52DD254}"/>
              </a:ext>
            </a:extLst>
          </p:cNvPr>
          <p:cNvPicPr>
            <a:picLocks noChangeAspect="1"/>
          </p:cNvPicPr>
          <p:nvPr/>
        </p:nvPicPr>
        <p:blipFill>
          <a:blip r:embed="rId6"/>
          <a:stretch>
            <a:fillRect/>
          </a:stretch>
        </p:blipFill>
        <p:spPr>
          <a:xfrm>
            <a:off x="165031" y="1529476"/>
            <a:ext cx="3976204" cy="3304097"/>
          </a:xfrm>
          <a:prstGeom prst="rect">
            <a:avLst/>
          </a:prstGeom>
        </p:spPr>
      </p:pic>
      <p:cxnSp>
        <p:nvCxnSpPr>
          <p:cNvPr id="20" name="Straight Arrow Connector 19">
            <a:extLst>
              <a:ext uri="{FF2B5EF4-FFF2-40B4-BE49-F238E27FC236}">
                <a16:creationId xmlns:a16="http://schemas.microsoft.com/office/drawing/2014/main" id="{3EF1F6DF-0300-F04D-808B-ADF8F801479E}"/>
              </a:ext>
            </a:extLst>
          </p:cNvPr>
          <p:cNvCxnSpPr>
            <a:cxnSpLocks/>
          </p:cNvCxnSpPr>
          <p:nvPr/>
        </p:nvCxnSpPr>
        <p:spPr>
          <a:xfrm>
            <a:off x="3789355" y="2874366"/>
            <a:ext cx="902677"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837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EBB0CA2-296C-FE41-9B3C-B9918B94BE20}"/>
              </a:ext>
            </a:extLst>
          </p:cNvPr>
          <p:cNvSpPr/>
          <p:nvPr/>
        </p:nvSpPr>
        <p:spPr>
          <a:xfrm>
            <a:off x="6107190" y="1600200"/>
            <a:ext cx="3036810" cy="5257800"/>
          </a:xfrm>
          <a:prstGeom prst="rect">
            <a:avLst/>
          </a:prstGeom>
          <a:gradFill>
            <a:gsLst>
              <a:gs pos="0">
                <a:srgbClr val="790406"/>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F18FBBB9-9213-2F4C-88E1-222262F059F0}"/>
              </a:ext>
            </a:extLst>
          </p:cNvPr>
          <p:cNvSpPr/>
          <p:nvPr/>
        </p:nvSpPr>
        <p:spPr>
          <a:xfrm>
            <a:off x="3112536" y="1600200"/>
            <a:ext cx="2985016" cy="5257800"/>
          </a:xfrm>
          <a:prstGeom prst="rect">
            <a:avLst/>
          </a:prstGeom>
          <a:gradFill>
            <a:gsLst>
              <a:gs pos="0">
                <a:srgbClr val="B80004"/>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4BE70BBB-42D4-094C-B66A-7C4956361419}"/>
              </a:ext>
            </a:extLst>
          </p:cNvPr>
          <p:cNvSpPr/>
          <p:nvPr/>
        </p:nvSpPr>
        <p:spPr>
          <a:xfrm>
            <a:off x="0" y="1600200"/>
            <a:ext cx="3096879" cy="5257800"/>
          </a:xfrm>
          <a:prstGeom prst="rect">
            <a:avLst/>
          </a:prstGeom>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F139492-5DCA-6344-A7EC-B5AE70A414A2}"/>
              </a:ext>
            </a:extLst>
          </p:cNvPr>
          <p:cNvSpPr>
            <a:spLocks noGrp="1"/>
          </p:cNvSpPr>
          <p:nvPr>
            <p:ph type="title"/>
          </p:nvPr>
        </p:nvSpPr>
        <p:spPr/>
        <p:txBody>
          <a:bodyPr/>
          <a:lstStyle/>
          <a:p>
            <a:r>
              <a:rPr lang="en-US" dirty="0">
                <a:solidFill>
                  <a:schemeClr val="bg2"/>
                </a:solidFill>
              </a:rPr>
              <a:t>Challenge </a:t>
            </a:r>
            <a:r>
              <a:rPr lang="en-US" dirty="0" smtClean="0">
                <a:solidFill>
                  <a:schemeClr val="bg2"/>
                </a:solidFill>
              </a:rPr>
              <a:t>#1: </a:t>
            </a:r>
            <a:r>
              <a:rPr lang="en-US" dirty="0">
                <a:solidFill>
                  <a:schemeClr val="bg2"/>
                </a:solidFill>
              </a:rPr>
              <a:t>Containerization</a:t>
            </a:r>
            <a:endParaRPr lang="en-US" dirty="0"/>
          </a:p>
        </p:txBody>
      </p:sp>
      <p:grpSp>
        <p:nvGrpSpPr>
          <p:cNvPr id="21" name="Group 20">
            <a:extLst>
              <a:ext uri="{FF2B5EF4-FFF2-40B4-BE49-F238E27FC236}">
                <a16:creationId xmlns:a16="http://schemas.microsoft.com/office/drawing/2014/main" id="{A533686F-80F6-5846-99A5-7887B84E7BD8}"/>
              </a:ext>
            </a:extLst>
          </p:cNvPr>
          <p:cNvGrpSpPr/>
          <p:nvPr/>
        </p:nvGrpSpPr>
        <p:grpSpPr>
          <a:xfrm>
            <a:off x="6366275" y="4220622"/>
            <a:ext cx="2438400" cy="2448560"/>
            <a:chOff x="6400800" y="4028440"/>
            <a:chExt cx="2438400" cy="2448560"/>
          </a:xfrm>
        </p:grpSpPr>
        <p:sp>
          <p:nvSpPr>
            <p:cNvPr id="3" name="Rounded Rectangle 2">
              <a:extLst>
                <a:ext uri="{FF2B5EF4-FFF2-40B4-BE49-F238E27FC236}">
                  <a16:creationId xmlns:a16="http://schemas.microsoft.com/office/drawing/2014/main" id="{E875615B-1649-6C4F-B8FB-8607EBC84C1C}"/>
                </a:ext>
              </a:extLst>
            </p:cNvPr>
            <p:cNvSpPr/>
            <p:nvPr/>
          </p:nvSpPr>
          <p:spPr>
            <a:xfrm>
              <a:off x="6400800" y="4028440"/>
              <a:ext cx="2438400" cy="2448560"/>
            </a:xfrm>
            <a:prstGeom prst="roundRect">
              <a:avLst>
                <a:gd name="adj" fmla="val 787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400000" scaled="0"/>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Magnetic Disk 3">
              <a:extLst>
                <a:ext uri="{FF2B5EF4-FFF2-40B4-BE49-F238E27FC236}">
                  <a16:creationId xmlns:a16="http://schemas.microsoft.com/office/drawing/2014/main" id="{3711D6C2-52E5-C644-9716-92423E389731}"/>
                </a:ext>
              </a:extLst>
            </p:cNvPr>
            <p:cNvSpPr/>
            <p:nvPr/>
          </p:nvSpPr>
          <p:spPr>
            <a:xfrm>
              <a:off x="6725920" y="4231640"/>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Magnetic Disk 4">
              <a:extLst>
                <a:ext uri="{FF2B5EF4-FFF2-40B4-BE49-F238E27FC236}">
                  <a16:creationId xmlns:a16="http://schemas.microsoft.com/office/drawing/2014/main" id="{88557BDC-85C4-CB49-B7FA-CACCB24C067D}"/>
                </a:ext>
              </a:extLst>
            </p:cNvPr>
            <p:cNvSpPr/>
            <p:nvPr/>
          </p:nvSpPr>
          <p:spPr>
            <a:xfrm>
              <a:off x="6713198" y="5402072"/>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Magnetic Disk 5">
              <a:extLst>
                <a:ext uri="{FF2B5EF4-FFF2-40B4-BE49-F238E27FC236}">
                  <a16:creationId xmlns:a16="http://schemas.microsoft.com/office/drawing/2014/main" id="{B3A7DFC7-50B2-2444-9BAC-E8BEC2CF3674}"/>
                </a:ext>
              </a:extLst>
            </p:cNvPr>
            <p:cNvSpPr/>
            <p:nvPr/>
          </p:nvSpPr>
          <p:spPr>
            <a:xfrm>
              <a:off x="7964203" y="4223159"/>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Magnetic Disk 6">
              <a:extLst>
                <a:ext uri="{FF2B5EF4-FFF2-40B4-BE49-F238E27FC236}">
                  <a16:creationId xmlns:a16="http://schemas.microsoft.com/office/drawing/2014/main" id="{7776E952-D272-5F44-9F46-52DC1F3903AE}"/>
                </a:ext>
              </a:extLst>
            </p:cNvPr>
            <p:cNvSpPr/>
            <p:nvPr/>
          </p:nvSpPr>
          <p:spPr>
            <a:xfrm>
              <a:off x="7960777" y="5402072"/>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2AFF1B5-FAB0-5F4F-BA23-20AC08C9FED3}"/>
                </a:ext>
              </a:extLst>
            </p:cNvPr>
            <p:cNvPicPr>
              <a:picLocks noChangeAspect="1"/>
            </p:cNvPicPr>
            <p:nvPr/>
          </p:nvPicPr>
          <p:blipFill>
            <a:blip r:embed="rId3"/>
            <a:stretch>
              <a:fillRect/>
            </a:stretch>
          </p:blipFill>
          <p:spPr>
            <a:xfrm>
              <a:off x="6788458" y="4492713"/>
              <a:ext cx="499719" cy="416433"/>
            </a:xfrm>
            <a:prstGeom prst="rect">
              <a:avLst/>
            </a:prstGeom>
          </p:spPr>
        </p:pic>
        <p:pic>
          <p:nvPicPr>
            <p:cNvPr id="13" name="Picture 12">
              <a:extLst>
                <a:ext uri="{FF2B5EF4-FFF2-40B4-BE49-F238E27FC236}">
                  <a16:creationId xmlns:a16="http://schemas.microsoft.com/office/drawing/2014/main" id="{36DB1AE6-BF9B-DF43-9DAD-33720A6CE85B}"/>
                </a:ext>
              </a:extLst>
            </p:cNvPr>
            <p:cNvPicPr>
              <a:picLocks noChangeAspect="1"/>
            </p:cNvPicPr>
            <p:nvPr/>
          </p:nvPicPr>
          <p:blipFill>
            <a:blip r:embed="rId3"/>
            <a:stretch>
              <a:fillRect/>
            </a:stretch>
          </p:blipFill>
          <p:spPr>
            <a:xfrm>
              <a:off x="6792699" y="5671626"/>
              <a:ext cx="499719" cy="416433"/>
            </a:xfrm>
            <a:prstGeom prst="rect">
              <a:avLst/>
            </a:prstGeom>
          </p:spPr>
        </p:pic>
        <p:pic>
          <p:nvPicPr>
            <p:cNvPr id="14" name="Picture 13">
              <a:extLst>
                <a:ext uri="{FF2B5EF4-FFF2-40B4-BE49-F238E27FC236}">
                  <a16:creationId xmlns:a16="http://schemas.microsoft.com/office/drawing/2014/main" id="{55AD9C5B-7DC0-A745-A0C4-F026698C1CBC}"/>
                </a:ext>
              </a:extLst>
            </p:cNvPr>
            <p:cNvPicPr>
              <a:picLocks noChangeAspect="1"/>
            </p:cNvPicPr>
            <p:nvPr/>
          </p:nvPicPr>
          <p:blipFill>
            <a:blip r:embed="rId4"/>
            <a:stretch>
              <a:fillRect/>
            </a:stretch>
          </p:blipFill>
          <p:spPr>
            <a:xfrm>
              <a:off x="8148320" y="4580751"/>
              <a:ext cx="275154" cy="275154"/>
            </a:xfrm>
            <a:prstGeom prst="rect">
              <a:avLst/>
            </a:prstGeom>
          </p:spPr>
        </p:pic>
        <p:pic>
          <p:nvPicPr>
            <p:cNvPr id="15" name="Picture 14">
              <a:extLst>
                <a:ext uri="{FF2B5EF4-FFF2-40B4-BE49-F238E27FC236}">
                  <a16:creationId xmlns:a16="http://schemas.microsoft.com/office/drawing/2014/main" id="{DD921C3B-24BC-D145-B7BE-4D384DB4EF74}"/>
                </a:ext>
              </a:extLst>
            </p:cNvPr>
            <p:cNvPicPr>
              <a:picLocks noChangeAspect="1"/>
            </p:cNvPicPr>
            <p:nvPr/>
          </p:nvPicPr>
          <p:blipFill>
            <a:blip r:embed="rId5"/>
            <a:stretch>
              <a:fillRect/>
            </a:stretch>
          </p:blipFill>
          <p:spPr>
            <a:xfrm>
              <a:off x="8004931" y="5572760"/>
              <a:ext cx="590429" cy="590429"/>
            </a:xfrm>
            <a:prstGeom prst="rect">
              <a:avLst/>
            </a:prstGeom>
          </p:spPr>
        </p:pic>
        <p:cxnSp>
          <p:nvCxnSpPr>
            <p:cNvPr id="16" name="Straight Arrow Connector 15">
              <a:extLst>
                <a:ext uri="{FF2B5EF4-FFF2-40B4-BE49-F238E27FC236}">
                  <a16:creationId xmlns:a16="http://schemas.microsoft.com/office/drawing/2014/main" id="{A438B9FF-BA7C-C94B-B6CA-119FEF2D8FEE}"/>
                </a:ext>
              </a:extLst>
            </p:cNvPr>
            <p:cNvCxnSpPr>
              <a:cxnSpLocks/>
            </p:cNvCxnSpPr>
            <p:nvPr/>
          </p:nvCxnSpPr>
          <p:spPr>
            <a:xfrm flipV="1">
              <a:off x="7385798" y="5044440"/>
              <a:ext cx="539002" cy="380464"/>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D3D9A4-B1A9-044A-9423-B77BEC972C02}"/>
                </a:ext>
              </a:extLst>
            </p:cNvPr>
            <p:cNvCxnSpPr>
              <a:cxnSpLocks/>
            </p:cNvCxnSpPr>
            <p:nvPr/>
          </p:nvCxnSpPr>
          <p:spPr>
            <a:xfrm>
              <a:off x="7408330" y="4626715"/>
              <a:ext cx="481428"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3285146-4CC9-6244-8F08-E3F36D72D4E4}"/>
                </a:ext>
              </a:extLst>
            </p:cNvPr>
            <p:cNvCxnSpPr>
              <a:cxnSpLocks/>
            </p:cNvCxnSpPr>
            <p:nvPr/>
          </p:nvCxnSpPr>
          <p:spPr>
            <a:xfrm>
              <a:off x="7429522" y="5879842"/>
              <a:ext cx="468706"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7353457-8AE7-5C4A-8A1A-144B860F2A10}"/>
                </a:ext>
              </a:extLst>
            </p:cNvPr>
            <p:cNvCxnSpPr>
              <a:cxnSpLocks/>
            </p:cNvCxnSpPr>
            <p:nvPr/>
          </p:nvCxnSpPr>
          <p:spPr>
            <a:xfrm>
              <a:off x="6788458" y="5035959"/>
              <a:ext cx="0" cy="360687"/>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A89D4A7-7613-1F48-B179-D94BFE942306}"/>
              </a:ext>
            </a:extLst>
          </p:cNvPr>
          <p:cNvGrpSpPr/>
          <p:nvPr/>
        </p:nvGrpSpPr>
        <p:grpSpPr>
          <a:xfrm>
            <a:off x="3429000" y="4257040"/>
            <a:ext cx="2438400" cy="2448560"/>
            <a:chOff x="6400800" y="4028440"/>
            <a:chExt cx="2438400" cy="2448560"/>
          </a:xfrm>
        </p:grpSpPr>
        <p:sp>
          <p:nvSpPr>
            <p:cNvPr id="23" name="Rounded Rectangle 22">
              <a:extLst>
                <a:ext uri="{FF2B5EF4-FFF2-40B4-BE49-F238E27FC236}">
                  <a16:creationId xmlns:a16="http://schemas.microsoft.com/office/drawing/2014/main" id="{2A554BCC-F8B9-9847-927F-F32E4EBDDA1C}"/>
                </a:ext>
              </a:extLst>
            </p:cNvPr>
            <p:cNvSpPr/>
            <p:nvPr/>
          </p:nvSpPr>
          <p:spPr>
            <a:xfrm>
              <a:off x="6400800" y="4028440"/>
              <a:ext cx="2438400" cy="2448560"/>
            </a:xfrm>
            <a:prstGeom prst="roundRect">
              <a:avLst>
                <a:gd name="adj" fmla="val 787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400000" scaled="0"/>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Magnetic Disk 23">
              <a:extLst>
                <a:ext uri="{FF2B5EF4-FFF2-40B4-BE49-F238E27FC236}">
                  <a16:creationId xmlns:a16="http://schemas.microsoft.com/office/drawing/2014/main" id="{3AFAC62A-30AD-8847-A6A4-7086AE94F2E4}"/>
                </a:ext>
              </a:extLst>
            </p:cNvPr>
            <p:cNvSpPr/>
            <p:nvPr/>
          </p:nvSpPr>
          <p:spPr>
            <a:xfrm>
              <a:off x="6725920" y="4231640"/>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Magnetic Disk 24">
              <a:extLst>
                <a:ext uri="{FF2B5EF4-FFF2-40B4-BE49-F238E27FC236}">
                  <a16:creationId xmlns:a16="http://schemas.microsoft.com/office/drawing/2014/main" id="{ED8BB44E-95C8-EA44-883B-AF3A2A3821E8}"/>
                </a:ext>
              </a:extLst>
            </p:cNvPr>
            <p:cNvSpPr/>
            <p:nvPr/>
          </p:nvSpPr>
          <p:spPr>
            <a:xfrm>
              <a:off x="6713198" y="5402072"/>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Magnetic Disk 25">
              <a:extLst>
                <a:ext uri="{FF2B5EF4-FFF2-40B4-BE49-F238E27FC236}">
                  <a16:creationId xmlns:a16="http://schemas.microsoft.com/office/drawing/2014/main" id="{377DF642-6924-194A-B89E-6D31DABD016B}"/>
                </a:ext>
              </a:extLst>
            </p:cNvPr>
            <p:cNvSpPr/>
            <p:nvPr/>
          </p:nvSpPr>
          <p:spPr>
            <a:xfrm>
              <a:off x="7964203" y="4223159"/>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Magnetic Disk 26">
              <a:extLst>
                <a:ext uri="{FF2B5EF4-FFF2-40B4-BE49-F238E27FC236}">
                  <a16:creationId xmlns:a16="http://schemas.microsoft.com/office/drawing/2014/main" id="{56AE8E59-FA9C-3540-A369-1957F0B860B9}"/>
                </a:ext>
              </a:extLst>
            </p:cNvPr>
            <p:cNvSpPr/>
            <p:nvPr/>
          </p:nvSpPr>
          <p:spPr>
            <a:xfrm>
              <a:off x="7960777" y="5402072"/>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207B63EE-2548-1148-8DE6-0FA51DEE4C7B}"/>
                </a:ext>
              </a:extLst>
            </p:cNvPr>
            <p:cNvPicPr>
              <a:picLocks noChangeAspect="1"/>
            </p:cNvPicPr>
            <p:nvPr/>
          </p:nvPicPr>
          <p:blipFill>
            <a:blip r:embed="rId3"/>
            <a:stretch>
              <a:fillRect/>
            </a:stretch>
          </p:blipFill>
          <p:spPr>
            <a:xfrm>
              <a:off x="6788458" y="4492713"/>
              <a:ext cx="499719" cy="416433"/>
            </a:xfrm>
            <a:prstGeom prst="rect">
              <a:avLst/>
            </a:prstGeom>
          </p:spPr>
        </p:pic>
        <p:pic>
          <p:nvPicPr>
            <p:cNvPr id="29" name="Picture 28">
              <a:extLst>
                <a:ext uri="{FF2B5EF4-FFF2-40B4-BE49-F238E27FC236}">
                  <a16:creationId xmlns:a16="http://schemas.microsoft.com/office/drawing/2014/main" id="{ABC91CBA-F011-0B49-A2FD-80BF0BB035EC}"/>
                </a:ext>
              </a:extLst>
            </p:cNvPr>
            <p:cNvPicPr>
              <a:picLocks noChangeAspect="1"/>
            </p:cNvPicPr>
            <p:nvPr/>
          </p:nvPicPr>
          <p:blipFill>
            <a:blip r:embed="rId3"/>
            <a:stretch>
              <a:fillRect/>
            </a:stretch>
          </p:blipFill>
          <p:spPr>
            <a:xfrm>
              <a:off x="6792699" y="5671626"/>
              <a:ext cx="499719" cy="416433"/>
            </a:xfrm>
            <a:prstGeom prst="rect">
              <a:avLst/>
            </a:prstGeom>
          </p:spPr>
        </p:pic>
        <p:pic>
          <p:nvPicPr>
            <p:cNvPr id="30" name="Picture 29">
              <a:extLst>
                <a:ext uri="{FF2B5EF4-FFF2-40B4-BE49-F238E27FC236}">
                  <a16:creationId xmlns:a16="http://schemas.microsoft.com/office/drawing/2014/main" id="{9BCF666F-813E-C04A-9588-029213AABF04}"/>
                </a:ext>
              </a:extLst>
            </p:cNvPr>
            <p:cNvPicPr>
              <a:picLocks noChangeAspect="1"/>
            </p:cNvPicPr>
            <p:nvPr/>
          </p:nvPicPr>
          <p:blipFill>
            <a:blip r:embed="rId4"/>
            <a:stretch>
              <a:fillRect/>
            </a:stretch>
          </p:blipFill>
          <p:spPr>
            <a:xfrm>
              <a:off x="8148320" y="4580751"/>
              <a:ext cx="275154" cy="275154"/>
            </a:xfrm>
            <a:prstGeom prst="rect">
              <a:avLst/>
            </a:prstGeom>
          </p:spPr>
        </p:pic>
        <p:pic>
          <p:nvPicPr>
            <p:cNvPr id="31" name="Picture 30">
              <a:extLst>
                <a:ext uri="{FF2B5EF4-FFF2-40B4-BE49-F238E27FC236}">
                  <a16:creationId xmlns:a16="http://schemas.microsoft.com/office/drawing/2014/main" id="{B8D8D732-60C8-9D46-8B14-9B6B45BB1FB9}"/>
                </a:ext>
              </a:extLst>
            </p:cNvPr>
            <p:cNvPicPr>
              <a:picLocks noChangeAspect="1"/>
            </p:cNvPicPr>
            <p:nvPr/>
          </p:nvPicPr>
          <p:blipFill>
            <a:blip r:embed="rId5"/>
            <a:stretch>
              <a:fillRect/>
            </a:stretch>
          </p:blipFill>
          <p:spPr>
            <a:xfrm>
              <a:off x="8004931" y="5572760"/>
              <a:ext cx="590429" cy="590429"/>
            </a:xfrm>
            <a:prstGeom prst="rect">
              <a:avLst/>
            </a:prstGeom>
          </p:spPr>
        </p:pic>
        <p:cxnSp>
          <p:nvCxnSpPr>
            <p:cNvPr id="32" name="Straight Arrow Connector 31">
              <a:extLst>
                <a:ext uri="{FF2B5EF4-FFF2-40B4-BE49-F238E27FC236}">
                  <a16:creationId xmlns:a16="http://schemas.microsoft.com/office/drawing/2014/main" id="{91F2C4FA-771C-0E48-A4F7-1793E00B2760}"/>
                </a:ext>
              </a:extLst>
            </p:cNvPr>
            <p:cNvCxnSpPr>
              <a:cxnSpLocks/>
            </p:cNvCxnSpPr>
            <p:nvPr/>
          </p:nvCxnSpPr>
          <p:spPr>
            <a:xfrm flipV="1">
              <a:off x="7385798" y="5044440"/>
              <a:ext cx="539002" cy="380464"/>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2573CBF-1580-E941-9CC1-4EC775E42768}"/>
                </a:ext>
              </a:extLst>
            </p:cNvPr>
            <p:cNvCxnSpPr>
              <a:cxnSpLocks/>
            </p:cNvCxnSpPr>
            <p:nvPr/>
          </p:nvCxnSpPr>
          <p:spPr>
            <a:xfrm>
              <a:off x="7408330" y="4626715"/>
              <a:ext cx="481428"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CAA1168-4F35-6949-99CC-46F268FEE469}"/>
                </a:ext>
              </a:extLst>
            </p:cNvPr>
            <p:cNvCxnSpPr>
              <a:cxnSpLocks/>
            </p:cNvCxnSpPr>
            <p:nvPr/>
          </p:nvCxnSpPr>
          <p:spPr>
            <a:xfrm>
              <a:off x="7429522" y="5879842"/>
              <a:ext cx="468706"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5385896-CEC4-A447-BE8C-D0AA9B32EE5D}"/>
                </a:ext>
              </a:extLst>
            </p:cNvPr>
            <p:cNvCxnSpPr>
              <a:cxnSpLocks/>
            </p:cNvCxnSpPr>
            <p:nvPr/>
          </p:nvCxnSpPr>
          <p:spPr>
            <a:xfrm>
              <a:off x="6788458" y="5035959"/>
              <a:ext cx="0" cy="360687"/>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011B2CF-02F5-F341-9555-9118E38F49C2}"/>
              </a:ext>
            </a:extLst>
          </p:cNvPr>
          <p:cNvGrpSpPr/>
          <p:nvPr/>
        </p:nvGrpSpPr>
        <p:grpSpPr>
          <a:xfrm>
            <a:off x="339325" y="4220622"/>
            <a:ext cx="2438400" cy="2448560"/>
            <a:chOff x="6400800" y="4028440"/>
            <a:chExt cx="2438400" cy="2448560"/>
          </a:xfrm>
        </p:grpSpPr>
        <p:sp>
          <p:nvSpPr>
            <p:cNvPr id="37" name="Rounded Rectangle 36">
              <a:extLst>
                <a:ext uri="{FF2B5EF4-FFF2-40B4-BE49-F238E27FC236}">
                  <a16:creationId xmlns:a16="http://schemas.microsoft.com/office/drawing/2014/main" id="{5606A0D8-7870-DA4F-96E4-A712D67BA255}"/>
                </a:ext>
              </a:extLst>
            </p:cNvPr>
            <p:cNvSpPr/>
            <p:nvPr/>
          </p:nvSpPr>
          <p:spPr>
            <a:xfrm>
              <a:off x="6400800" y="4028440"/>
              <a:ext cx="2438400" cy="2448560"/>
            </a:xfrm>
            <a:prstGeom prst="roundRect">
              <a:avLst>
                <a:gd name="adj" fmla="val 787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400000" scaled="0"/>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Magnetic Disk 37">
              <a:extLst>
                <a:ext uri="{FF2B5EF4-FFF2-40B4-BE49-F238E27FC236}">
                  <a16:creationId xmlns:a16="http://schemas.microsoft.com/office/drawing/2014/main" id="{F16CF605-824C-8846-97C1-A1E8BD53AE30}"/>
                </a:ext>
              </a:extLst>
            </p:cNvPr>
            <p:cNvSpPr/>
            <p:nvPr/>
          </p:nvSpPr>
          <p:spPr>
            <a:xfrm>
              <a:off x="6725920" y="4231640"/>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Magnetic Disk 38">
              <a:extLst>
                <a:ext uri="{FF2B5EF4-FFF2-40B4-BE49-F238E27FC236}">
                  <a16:creationId xmlns:a16="http://schemas.microsoft.com/office/drawing/2014/main" id="{4DC1ACB9-8505-204D-B52F-32F5C810F0F9}"/>
                </a:ext>
              </a:extLst>
            </p:cNvPr>
            <p:cNvSpPr/>
            <p:nvPr/>
          </p:nvSpPr>
          <p:spPr>
            <a:xfrm>
              <a:off x="6713198" y="5402072"/>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Magnetic Disk 39">
              <a:extLst>
                <a:ext uri="{FF2B5EF4-FFF2-40B4-BE49-F238E27FC236}">
                  <a16:creationId xmlns:a16="http://schemas.microsoft.com/office/drawing/2014/main" id="{B59956A0-2C8E-3D48-A7A0-633F22E34B9B}"/>
                </a:ext>
              </a:extLst>
            </p:cNvPr>
            <p:cNvSpPr/>
            <p:nvPr/>
          </p:nvSpPr>
          <p:spPr>
            <a:xfrm>
              <a:off x="7964203" y="4223159"/>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Magnetic Disk 40">
              <a:extLst>
                <a:ext uri="{FF2B5EF4-FFF2-40B4-BE49-F238E27FC236}">
                  <a16:creationId xmlns:a16="http://schemas.microsoft.com/office/drawing/2014/main" id="{68AB950B-7E88-EA48-85A8-E9791A04C344}"/>
                </a:ext>
              </a:extLst>
            </p:cNvPr>
            <p:cNvSpPr/>
            <p:nvPr/>
          </p:nvSpPr>
          <p:spPr>
            <a:xfrm>
              <a:off x="7960777" y="5402072"/>
              <a:ext cx="650240" cy="8128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41">
              <a:extLst>
                <a:ext uri="{FF2B5EF4-FFF2-40B4-BE49-F238E27FC236}">
                  <a16:creationId xmlns:a16="http://schemas.microsoft.com/office/drawing/2014/main" id="{C07C40D6-83C7-D847-BF2F-2E3C89A4BCB9}"/>
                </a:ext>
              </a:extLst>
            </p:cNvPr>
            <p:cNvPicPr>
              <a:picLocks noChangeAspect="1"/>
            </p:cNvPicPr>
            <p:nvPr/>
          </p:nvPicPr>
          <p:blipFill>
            <a:blip r:embed="rId3"/>
            <a:stretch>
              <a:fillRect/>
            </a:stretch>
          </p:blipFill>
          <p:spPr>
            <a:xfrm>
              <a:off x="6788458" y="4492713"/>
              <a:ext cx="499719" cy="416433"/>
            </a:xfrm>
            <a:prstGeom prst="rect">
              <a:avLst/>
            </a:prstGeom>
          </p:spPr>
        </p:pic>
        <p:pic>
          <p:nvPicPr>
            <p:cNvPr id="43" name="Picture 42">
              <a:extLst>
                <a:ext uri="{FF2B5EF4-FFF2-40B4-BE49-F238E27FC236}">
                  <a16:creationId xmlns:a16="http://schemas.microsoft.com/office/drawing/2014/main" id="{56F41647-850B-D74E-9405-CC76EE85404F}"/>
                </a:ext>
              </a:extLst>
            </p:cNvPr>
            <p:cNvPicPr>
              <a:picLocks noChangeAspect="1"/>
            </p:cNvPicPr>
            <p:nvPr/>
          </p:nvPicPr>
          <p:blipFill>
            <a:blip r:embed="rId3"/>
            <a:stretch>
              <a:fillRect/>
            </a:stretch>
          </p:blipFill>
          <p:spPr>
            <a:xfrm>
              <a:off x="6792699" y="5671626"/>
              <a:ext cx="499719" cy="416433"/>
            </a:xfrm>
            <a:prstGeom prst="rect">
              <a:avLst/>
            </a:prstGeom>
          </p:spPr>
        </p:pic>
        <p:pic>
          <p:nvPicPr>
            <p:cNvPr id="44" name="Picture 43">
              <a:extLst>
                <a:ext uri="{FF2B5EF4-FFF2-40B4-BE49-F238E27FC236}">
                  <a16:creationId xmlns:a16="http://schemas.microsoft.com/office/drawing/2014/main" id="{360BFF9D-E078-B841-9082-F470BB2D5FC7}"/>
                </a:ext>
              </a:extLst>
            </p:cNvPr>
            <p:cNvPicPr>
              <a:picLocks noChangeAspect="1"/>
            </p:cNvPicPr>
            <p:nvPr/>
          </p:nvPicPr>
          <p:blipFill>
            <a:blip r:embed="rId4"/>
            <a:stretch>
              <a:fillRect/>
            </a:stretch>
          </p:blipFill>
          <p:spPr>
            <a:xfrm>
              <a:off x="8148320" y="4580751"/>
              <a:ext cx="275154" cy="275154"/>
            </a:xfrm>
            <a:prstGeom prst="rect">
              <a:avLst/>
            </a:prstGeom>
          </p:spPr>
        </p:pic>
        <p:pic>
          <p:nvPicPr>
            <p:cNvPr id="45" name="Picture 44">
              <a:extLst>
                <a:ext uri="{FF2B5EF4-FFF2-40B4-BE49-F238E27FC236}">
                  <a16:creationId xmlns:a16="http://schemas.microsoft.com/office/drawing/2014/main" id="{962D8371-73B1-CC45-8916-AFF003C9E732}"/>
                </a:ext>
              </a:extLst>
            </p:cNvPr>
            <p:cNvPicPr>
              <a:picLocks noChangeAspect="1"/>
            </p:cNvPicPr>
            <p:nvPr/>
          </p:nvPicPr>
          <p:blipFill>
            <a:blip r:embed="rId5"/>
            <a:stretch>
              <a:fillRect/>
            </a:stretch>
          </p:blipFill>
          <p:spPr>
            <a:xfrm>
              <a:off x="8004931" y="5572760"/>
              <a:ext cx="590429" cy="590429"/>
            </a:xfrm>
            <a:prstGeom prst="rect">
              <a:avLst/>
            </a:prstGeom>
          </p:spPr>
        </p:pic>
        <p:cxnSp>
          <p:nvCxnSpPr>
            <p:cNvPr id="46" name="Straight Arrow Connector 45">
              <a:extLst>
                <a:ext uri="{FF2B5EF4-FFF2-40B4-BE49-F238E27FC236}">
                  <a16:creationId xmlns:a16="http://schemas.microsoft.com/office/drawing/2014/main" id="{77EFBA9F-1490-1C4E-94CA-412286A0E7C6}"/>
                </a:ext>
              </a:extLst>
            </p:cNvPr>
            <p:cNvCxnSpPr>
              <a:cxnSpLocks/>
            </p:cNvCxnSpPr>
            <p:nvPr/>
          </p:nvCxnSpPr>
          <p:spPr>
            <a:xfrm flipV="1">
              <a:off x="7385798" y="5044440"/>
              <a:ext cx="539002" cy="380464"/>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EB62A1E-BBA5-2047-A9AC-DC88D389469F}"/>
                </a:ext>
              </a:extLst>
            </p:cNvPr>
            <p:cNvCxnSpPr>
              <a:cxnSpLocks/>
            </p:cNvCxnSpPr>
            <p:nvPr/>
          </p:nvCxnSpPr>
          <p:spPr>
            <a:xfrm>
              <a:off x="7408330" y="4626715"/>
              <a:ext cx="481428"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4AA9E62-192E-6B46-B05F-C470F589E12F}"/>
                </a:ext>
              </a:extLst>
            </p:cNvPr>
            <p:cNvCxnSpPr>
              <a:cxnSpLocks/>
            </p:cNvCxnSpPr>
            <p:nvPr/>
          </p:nvCxnSpPr>
          <p:spPr>
            <a:xfrm>
              <a:off x="7429522" y="5879842"/>
              <a:ext cx="468706" cy="0"/>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A691865-CB7E-6546-8EDA-5760C25B0540}"/>
                </a:ext>
              </a:extLst>
            </p:cNvPr>
            <p:cNvCxnSpPr>
              <a:cxnSpLocks/>
            </p:cNvCxnSpPr>
            <p:nvPr/>
          </p:nvCxnSpPr>
          <p:spPr>
            <a:xfrm>
              <a:off x="6788458" y="5035959"/>
              <a:ext cx="0" cy="360687"/>
            </a:xfrm>
            <a:prstGeom prst="straightConnector1">
              <a:avLst/>
            </a:prstGeom>
            <a:ln w="38100">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F3C12718-EABF-C541-BE33-B25795E0AB75}"/>
              </a:ext>
            </a:extLst>
          </p:cNvPr>
          <p:cNvCxnSpPr>
            <a:cxnSpLocks/>
          </p:cNvCxnSpPr>
          <p:nvPr/>
        </p:nvCxnSpPr>
        <p:spPr>
          <a:xfrm>
            <a:off x="3048000" y="1600200"/>
            <a:ext cx="0" cy="5257800"/>
          </a:xfrm>
          <a:prstGeom prst="line">
            <a:avLst/>
          </a:prstGeom>
          <a:ln w="57150">
            <a:solidFill>
              <a:srgbClr val="790406"/>
            </a:solidFill>
            <a:prstDash val="dash"/>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AAAE2AAF-73D2-2144-8D14-BC4153909F79}"/>
              </a:ext>
            </a:extLst>
          </p:cNvPr>
          <p:cNvSpPr txBox="1"/>
          <p:nvPr/>
        </p:nvSpPr>
        <p:spPr>
          <a:xfrm>
            <a:off x="152400" y="1676400"/>
            <a:ext cx="2743200" cy="40011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Public Cloud</a:t>
            </a:r>
          </a:p>
        </p:txBody>
      </p:sp>
      <p:sp>
        <p:nvSpPr>
          <p:cNvPr id="56" name="TextBox 55">
            <a:extLst>
              <a:ext uri="{FF2B5EF4-FFF2-40B4-BE49-F238E27FC236}">
                <a16:creationId xmlns:a16="http://schemas.microsoft.com/office/drawing/2014/main" id="{C66CE989-0106-4A4A-AEBD-0279930D5675}"/>
              </a:ext>
            </a:extLst>
          </p:cNvPr>
          <p:cNvSpPr txBox="1"/>
          <p:nvPr/>
        </p:nvSpPr>
        <p:spPr>
          <a:xfrm>
            <a:off x="3233444" y="1672521"/>
            <a:ext cx="2743200" cy="40011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Public TAMU</a:t>
            </a:r>
          </a:p>
        </p:txBody>
      </p:sp>
      <p:sp>
        <p:nvSpPr>
          <p:cNvPr id="57" name="TextBox 56">
            <a:extLst>
              <a:ext uri="{FF2B5EF4-FFF2-40B4-BE49-F238E27FC236}">
                <a16:creationId xmlns:a16="http://schemas.microsoft.com/office/drawing/2014/main" id="{F6CD1506-CB63-EC41-8ED0-013159827236}"/>
              </a:ext>
            </a:extLst>
          </p:cNvPr>
          <p:cNvSpPr txBox="1"/>
          <p:nvPr/>
        </p:nvSpPr>
        <p:spPr>
          <a:xfrm>
            <a:off x="6253995" y="1672521"/>
            <a:ext cx="2743200" cy="40011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Private TAMU</a:t>
            </a:r>
          </a:p>
        </p:txBody>
      </p:sp>
      <p:sp>
        <p:nvSpPr>
          <p:cNvPr id="58" name="TextBox 57">
            <a:extLst>
              <a:ext uri="{FF2B5EF4-FFF2-40B4-BE49-F238E27FC236}">
                <a16:creationId xmlns:a16="http://schemas.microsoft.com/office/drawing/2014/main" id="{E7EB4F1D-3CBC-5442-8127-6B0125F73100}"/>
              </a:ext>
            </a:extLst>
          </p:cNvPr>
          <p:cNvSpPr txBox="1"/>
          <p:nvPr/>
        </p:nvSpPr>
        <p:spPr>
          <a:xfrm>
            <a:off x="152400" y="2209800"/>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Full root access for Adeel</a:t>
            </a:r>
          </a:p>
        </p:txBody>
      </p:sp>
      <p:sp>
        <p:nvSpPr>
          <p:cNvPr id="60" name="TextBox 59">
            <a:extLst>
              <a:ext uri="{FF2B5EF4-FFF2-40B4-BE49-F238E27FC236}">
                <a16:creationId xmlns:a16="http://schemas.microsoft.com/office/drawing/2014/main" id="{A6E5DE09-78DE-C840-88C6-33E838DD89FE}"/>
              </a:ext>
            </a:extLst>
          </p:cNvPr>
          <p:cNvSpPr txBox="1"/>
          <p:nvPr/>
        </p:nvSpPr>
        <p:spPr>
          <a:xfrm>
            <a:off x="152400" y="2982944"/>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2GB RAM, 2 CPU Cores</a:t>
            </a:r>
          </a:p>
        </p:txBody>
      </p:sp>
      <p:sp>
        <p:nvSpPr>
          <p:cNvPr id="61" name="TextBox 60">
            <a:extLst>
              <a:ext uri="{FF2B5EF4-FFF2-40B4-BE49-F238E27FC236}">
                <a16:creationId xmlns:a16="http://schemas.microsoft.com/office/drawing/2014/main" id="{735B81A9-050C-9542-B5FB-E45A3A2F0927}"/>
              </a:ext>
            </a:extLst>
          </p:cNvPr>
          <p:cNvSpPr txBox="1"/>
          <p:nvPr/>
        </p:nvSpPr>
        <p:spPr>
          <a:xfrm>
            <a:off x="3200400" y="2209800"/>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HTTPS port exposed</a:t>
            </a:r>
          </a:p>
        </p:txBody>
      </p:sp>
      <p:sp>
        <p:nvSpPr>
          <p:cNvPr id="62" name="TextBox 61">
            <a:extLst>
              <a:ext uri="{FF2B5EF4-FFF2-40B4-BE49-F238E27FC236}">
                <a16:creationId xmlns:a16="http://schemas.microsoft.com/office/drawing/2014/main" id="{2B8E038E-1554-F34B-936A-83807126BE9A}"/>
              </a:ext>
            </a:extLst>
          </p:cNvPr>
          <p:cNvSpPr txBox="1"/>
          <p:nvPr/>
        </p:nvSpPr>
        <p:spPr>
          <a:xfrm>
            <a:off x="3238918" y="2960160"/>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32GB RAM, 8 CPU Cores</a:t>
            </a:r>
          </a:p>
        </p:txBody>
      </p:sp>
      <p:sp>
        <p:nvSpPr>
          <p:cNvPr id="63" name="TextBox 62">
            <a:extLst>
              <a:ext uri="{FF2B5EF4-FFF2-40B4-BE49-F238E27FC236}">
                <a16:creationId xmlns:a16="http://schemas.microsoft.com/office/drawing/2014/main" id="{02C0CB92-44C5-9C4E-90AC-1CE88AA5F726}"/>
              </a:ext>
            </a:extLst>
          </p:cNvPr>
          <p:cNvSpPr txBox="1"/>
          <p:nvPr/>
        </p:nvSpPr>
        <p:spPr>
          <a:xfrm>
            <a:off x="6213875" y="2209800"/>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No outside access</a:t>
            </a:r>
          </a:p>
        </p:txBody>
      </p:sp>
      <p:sp>
        <p:nvSpPr>
          <p:cNvPr id="64" name="TextBox 63">
            <a:extLst>
              <a:ext uri="{FF2B5EF4-FFF2-40B4-BE49-F238E27FC236}">
                <a16:creationId xmlns:a16="http://schemas.microsoft.com/office/drawing/2014/main" id="{4D013EC0-BBCF-5D47-A729-E31298546484}"/>
              </a:ext>
            </a:extLst>
          </p:cNvPr>
          <p:cNvSpPr txBox="1"/>
          <p:nvPr/>
        </p:nvSpPr>
        <p:spPr>
          <a:xfrm>
            <a:off x="6253995" y="2960160"/>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64GB RAM, 32 CPU Cores</a:t>
            </a:r>
          </a:p>
        </p:txBody>
      </p:sp>
      <p:sp>
        <p:nvSpPr>
          <p:cNvPr id="65" name="TextBox 64">
            <a:extLst>
              <a:ext uri="{FF2B5EF4-FFF2-40B4-BE49-F238E27FC236}">
                <a16:creationId xmlns:a16="http://schemas.microsoft.com/office/drawing/2014/main" id="{3F447498-7CB2-594A-915C-0F0EEF5A1119}"/>
              </a:ext>
            </a:extLst>
          </p:cNvPr>
          <p:cNvSpPr txBox="1"/>
          <p:nvPr/>
        </p:nvSpPr>
        <p:spPr>
          <a:xfrm>
            <a:off x="152400" y="3528668"/>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200,000 Records Indexed</a:t>
            </a:r>
          </a:p>
        </p:txBody>
      </p:sp>
      <p:sp>
        <p:nvSpPr>
          <p:cNvPr id="66" name="TextBox 65">
            <a:extLst>
              <a:ext uri="{FF2B5EF4-FFF2-40B4-BE49-F238E27FC236}">
                <a16:creationId xmlns:a16="http://schemas.microsoft.com/office/drawing/2014/main" id="{3B927327-02A0-FA41-A551-384ACAE48EFB}"/>
              </a:ext>
            </a:extLst>
          </p:cNvPr>
          <p:cNvSpPr txBox="1"/>
          <p:nvPr/>
        </p:nvSpPr>
        <p:spPr>
          <a:xfrm>
            <a:off x="3238918" y="3505884"/>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1 Million Records Indexed</a:t>
            </a:r>
          </a:p>
        </p:txBody>
      </p:sp>
      <p:sp>
        <p:nvSpPr>
          <p:cNvPr id="67" name="TextBox 66">
            <a:extLst>
              <a:ext uri="{FF2B5EF4-FFF2-40B4-BE49-F238E27FC236}">
                <a16:creationId xmlns:a16="http://schemas.microsoft.com/office/drawing/2014/main" id="{8AF80C54-1AC5-124F-B238-8F51B5E54605}"/>
              </a:ext>
            </a:extLst>
          </p:cNvPr>
          <p:cNvSpPr txBox="1"/>
          <p:nvPr/>
        </p:nvSpPr>
        <p:spPr>
          <a:xfrm>
            <a:off x="6253995" y="3505884"/>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lumMod val="50000"/>
                  </a:srgbClr>
                </a:solidFill>
                <a:effectLst/>
                <a:uLnTx/>
                <a:uFillTx/>
                <a:latin typeface="Calibri"/>
                <a:ea typeface="+mn-ea"/>
                <a:cs typeface="+mn-cs"/>
              </a:rPr>
              <a:t>4 Million Records Indexed</a:t>
            </a:r>
          </a:p>
        </p:txBody>
      </p:sp>
    </p:spTree>
    <p:extLst>
      <p:ext uri="{BB962C8B-B14F-4D97-AF65-F5344CB8AC3E}">
        <p14:creationId xmlns:p14="http://schemas.microsoft.com/office/powerpoint/2010/main" val="123904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359D-2F2D-D94C-9932-C0EADD15A37E}"/>
              </a:ext>
            </a:extLst>
          </p:cNvPr>
          <p:cNvSpPr>
            <a:spLocks noGrp="1"/>
          </p:cNvSpPr>
          <p:nvPr>
            <p:ph type="title"/>
          </p:nvPr>
        </p:nvSpPr>
        <p:spPr/>
        <p:txBody>
          <a:bodyPr>
            <a:normAutofit/>
          </a:bodyPr>
          <a:lstStyle/>
          <a:p>
            <a:r>
              <a:rPr lang="en-US" dirty="0">
                <a:solidFill>
                  <a:schemeClr val="accent2">
                    <a:lumMod val="20000"/>
                    <a:lumOff val="80000"/>
                  </a:schemeClr>
                </a:solidFill>
              </a:rPr>
              <a:t>Challenge </a:t>
            </a:r>
            <a:r>
              <a:rPr lang="en-US" dirty="0" smtClean="0">
                <a:solidFill>
                  <a:schemeClr val="accent2">
                    <a:lumMod val="20000"/>
                    <a:lumOff val="80000"/>
                  </a:schemeClr>
                </a:solidFill>
              </a:rPr>
              <a:t>#2: </a:t>
            </a:r>
            <a:r>
              <a:rPr lang="en-US" dirty="0">
                <a:solidFill>
                  <a:schemeClr val="accent2">
                    <a:lumMod val="20000"/>
                    <a:lumOff val="80000"/>
                  </a:schemeClr>
                </a:solidFill>
              </a:rPr>
              <a:t>Wrangling Big Data</a:t>
            </a:r>
          </a:p>
        </p:txBody>
      </p:sp>
      <p:sp>
        <p:nvSpPr>
          <p:cNvPr id="4" name="Rounded Rectangle 3">
            <a:extLst>
              <a:ext uri="{FF2B5EF4-FFF2-40B4-BE49-F238E27FC236}">
                <a16:creationId xmlns:a16="http://schemas.microsoft.com/office/drawing/2014/main" id="{857D0239-D13A-CC48-A983-2000888D79A8}"/>
              </a:ext>
            </a:extLst>
          </p:cNvPr>
          <p:cNvSpPr/>
          <p:nvPr/>
        </p:nvSpPr>
        <p:spPr>
          <a:xfrm>
            <a:off x="762000" y="1562100"/>
            <a:ext cx="7620000" cy="3733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69696">
                    <a:lumMod val="75000"/>
                  </a:srgbClr>
                </a:solidFill>
                <a:effectLst/>
                <a:uLnTx/>
                <a:uFillTx/>
                <a:latin typeface="Calibri"/>
                <a:ea typeface="+mn-ea"/>
                <a:cs typeface="+mn-cs"/>
              </a:rPr>
              <a:t>Marc -&gt; RDF Conversion</a:t>
            </a:r>
          </a:p>
        </p:txBody>
      </p:sp>
      <p:sp>
        <p:nvSpPr>
          <p:cNvPr id="5" name="Vertical Scroll 4">
            <a:extLst>
              <a:ext uri="{FF2B5EF4-FFF2-40B4-BE49-F238E27FC236}">
                <a16:creationId xmlns:a16="http://schemas.microsoft.com/office/drawing/2014/main" id="{DD54DB44-1FF8-2146-B5CD-8331C37EC29D}"/>
              </a:ext>
            </a:extLst>
          </p:cNvPr>
          <p:cNvSpPr/>
          <p:nvPr/>
        </p:nvSpPr>
        <p:spPr>
          <a:xfrm>
            <a:off x="2971800" y="2667000"/>
            <a:ext cx="2971800" cy="1524000"/>
          </a:xfrm>
          <a:prstGeom prst="verticalScroll">
            <a:avLst/>
          </a:prstGeom>
          <a:ln>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Multidocument 5">
            <a:extLst>
              <a:ext uri="{FF2B5EF4-FFF2-40B4-BE49-F238E27FC236}">
                <a16:creationId xmlns:a16="http://schemas.microsoft.com/office/drawing/2014/main" id="{EEA504DF-4F31-D641-88B8-E0F323DBB8C6}"/>
              </a:ext>
            </a:extLst>
          </p:cNvPr>
          <p:cNvSpPr/>
          <p:nvPr/>
        </p:nvSpPr>
        <p:spPr>
          <a:xfrm>
            <a:off x="1371600" y="3048000"/>
            <a:ext cx="838200" cy="914400"/>
          </a:xfrm>
          <a:prstGeom prst="flowChartMultidocument">
            <a:avLst/>
          </a:prstGeom>
          <a:ln>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CB999FFC-F6A9-9648-91F7-C62AF52C9FA8}"/>
              </a:ext>
            </a:extLst>
          </p:cNvPr>
          <p:cNvPicPr>
            <a:picLocks noChangeAspect="1"/>
          </p:cNvPicPr>
          <p:nvPr/>
        </p:nvPicPr>
        <p:blipFill>
          <a:blip r:embed="rId3"/>
          <a:stretch>
            <a:fillRect/>
          </a:stretch>
        </p:blipFill>
        <p:spPr>
          <a:xfrm>
            <a:off x="6449892" y="2863850"/>
            <a:ext cx="1044815" cy="1130300"/>
          </a:xfrm>
          <a:prstGeom prst="rect">
            <a:avLst/>
          </a:prstGeom>
        </p:spPr>
      </p:pic>
      <p:sp>
        <p:nvSpPr>
          <p:cNvPr id="9" name="Magnetic Disk 8">
            <a:extLst>
              <a:ext uri="{FF2B5EF4-FFF2-40B4-BE49-F238E27FC236}">
                <a16:creationId xmlns:a16="http://schemas.microsoft.com/office/drawing/2014/main" id="{E6393364-0A50-F24A-866E-A5525900AB11}"/>
              </a:ext>
            </a:extLst>
          </p:cNvPr>
          <p:cNvSpPr/>
          <p:nvPr/>
        </p:nvSpPr>
        <p:spPr>
          <a:xfrm>
            <a:off x="3962400" y="3619500"/>
            <a:ext cx="1219200" cy="1524000"/>
          </a:xfrm>
          <a:prstGeom prst="flowChartMagneticDisk">
            <a:avLst/>
          </a:prstGeom>
          <a:ln>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A2C04795-5370-8C49-9506-B6F12BAF26E3}"/>
              </a:ext>
            </a:extLst>
          </p:cNvPr>
          <p:cNvPicPr>
            <a:picLocks noChangeAspect="1"/>
          </p:cNvPicPr>
          <p:nvPr/>
        </p:nvPicPr>
        <p:blipFill>
          <a:blip r:embed="rId4"/>
          <a:stretch>
            <a:fillRect/>
          </a:stretch>
        </p:blipFill>
        <p:spPr>
          <a:xfrm>
            <a:off x="4307619" y="4289986"/>
            <a:ext cx="515914" cy="515914"/>
          </a:xfrm>
          <a:prstGeom prst="rect">
            <a:avLst/>
          </a:prstGeom>
        </p:spPr>
      </p:pic>
      <p:sp>
        <p:nvSpPr>
          <p:cNvPr id="11" name="TextBox 10">
            <a:extLst>
              <a:ext uri="{FF2B5EF4-FFF2-40B4-BE49-F238E27FC236}">
                <a16:creationId xmlns:a16="http://schemas.microsoft.com/office/drawing/2014/main" id="{4511793B-62B9-9B4D-A747-2303B7EBE513}"/>
              </a:ext>
            </a:extLst>
          </p:cNvPr>
          <p:cNvSpPr txBox="1"/>
          <p:nvPr/>
        </p:nvSpPr>
        <p:spPr>
          <a:xfrm>
            <a:off x="990600" y="3994150"/>
            <a:ext cx="16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MARC Records</a:t>
            </a:r>
          </a:p>
        </p:txBody>
      </p:sp>
      <p:cxnSp>
        <p:nvCxnSpPr>
          <p:cNvPr id="13" name="Straight Arrow Connector 12">
            <a:extLst>
              <a:ext uri="{FF2B5EF4-FFF2-40B4-BE49-F238E27FC236}">
                <a16:creationId xmlns:a16="http://schemas.microsoft.com/office/drawing/2014/main" id="{0EEDB88B-8D6F-0946-9484-AC6D540D9CD5}"/>
              </a:ext>
            </a:extLst>
          </p:cNvPr>
          <p:cNvCxnSpPr/>
          <p:nvPr/>
        </p:nvCxnSpPr>
        <p:spPr>
          <a:xfrm>
            <a:off x="2362200" y="3429000"/>
            <a:ext cx="6858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C21F89F-5A7B-AD4E-929F-E2E08EB375FA}"/>
              </a:ext>
            </a:extLst>
          </p:cNvPr>
          <p:cNvSpPr txBox="1"/>
          <p:nvPr/>
        </p:nvSpPr>
        <p:spPr>
          <a:xfrm>
            <a:off x="3352800" y="2958584"/>
            <a:ext cx="2057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Conversion Script</a:t>
            </a:r>
          </a:p>
        </p:txBody>
      </p:sp>
      <p:cxnSp>
        <p:nvCxnSpPr>
          <p:cNvPr id="15" name="Straight Arrow Connector 14">
            <a:extLst>
              <a:ext uri="{FF2B5EF4-FFF2-40B4-BE49-F238E27FC236}">
                <a16:creationId xmlns:a16="http://schemas.microsoft.com/office/drawing/2014/main" id="{E80E9627-4888-A74C-A96F-CCCE0A86D715}"/>
              </a:ext>
            </a:extLst>
          </p:cNvPr>
          <p:cNvCxnSpPr>
            <a:cxnSpLocks/>
          </p:cNvCxnSpPr>
          <p:nvPr/>
        </p:nvCxnSpPr>
        <p:spPr>
          <a:xfrm>
            <a:off x="5867400" y="3429000"/>
            <a:ext cx="4572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972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BB9D-6C3C-BA4B-9982-DEF4FC7E1D8F}"/>
              </a:ext>
            </a:extLst>
          </p:cNvPr>
          <p:cNvSpPr>
            <a:spLocks noGrp="1"/>
          </p:cNvSpPr>
          <p:nvPr>
            <p:ph type="title"/>
          </p:nvPr>
        </p:nvSpPr>
        <p:spPr/>
        <p:txBody>
          <a:bodyPr/>
          <a:lstStyle/>
          <a:p>
            <a:r>
              <a:rPr lang="en-US" dirty="0">
                <a:solidFill>
                  <a:schemeClr val="accent2">
                    <a:lumMod val="20000"/>
                    <a:lumOff val="80000"/>
                  </a:schemeClr>
                </a:solidFill>
              </a:rPr>
              <a:t>Challenge </a:t>
            </a:r>
            <a:r>
              <a:rPr lang="en-US" dirty="0" smtClean="0">
                <a:solidFill>
                  <a:schemeClr val="accent2">
                    <a:lumMod val="20000"/>
                    <a:lumOff val="80000"/>
                  </a:schemeClr>
                </a:solidFill>
              </a:rPr>
              <a:t>#2: </a:t>
            </a:r>
            <a:r>
              <a:rPr lang="en-US" dirty="0">
                <a:solidFill>
                  <a:schemeClr val="accent2">
                    <a:lumMod val="20000"/>
                    <a:lumOff val="80000"/>
                  </a:schemeClr>
                </a:solidFill>
              </a:rPr>
              <a:t>Wrangling Big Data</a:t>
            </a:r>
            <a:endParaRPr lang="en-US" dirty="0"/>
          </a:p>
        </p:txBody>
      </p:sp>
      <p:pic>
        <p:nvPicPr>
          <p:cNvPr id="3" name="Picture 2">
            <a:extLst>
              <a:ext uri="{FF2B5EF4-FFF2-40B4-BE49-F238E27FC236}">
                <a16:creationId xmlns:a16="http://schemas.microsoft.com/office/drawing/2014/main" id="{C836E0A7-35F8-A845-BEED-638EC235AC20}"/>
              </a:ext>
            </a:extLst>
          </p:cNvPr>
          <p:cNvPicPr>
            <a:picLocks noChangeAspect="1"/>
          </p:cNvPicPr>
          <p:nvPr/>
        </p:nvPicPr>
        <p:blipFill>
          <a:blip r:embed="rId3"/>
          <a:stretch>
            <a:fillRect/>
          </a:stretch>
        </p:blipFill>
        <p:spPr>
          <a:xfrm>
            <a:off x="2042319" y="1498600"/>
            <a:ext cx="5059362" cy="5059362"/>
          </a:xfrm>
          <a:prstGeom prst="rect">
            <a:avLst/>
          </a:prstGeom>
        </p:spPr>
      </p:pic>
    </p:spTree>
    <p:extLst>
      <p:ext uri="{BB962C8B-B14F-4D97-AF65-F5344CB8AC3E}">
        <p14:creationId xmlns:p14="http://schemas.microsoft.com/office/powerpoint/2010/main" val="1710709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2619-1E92-B749-AE0A-D2A8A76B9DBE}"/>
              </a:ext>
            </a:extLst>
          </p:cNvPr>
          <p:cNvSpPr>
            <a:spLocks noGrp="1"/>
          </p:cNvSpPr>
          <p:nvPr>
            <p:ph type="title"/>
          </p:nvPr>
        </p:nvSpPr>
        <p:spPr/>
        <p:txBody>
          <a:bodyPr/>
          <a:lstStyle/>
          <a:p>
            <a:r>
              <a:rPr lang="en-US" dirty="0">
                <a:solidFill>
                  <a:schemeClr val="accent2">
                    <a:lumMod val="20000"/>
                    <a:lumOff val="80000"/>
                  </a:schemeClr>
                </a:solidFill>
              </a:rPr>
              <a:t>Challenge </a:t>
            </a:r>
            <a:r>
              <a:rPr lang="en-US" dirty="0" smtClean="0">
                <a:solidFill>
                  <a:schemeClr val="accent2">
                    <a:lumMod val="20000"/>
                    <a:lumOff val="80000"/>
                  </a:schemeClr>
                </a:solidFill>
              </a:rPr>
              <a:t>#2: </a:t>
            </a:r>
            <a:r>
              <a:rPr lang="en-US" dirty="0">
                <a:solidFill>
                  <a:schemeClr val="accent2">
                    <a:lumMod val="20000"/>
                    <a:lumOff val="80000"/>
                  </a:schemeClr>
                </a:solidFill>
              </a:rPr>
              <a:t>Wrangling Big Data</a:t>
            </a:r>
            <a:endParaRPr lang="en-US" dirty="0"/>
          </a:p>
        </p:txBody>
      </p:sp>
      <p:grpSp>
        <p:nvGrpSpPr>
          <p:cNvPr id="15" name="Group 14">
            <a:extLst>
              <a:ext uri="{FF2B5EF4-FFF2-40B4-BE49-F238E27FC236}">
                <a16:creationId xmlns:a16="http://schemas.microsoft.com/office/drawing/2014/main" id="{BC25B3A9-B4C1-5149-8872-62DD82DEE43C}"/>
              </a:ext>
            </a:extLst>
          </p:cNvPr>
          <p:cNvGrpSpPr/>
          <p:nvPr/>
        </p:nvGrpSpPr>
        <p:grpSpPr>
          <a:xfrm>
            <a:off x="906169" y="3248028"/>
            <a:ext cx="1395454" cy="1524000"/>
            <a:chOff x="4788673" y="2133600"/>
            <a:chExt cx="1395454" cy="1524000"/>
          </a:xfrm>
        </p:grpSpPr>
        <p:sp>
          <p:nvSpPr>
            <p:cNvPr id="3" name="Magnetic Disk 2">
              <a:extLst>
                <a:ext uri="{FF2B5EF4-FFF2-40B4-BE49-F238E27FC236}">
                  <a16:creationId xmlns:a16="http://schemas.microsoft.com/office/drawing/2014/main" id="{C195A58D-61F3-8A49-9360-52D7A41F3887}"/>
                </a:ext>
              </a:extLst>
            </p:cNvPr>
            <p:cNvSpPr/>
            <p:nvPr/>
          </p:nvSpPr>
          <p:spPr>
            <a:xfrm>
              <a:off x="4876800" y="2133600"/>
              <a:ext cx="121920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2E72354-5307-D846-9726-14D8A0C6DEA8}"/>
                </a:ext>
              </a:extLst>
            </p:cNvPr>
            <p:cNvSpPr txBox="1"/>
            <p:nvPr/>
          </p:nvSpPr>
          <p:spPr>
            <a:xfrm>
              <a:off x="4788673" y="2199807"/>
              <a:ext cx="1395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Collex</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F2263F9-D2C9-BE49-8343-D1071D4ADF16}"/>
                </a:ext>
              </a:extLst>
            </p:cNvPr>
            <p:cNvPicPr>
              <a:picLocks noChangeAspect="1"/>
            </p:cNvPicPr>
            <p:nvPr/>
          </p:nvPicPr>
          <p:blipFill>
            <a:blip r:embed="rId3"/>
            <a:stretch>
              <a:fillRect/>
            </a:stretch>
          </p:blipFill>
          <p:spPr>
            <a:xfrm>
              <a:off x="4994059" y="2623111"/>
              <a:ext cx="936974" cy="780812"/>
            </a:xfrm>
            <a:prstGeom prst="rect">
              <a:avLst/>
            </a:prstGeom>
          </p:spPr>
        </p:pic>
      </p:grpSp>
      <p:grpSp>
        <p:nvGrpSpPr>
          <p:cNvPr id="17" name="Group 16">
            <a:extLst>
              <a:ext uri="{FF2B5EF4-FFF2-40B4-BE49-F238E27FC236}">
                <a16:creationId xmlns:a16="http://schemas.microsoft.com/office/drawing/2014/main" id="{9BC6C989-2FF5-0D47-9524-0EA88DCE8310}"/>
              </a:ext>
            </a:extLst>
          </p:cNvPr>
          <p:cNvGrpSpPr/>
          <p:nvPr/>
        </p:nvGrpSpPr>
        <p:grpSpPr>
          <a:xfrm>
            <a:off x="2923150" y="3248028"/>
            <a:ext cx="1395454" cy="1524000"/>
            <a:chOff x="4764819" y="4328160"/>
            <a:chExt cx="1395454" cy="1524000"/>
          </a:xfrm>
        </p:grpSpPr>
        <p:sp>
          <p:nvSpPr>
            <p:cNvPr id="4" name="Magnetic Disk 3">
              <a:extLst>
                <a:ext uri="{FF2B5EF4-FFF2-40B4-BE49-F238E27FC236}">
                  <a16:creationId xmlns:a16="http://schemas.microsoft.com/office/drawing/2014/main" id="{94907E21-A0C9-664E-AA4F-712E322C5160}"/>
                </a:ext>
              </a:extLst>
            </p:cNvPr>
            <p:cNvSpPr/>
            <p:nvPr/>
          </p:nvSpPr>
          <p:spPr>
            <a:xfrm>
              <a:off x="4852946" y="4328160"/>
              <a:ext cx="121920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D1E10858-6EB9-2D4D-AE6F-BBE8926E8FED}"/>
                </a:ext>
              </a:extLst>
            </p:cNvPr>
            <p:cNvSpPr txBox="1"/>
            <p:nvPr/>
          </p:nvSpPr>
          <p:spPr>
            <a:xfrm>
              <a:off x="4764819" y="4411829"/>
              <a:ext cx="1395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Catalog</a:t>
              </a:r>
            </a:p>
          </p:txBody>
        </p:sp>
        <p:pic>
          <p:nvPicPr>
            <p:cNvPr id="12" name="Picture 11">
              <a:extLst>
                <a:ext uri="{FF2B5EF4-FFF2-40B4-BE49-F238E27FC236}">
                  <a16:creationId xmlns:a16="http://schemas.microsoft.com/office/drawing/2014/main" id="{5BBC3EF3-0159-5C4C-926D-37D10FB125F0}"/>
                </a:ext>
              </a:extLst>
            </p:cNvPr>
            <p:cNvPicPr>
              <a:picLocks noChangeAspect="1"/>
            </p:cNvPicPr>
            <p:nvPr/>
          </p:nvPicPr>
          <p:blipFill>
            <a:blip r:embed="rId3"/>
            <a:stretch>
              <a:fillRect/>
            </a:stretch>
          </p:blipFill>
          <p:spPr>
            <a:xfrm>
              <a:off x="5002010" y="4833573"/>
              <a:ext cx="936974" cy="780812"/>
            </a:xfrm>
            <a:prstGeom prst="rect">
              <a:avLst/>
            </a:prstGeom>
          </p:spPr>
        </p:pic>
      </p:grpSp>
      <p:grpSp>
        <p:nvGrpSpPr>
          <p:cNvPr id="16" name="Group 15">
            <a:extLst>
              <a:ext uri="{FF2B5EF4-FFF2-40B4-BE49-F238E27FC236}">
                <a16:creationId xmlns:a16="http://schemas.microsoft.com/office/drawing/2014/main" id="{584DDB08-CEF6-9845-8EA0-714D786E277F}"/>
              </a:ext>
            </a:extLst>
          </p:cNvPr>
          <p:cNvGrpSpPr/>
          <p:nvPr/>
        </p:nvGrpSpPr>
        <p:grpSpPr>
          <a:xfrm>
            <a:off x="4940131" y="3253228"/>
            <a:ext cx="1395454" cy="1524000"/>
            <a:chOff x="7130745" y="2117698"/>
            <a:chExt cx="1395454" cy="1524000"/>
          </a:xfrm>
        </p:grpSpPr>
        <p:sp>
          <p:nvSpPr>
            <p:cNvPr id="5" name="Magnetic Disk 4">
              <a:extLst>
                <a:ext uri="{FF2B5EF4-FFF2-40B4-BE49-F238E27FC236}">
                  <a16:creationId xmlns:a16="http://schemas.microsoft.com/office/drawing/2014/main" id="{511D9EAF-5446-184B-B85C-35983B4206E9}"/>
                </a:ext>
              </a:extLst>
            </p:cNvPr>
            <p:cNvSpPr/>
            <p:nvPr/>
          </p:nvSpPr>
          <p:spPr>
            <a:xfrm>
              <a:off x="7198581" y="2117698"/>
              <a:ext cx="121920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5AB46847-760B-CC48-AFEA-0C6914508E0E}"/>
                </a:ext>
              </a:extLst>
            </p:cNvPr>
            <p:cNvSpPr txBox="1"/>
            <p:nvPr/>
          </p:nvSpPr>
          <p:spPr>
            <a:xfrm>
              <a:off x="7130745" y="2160508"/>
              <a:ext cx="1395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Database</a:t>
              </a:r>
            </a:p>
          </p:txBody>
        </p:sp>
        <p:pic>
          <p:nvPicPr>
            <p:cNvPr id="13" name="Picture 12">
              <a:extLst>
                <a:ext uri="{FF2B5EF4-FFF2-40B4-BE49-F238E27FC236}">
                  <a16:creationId xmlns:a16="http://schemas.microsoft.com/office/drawing/2014/main" id="{DFAA21A3-35DB-8243-AF66-2FF573011EEA}"/>
                </a:ext>
              </a:extLst>
            </p:cNvPr>
            <p:cNvPicPr>
              <a:picLocks noChangeAspect="1"/>
            </p:cNvPicPr>
            <p:nvPr/>
          </p:nvPicPr>
          <p:blipFill>
            <a:blip r:embed="rId4"/>
            <a:stretch>
              <a:fillRect/>
            </a:stretch>
          </p:blipFill>
          <p:spPr>
            <a:xfrm>
              <a:off x="7543800" y="2788184"/>
              <a:ext cx="515914" cy="515914"/>
            </a:xfrm>
            <a:prstGeom prst="rect">
              <a:avLst/>
            </a:prstGeom>
          </p:spPr>
        </p:pic>
      </p:grpSp>
      <p:grpSp>
        <p:nvGrpSpPr>
          <p:cNvPr id="18" name="Group 17">
            <a:extLst>
              <a:ext uri="{FF2B5EF4-FFF2-40B4-BE49-F238E27FC236}">
                <a16:creationId xmlns:a16="http://schemas.microsoft.com/office/drawing/2014/main" id="{6F752F01-61D8-9643-8E8E-C5B63292852E}"/>
              </a:ext>
            </a:extLst>
          </p:cNvPr>
          <p:cNvGrpSpPr/>
          <p:nvPr/>
        </p:nvGrpSpPr>
        <p:grpSpPr>
          <a:xfrm>
            <a:off x="6913438" y="3253228"/>
            <a:ext cx="1395454" cy="1524000"/>
            <a:chOff x="7110454" y="4328160"/>
            <a:chExt cx="1395454" cy="1524000"/>
          </a:xfrm>
        </p:grpSpPr>
        <p:sp>
          <p:nvSpPr>
            <p:cNvPr id="6" name="Magnetic Disk 5">
              <a:extLst>
                <a:ext uri="{FF2B5EF4-FFF2-40B4-BE49-F238E27FC236}">
                  <a16:creationId xmlns:a16="http://schemas.microsoft.com/office/drawing/2014/main" id="{49505BED-5D1A-4E44-9277-453595EBC29F}"/>
                </a:ext>
              </a:extLst>
            </p:cNvPr>
            <p:cNvSpPr/>
            <p:nvPr/>
          </p:nvSpPr>
          <p:spPr>
            <a:xfrm>
              <a:off x="7192157" y="4328160"/>
              <a:ext cx="121920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3D8F4CBB-C82E-0B42-975C-B0ED619FC884}"/>
                </a:ext>
              </a:extLst>
            </p:cNvPr>
            <p:cNvSpPr txBox="1"/>
            <p:nvPr/>
          </p:nvSpPr>
          <p:spPr>
            <a:xfrm>
              <a:off x="7110454" y="4411829"/>
              <a:ext cx="1395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Index</a:t>
              </a:r>
            </a:p>
          </p:txBody>
        </p:sp>
        <p:pic>
          <p:nvPicPr>
            <p:cNvPr id="14" name="Picture 13">
              <a:extLst>
                <a:ext uri="{FF2B5EF4-FFF2-40B4-BE49-F238E27FC236}">
                  <a16:creationId xmlns:a16="http://schemas.microsoft.com/office/drawing/2014/main" id="{7FC6BD11-A6AC-DC4E-B645-148EE6E890CA}"/>
                </a:ext>
              </a:extLst>
            </p:cNvPr>
            <p:cNvPicPr>
              <a:picLocks noChangeAspect="1"/>
            </p:cNvPicPr>
            <p:nvPr/>
          </p:nvPicPr>
          <p:blipFill>
            <a:blip r:embed="rId5"/>
            <a:stretch>
              <a:fillRect/>
            </a:stretch>
          </p:blipFill>
          <p:spPr>
            <a:xfrm>
              <a:off x="7274945" y="4648200"/>
              <a:ext cx="1107055" cy="1107055"/>
            </a:xfrm>
            <a:prstGeom prst="rect">
              <a:avLst/>
            </a:prstGeom>
          </p:spPr>
        </p:pic>
      </p:grpSp>
      <p:sp>
        <p:nvSpPr>
          <p:cNvPr id="19" name="TextBox 18">
            <a:extLst>
              <a:ext uri="{FF2B5EF4-FFF2-40B4-BE49-F238E27FC236}">
                <a16:creationId xmlns:a16="http://schemas.microsoft.com/office/drawing/2014/main" id="{6C27188D-5E3E-2645-8A53-99B591146335}"/>
              </a:ext>
            </a:extLst>
          </p:cNvPr>
          <p:cNvSpPr txBox="1"/>
          <p:nvPr/>
        </p:nvSpPr>
        <p:spPr>
          <a:xfrm>
            <a:off x="1231731" y="4886980"/>
            <a:ext cx="121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69696">
                    <a:lumMod val="20000"/>
                    <a:lumOff val="80000"/>
                  </a:srgbClr>
                </a:solidFill>
                <a:effectLst/>
                <a:uLnTx/>
                <a:uFillTx/>
                <a:latin typeface="Calibri"/>
                <a:ea typeface="+mn-ea"/>
                <a:cs typeface="+mn-cs"/>
              </a:rPr>
              <a:t>2GB</a:t>
            </a:r>
          </a:p>
        </p:txBody>
      </p:sp>
      <p:sp>
        <p:nvSpPr>
          <p:cNvPr id="20" name="TextBox 19">
            <a:extLst>
              <a:ext uri="{FF2B5EF4-FFF2-40B4-BE49-F238E27FC236}">
                <a16:creationId xmlns:a16="http://schemas.microsoft.com/office/drawing/2014/main" id="{2E350E5D-8C9F-6648-B728-A40763E2C982}"/>
              </a:ext>
            </a:extLst>
          </p:cNvPr>
          <p:cNvSpPr txBox="1"/>
          <p:nvPr/>
        </p:nvSpPr>
        <p:spPr>
          <a:xfrm>
            <a:off x="3048000" y="4878577"/>
            <a:ext cx="121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69696">
                    <a:lumMod val="20000"/>
                    <a:lumOff val="80000"/>
                  </a:srgbClr>
                </a:solidFill>
                <a:effectLst/>
                <a:uLnTx/>
                <a:uFillTx/>
                <a:latin typeface="Calibri"/>
                <a:ea typeface="+mn-ea"/>
                <a:cs typeface="+mn-cs"/>
              </a:rPr>
              <a:t>17GB</a:t>
            </a:r>
          </a:p>
        </p:txBody>
      </p:sp>
      <p:sp>
        <p:nvSpPr>
          <p:cNvPr id="21" name="TextBox 20">
            <a:extLst>
              <a:ext uri="{FF2B5EF4-FFF2-40B4-BE49-F238E27FC236}">
                <a16:creationId xmlns:a16="http://schemas.microsoft.com/office/drawing/2014/main" id="{61A98C5A-C104-0A46-8B02-7FC90E35BA33}"/>
              </a:ext>
            </a:extLst>
          </p:cNvPr>
          <p:cNvSpPr txBox="1"/>
          <p:nvPr/>
        </p:nvSpPr>
        <p:spPr>
          <a:xfrm>
            <a:off x="5029200" y="4874220"/>
            <a:ext cx="13063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69696">
                    <a:lumMod val="20000"/>
                    <a:lumOff val="80000"/>
                  </a:srgbClr>
                </a:solidFill>
                <a:effectLst/>
                <a:uLnTx/>
                <a:uFillTx/>
                <a:latin typeface="Calibri"/>
                <a:ea typeface="+mn-ea"/>
                <a:cs typeface="+mn-cs"/>
              </a:rPr>
              <a:t>&lt; 1GB </a:t>
            </a:r>
          </a:p>
        </p:txBody>
      </p:sp>
      <p:sp>
        <p:nvSpPr>
          <p:cNvPr id="22" name="TextBox 21">
            <a:extLst>
              <a:ext uri="{FF2B5EF4-FFF2-40B4-BE49-F238E27FC236}">
                <a16:creationId xmlns:a16="http://schemas.microsoft.com/office/drawing/2014/main" id="{F7EABE10-B57E-9E4C-84BF-62B0D4493DC9}"/>
              </a:ext>
            </a:extLst>
          </p:cNvPr>
          <p:cNvSpPr txBox="1"/>
          <p:nvPr/>
        </p:nvSpPr>
        <p:spPr>
          <a:xfrm>
            <a:off x="7239000" y="4886980"/>
            <a:ext cx="121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69696">
                    <a:lumMod val="20000"/>
                    <a:lumOff val="80000"/>
                  </a:srgbClr>
                </a:solidFill>
                <a:effectLst/>
                <a:uLnTx/>
                <a:uFillTx/>
                <a:latin typeface="Calibri"/>
                <a:ea typeface="+mn-ea"/>
                <a:cs typeface="+mn-cs"/>
              </a:rPr>
              <a:t>5GB</a:t>
            </a:r>
          </a:p>
        </p:txBody>
      </p:sp>
      <p:sp>
        <p:nvSpPr>
          <p:cNvPr id="23" name="TextBox 22">
            <a:extLst>
              <a:ext uri="{FF2B5EF4-FFF2-40B4-BE49-F238E27FC236}">
                <a16:creationId xmlns:a16="http://schemas.microsoft.com/office/drawing/2014/main" id="{E02FDCFB-18CE-7342-97E1-E9E9030C37CC}"/>
              </a:ext>
            </a:extLst>
          </p:cNvPr>
          <p:cNvSpPr txBox="1"/>
          <p:nvPr/>
        </p:nvSpPr>
        <p:spPr>
          <a:xfrm>
            <a:off x="2133600" y="2080941"/>
            <a:ext cx="518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2B2B2">
                    <a:lumMod val="20000"/>
                    <a:lumOff val="80000"/>
                  </a:srgbClr>
                </a:solidFill>
                <a:effectLst/>
                <a:uLnTx/>
                <a:uFillTx/>
                <a:latin typeface="Calibri"/>
                <a:ea typeface="+mn-ea"/>
                <a:cs typeface="+mn-cs"/>
              </a:rPr>
              <a:t>Total RAM Usage: ~25GB</a:t>
            </a:r>
          </a:p>
        </p:txBody>
      </p:sp>
    </p:spTree>
    <p:extLst>
      <p:ext uri="{BB962C8B-B14F-4D97-AF65-F5344CB8AC3E}">
        <p14:creationId xmlns:p14="http://schemas.microsoft.com/office/powerpoint/2010/main" val="3521040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76200"/>
            <a:ext cx="7368001" cy="6595977"/>
          </a:xfrm>
          <a:prstGeom prst="rect">
            <a:avLst/>
          </a:prstGeom>
        </p:spPr>
      </p:pic>
    </p:spTree>
    <p:extLst>
      <p:ext uri="{BB962C8B-B14F-4D97-AF65-F5344CB8AC3E}">
        <p14:creationId xmlns:p14="http://schemas.microsoft.com/office/powerpoint/2010/main" val="327070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75AE-C883-F340-BE94-8F3227835D7D}"/>
              </a:ext>
            </a:extLst>
          </p:cNvPr>
          <p:cNvSpPr>
            <a:spLocks noGrp="1"/>
          </p:cNvSpPr>
          <p:nvPr>
            <p:ph type="title"/>
          </p:nvPr>
        </p:nvSpPr>
        <p:spPr/>
        <p:txBody>
          <a:bodyPr/>
          <a:lstStyle/>
          <a:p>
            <a:r>
              <a:rPr lang="en-US" dirty="0">
                <a:solidFill>
                  <a:schemeClr val="accent2">
                    <a:lumMod val="20000"/>
                    <a:lumOff val="80000"/>
                  </a:schemeClr>
                </a:solidFill>
              </a:rPr>
              <a:t>Future Directions</a:t>
            </a:r>
            <a:endParaRPr lang="en-US" dirty="0"/>
          </a:p>
        </p:txBody>
      </p:sp>
      <p:sp>
        <p:nvSpPr>
          <p:cNvPr id="3" name="TextBox 2">
            <a:extLst>
              <a:ext uri="{FF2B5EF4-FFF2-40B4-BE49-F238E27FC236}">
                <a16:creationId xmlns:a16="http://schemas.microsoft.com/office/drawing/2014/main" id="{FC891F63-B2FA-CD4C-BB16-B9868383E255}"/>
              </a:ext>
            </a:extLst>
          </p:cNvPr>
          <p:cNvSpPr txBox="1"/>
          <p:nvPr/>
        </p:nvSpPr>
        <p:spPr>
          <a:xfrm>
            <a:off x="609600" y="1417638"/>
            <a:ext cx="7696200"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DDDDDD"/>
                </a:solidFill>
                <a:effectLst/>
                <a:uLnTx/>
                <a:uFillTx/>
                <a:latin typeface="Calibri"/>
                <a:ea typeface="+mn-ea"/>
                <a:cs typeface="+mn-cs"/>
              </a:rPr>
              <a:t>Continue to investigate how to </a:t>
            </a:r>
            <a:r>
              <a:rPr kumimoji="0" lang="en-US" sz="2400" b="1" i="0" u="none" strike="noStrike" kern="1200" cap="none" spc="0" normalizeH="0" baseline="0" noProof="0" dirty="0">
                <a:ln>
                  <a:noFill/>
                </a:ln>
                <a:solidFill>
                  <a:srgbClr val="DDDDDD"/>
                </a:solidFill>
                <a:effectLst/>
                <a:uLnTx/>
                <a:uFillTx/>
                <a:latin typeface="Calibri"/>
                <a:ea typeface="+mn-ea"/>
                <a:cs typeface="+mn-cs"/>
              </a:rPr>
              <a:t>speed up query performance</a:t>
            </a:r>
            <a:r>
              <a:rPr kumimoji="0" lang="en-US" sz="2400" b="0" i="0" u="none" strike="noStrike" kern="1200" cap="none" spc="0" normalizeH="0" baseline="0" noProof="0" dirty="0">
                <a:ln>
                  <a:noFill/>
                </a:ln>
                <a:solidFill>
                  <a:srgbClr val="DDDDDD"/>
                </a:solidFill>
                <a:effectLst/>
                <a:uLnTx/>
                <a:uFillTx/>
                <a:latin typeface="Calibri"/>
                <a:ea typeface="+mn-ea"/>
                <a:cs typeface="+mn-cs"/>
              </a:rPr>
              <a:t> for the current architecture, and produce a production ready version of the ESTC21 project.</a:t>
            </a:r>
          </a:p>
          <a:p>
            <a:pPr marL="285750" lvl="0" indent="-285750">
              <a:buFont typeface="Arial" panose="020B0604020202020204" pitchFamily="34" charset="0"/>
              <a:buChar char="•"/>
            </a:pPr>
            <a:r>
              <a:rPr lang="en-US" sz="2400" b="1" dirty="0">
                <a:solidFill>
                  <a:srgbClr val="DDDDDD"/>
                </a:solidFill>
              </a:rPr>
              <a:t>Explore other architectures</a:t>
            </a:r>
            <a:r>
              <a:rPr lang="en-US" sz="2400" dirty="0">
                <a:solidFill>
                  <a:srgbClr val="DDDDDD"/>
                </a:solidFill>
              </a:rPr>
              <a:t>, i.e. incorporating document based databases for keeping track of annotations, other indexers like Elasticsearch which more readily scale, and graph databases like Neo4J or </a:t>
            </a:r>
            <a:r>
              <a:rPr lang="en-US" sz="2400" dirty="0" err="1">
                <a:solidFill>
                  <a:srgbClr val="DDDDDD"/>
                </a:solidFill>
              </a:rPr>
              <a:t>Blazegraph</a:t>
            </a:r>
            <a:r>
              <a:rPr lang="en-US" sz="2400" dirty="0">
                <a:solidFill>
                  <a:srgbClr val="DDDDDD"/>
                </a:solidFill>
              </a:rPr>
              <a:t> for the purpose of querying linked-open-data</a:t>
            </a:r>
            <a:endParaRPr kumimoji="0" lang="en-US" sz="2400" b="0" i="0" u="none" strike="noStrike" kern="1200" cap="none" spc="0" normalizeH="0" baseline="0" noProof="0" dirty="0">
              <a:ln>
                <a:noFill/>
              </a:ln>
              <a:solidFill>
                <a:srgbClr val="DDDDD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DDDDDD"/>
                </a:solidFill>
                <a:effectLst/>
                <a:uLnTx/>
                <a:uFillTx/>
                <a:latin typeface="Calibri"/>
                <a:ea typeface="+mn-ea"/>
                <a:cs typeface="+mn-cs"/>
              </a:rPr>
              <a:t>Perform </a:t>
            </a:r>
            <a:r>
              <a:rPr kumimoji="0" lang="en-US" sz="2400" b="1" i="0" u="none" strike="noStrike" kern="1200" cap="none" spc="0" normalizeH="0" baseline="0" noProof="0" dirty="0">
                <a:ln>
                  <a:noFill/>
                </a:ln>
                <a:solidFill>
                  <a:srgbClr val="DDDDDD"/>
                </a:solidFill>
                <a:effectLst/>
                <a:uLnTx/>
                <a:uFillTx/>
                <a:latin typeface="Calibri"/>
                <a:ea typeface="+mn-ea"/>
                <a:cs typeface="+mn-cs"/>
              </a:rPr>
              <a:t>named-entity-recognition</a:t>
            </a:r>
            <a:r>
              <a:rPr kumimoji="0" lang="en-US" sz="2400" b="0" i="0" u="none" strike="noStrike" kern="1200" cap="none" spc="0" normalizeH="0" baseline="0" noProof="0" dirty="0">
                <a:ln>
                  <a:noFill/>
                </a:ln>
                <a:solidFill>
                  <a:srgbClr val="DDDDDD"/>
                </a:solidFill>
                <a:effectLst/>
                <a:uLnTx/>
                <a:uFillTx/>
                <a:latin typeface="Calibri"/>
                <a:ea typeface="+mn-ea"/>
                <a:cs typeface="+mn-cs"/>
              </a:rPr>
              <a:t> and coreference resolution on our unique set of persons, subjects, etc. for the purpose of </a:t>
            </a:r>
            <a:r>
              <a:rPr kumimoji="0" lang="en-US" sz="2400" b="1" i="0" u="none" strike="noStrike" kern="1200" cap="none" spc="0" normalizeH="0" baseline="0" noProof="0" dirty="0">
                <a:ln>
                  <a:noFill/>
                </a:ln>
                <a:solidFill>
                  <a:srgbClr val="DDDDDD"/>
                </a:solidFill>
                <a:effectLst/>
                <a:uLnTx/>
                <a:uFillTx/>
                <a:latin typeface="Calibri"/>
                <a:ea typeface="+mn-ea"/>
                <a:cs typeface="+mn-cs"/>
              </a:rPr>
              <a:t>linking up to existing URI’s</a:t>
            </a:r>
            <a:r>
              <a:rPr kumimoji="0" lang="en-US" sz="2400" b="0" i="0" u="none" strike="noStrike" kern="1200" cap="none" spc="0" normalizeH="0" baseline="0" noProof="0" dirty="0">
                <a:ln>
                  <a:noFill/>
                </a:ln>
                <a:solidFill>
                  <a:srgbClr val="DDDDDD"/>
                </a:solidFill>
                <a:effectLst/>
                <a:uLnTx/>
                <a:uFillTx/>
                <a:latin typeface="Calibri"/>
                <a:ea typeface="+mn-ea"/>
                <a:cs typeface="+mn-cs"/>
              </a:rPr>
              <a:t> in knowledge graphs like VIAFF and </a:t>
            </a:r>
            <a:r>
              <a:rPr kumimoji="0" lang="en-US" sz="2400" b="0" i="0" u="none" strike="noStrike" kern="1200" cap="none" spc="0" normalizeH="0" baseline="0" noProof="0" dirty="0" err="1">
                <a:ln>
                  <a:noFill/>
                </a:ln>
                <a:solidFill>
                  <a:srgbClr val="DDDDDD"/>
                </a:solidFill>
                <a:effectLst/>
                <a:uLnTx/>
                <a:uFillTx/>
                <a:latin typeface="Calibri"/>
                <a:ea typeface="+mn-ea"/>
                <a:cs typeface="+mn-cs"/>
              </a:rPr>
              <a:t>Wikidata</a:t>
            </a:r>
            <a:r>
              <a:rPr kumimoji="0" lang="en-US" sz="2400" b="0" i="0" u="none" strike="noStrike" kern="1200" cap="none" spc="0" normalizeH="0" baseline="0" noProof="0" dirty="0">
                <a:ln>
                  <a:noFill/>
                </a:ln>
                <a:solidFill>
                  <a:srgbClr val="DDDDDD"/>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DDDDDD"/>
                </a:solidFill>
                <a:effectLst/>
                <a:uLnTx/>
                <a:uFillTx/>
                <a:latin typeface="Calibri"/>
                <a:ea typeface="+mn-ea"/>
                <a:cs typeface="+mn-cs"/>
              </a:rPr>
              <a:t>Mint URI’s</a:t>
            </a:r>
            <a:r>
              <a:rPr kumimoji="0" lang="en-US" sz="2400" b="0" i="0" u="none" strike="noStrike" kern="1200" cap="none" spc="0" normalizeH="0" baseline="0" noProof="0" dirty="0">
                <a:ln>
                  <a:noFill/>
                </a:ln>
                <a:solidFill>
                  <a:srgbClr val="DDDDDD"/>
                </a:solidFill>
                <a:effectLst/>
                <a:uLnTx/>
                <a:uFillTx/>
                <a:latin typeface="Calibri"/>
                <a:ea typeface="+mn-ea"/>
                <a:cs typeface="+mn-cs"/>
              </a:rPr>
              <a:t> for entities not existing in knowledge graphs.</a:t>
            </a:r>
          </a:p>
        </p:txBody>
      </p:sp>
    </p:spTree>
    <p:extLst>
      <p:ext uri="{BB962C8B-B14F-4D97-AF65-F5344CB8AC3E}">
        <p14:creationId xmlns:p14="http://schemas.microsoft.com/office/powerpoint/2010/main" val="1049259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CE49-F5F9-144B-891A-75CE39CEC175}"/>
              </a:ext>
            </a:extLst>
          </p:cNvPr>
          <p:cNvSpPr>
            <a:spLocks noGrp="1"/>
          </p:cNvSpPr>
          <p:nvPr>
            <p:ph type="title"/>
          </p:nvPr>
        </p:nvSpPr>
        <p:spPr/>
        <p:txBody>
          <a:bodyPr/>
          <a:lstStyle/>
          <a:p>
            <a:r>
              <a:rPr lang="en-US" dirty="0">
                <a:solidFill>
                  <a:schemeClr val="accent1"/>
                </a:solidFill>
              </a:rPr>
              <a:t>Demo</a:t>
            </a:r>
          </a:p>
        </p:txBody>
      </p:sp>
      <p:pic>
        <p:nvPicPr>
          <p:cNvPr id="3" name="Picture 2">
            <a:hlinkClick r:id="rId2"/>
            <a:extLst>
              <a:ext uri="{FF2B5EF4-FFF2-40B4-BE49-F238E27FC236}">
                <a16:creationId xmlns:a16="http://schemas.microsoft.com/office/drawing/2014/main" id="{2C626A03-EE7A-6E4C-85E9-C1AA4DBDC86E}"/>
              </a:ext>
            </a:extLst>
          </p:cNvPr>
          <p:cNvPicPr>
            <a:picLocks noChangeAspect="1"/>
          </p:cNvPicPr>
          <p:nvPr/>
        </p:nvPicPr>
        <p:blipFill>
          <a:blip r:embed="rId3"/>
          <a:stretch>
            <a:fillRect/>
          </a:stretch>
        </p:blipFill>
        <p:spPr>
          <a:xfrm>
            <a:off x="2583898" y="2133600"/>
            <a:ext cx="3976204" cy="3304097"/>
          </a:xfrm>
          <a:prstGeom prst="rect">
            <a:avLst/>
          </a:prstGeom>
        </p:spPr>
      </p:pic>
    </p:spTree>
    <p:extLst>
      <p:ext uri="{BB962C8B-B14F-4D97-AF65-F5344CB8AC3E}">
        <p14:creationId xmlns:p14="http://schemas.microsoft.com/office/powerpoint/2010/main" val="31845526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866F-29BC-E043-900A-AF4A9B599E4C}"/>
              </a:ext>
            </a:extLst>
          </p:cNvPr>
          <p:cNvSpPr>
            <a:spLocks noGrp="1"/>
          </p:cNvSpPr>
          <p:nvPr>
            <p:ph type="title"/>
          </p:nvPr>
        </p:nvSpPr>
        <p:spPr/>
        <p:txBody>
          <a:bodyPr/>
          <a:lstStyle/>
          <a:p>
            <a:r>
              <a:rPr lang="en-US" dirty="0">
                <a:solidFill>
                  <a:schemeClr val="accent2">
                    <a:lumMod val="20000"/>
                    <a:lumOff val="80000"/>
                  </a:schemeClr>
                </a:solidFill>
              </a:rPr>
              <a:t>Questions?</a:t>
            </a:r>
          </a:p>
        </p:txBody>
      </p:sp>
      <p:sp>
        <p:nvSpPr>
          <p:cNvPr id="3" name="TextBox 2">
            <a:extLst>
              <a:ext uri="{FF2B5EF4-FFF2-40B4-BE49-F238E27FC236}">
                <a16:creationId xmlns:a16="http://schemas.microsoft.com/office/drawing/2014/main" id="{AEBD1EDA-9E18-FC4B-8E6D-B52D0DBEAE79}"/>
              </a:ext>
            </a:extLst>
          </p:cNvPr>
          <p:cNvSpPr txBox="1"/>
          <p:nvPr/>
        </p:nvSpPr>
        <p:spPr>
          <a:xfrm>
            <a:off x="1219200" y="2029361"/>
            <a:ext cx="42247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Brian Geiger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brian.geiger@ucr.edu</a:t>
            </a:r>
          </a:p>
        </p:txBody>
      </p:sp>
      <p:sp>
        <p:nvSpPr>
          <p:cNvPr id="4" name="TextBox 3">
            <a:extLst>
              <a:ext uri="{FF2B5EF4-FFF2-40B4-BE49-F238E27FC236}">
                <a16:creationId xmlns:a16="http://schemas.microsoft.com/office/drawing/2014/main" id="{2C790705-6418-5148-AA29-9A1AB7FAE296}"/>
              </a:ext>
            </a:extLst>
          </p:cNvPr>
          <p:cNvSpPr txBox="1"/>
          <p:nvPr/>
        </p:nvSpPr>
        <p:spPr>
          <a:xfrm>
            <a:off x="1219200" y="4038600"/>
            <a:ext cx="420153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Bryan Tarpley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a:ea typeface="+mn-ea"/>
                <a:cs typeface="+mn-cs"/>
              </a:rPr>
              <a:t>bptarpley@tamu.edu</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22559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CE94B-6F66-4B1E-A2DC-AF6FB5379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24" y="1139952"/>
            <a:ext cx="7315200" cy="4425696"/>
          </a:xfrm>
          <a:prstGeom prst="rect">
            <a:avLst/>
          </a:prstGeom>
        </p:spPr>
      </p:pic>
      <p:sp>
        <p:nvSpPr>
          <p:cNvPr id="5" name="Rectangle 4">
            <a:extLst>
              <a:ext uri="{FF2B5EF4-FFF2-40B4-BE49-F238E27FC236}">
                <a16:creationId xmlns:a16="http://schemas.microsoft.com/office/drawing/2014/main" id="{85FC8943-185D-4001-B4EC-A1B66F814D1C}"/>
              </a:ext>
            </a:extLst>
          </p:cNvPr>
          <p:cNvSpPr/>
          <p:nvPr/>
        </p:nvSpPr>
        <p:spPr>
          <a:xfrm>
            <a:off x="902262" y="2743200"/>
            <a:ext cx="2069538"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6D1ED34-607A-4D6A-A9C8-23463FD5F3CC}"/>
              </a:ext>
            </a:extLst>
          </p:cNvPr>
          <p:cNvSpPr>
            <a:spLocks noGrp="1"/>
          </p:cNvSpPr>
          <p:nvPr>
            <p:ph type="title"/>
          </p:nvPr>
        </p:nvSpPr>
        <p:spPr>
          <a:xfrm>
            <a:off x="2971800" y="253635"/>
            <a:ext cx="2822448" cy="588264"/>
          </a:xfrm>
        </p:spPr>
        <p:txBody>
          <a:bodyPr/>
          <a:lstStyle/>
          <a:p>
            <a:r>
              <a:rPr lang="en-US" sz="2400" dirty="0"/>
              <a:t>Placeholder Record</a:t>
            </a:r>
          </a:p>
        </p:txBody>
      </p:sp>
    </p:spTree>
    <p:extLst>
      <p:ext uri="{BB962C8B-B14F-4D97-AF65-F5344CB8AC3E}">
        <p14:creationId xmlns:p14="http://schemas.microsoft.com/office/powerpoint/2010/main" val="3139171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4B854-3546-4952-8004-BA1C58C16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173480"/>
            <a:ext cx="7315200" cy="4511040"/>
          </a:xfrm>
          <a:prstGeom prst="rect">
            <a:avLst/>
          </a:prstGeom>
        </p:spPr>
      </p:pic>
      <p:sp>
        <p:nvSpPr>
          <p:cNvPr id="5" name="Rectangle 4">
            <a:extLst>
              <a:ext uri="{FF2B5EF4-FFF2-40B4-BE49-F238E27FC236}">
                <a16:creationId xmlns:a16="http://schemas.microsoft.com/office/drawing/2014/main" id="{578E5D4F-B93C-4EA5-98CD-E674588D255E}"/>
              </a:ext>
            </a:extLst>
          </p:cNvPr>
          <p:cNvSpPr/>
          <p:nvPr/>
        </p:nvSpPr>
        <p:spPr>
          <a:xfrm>
            <a:off x="1219200" y="2819400"/>
            <a:ext cx="1905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B76415D-8E12-4BC8-A12D-3AFFE4F325F5}"/>
              </a:ext>
            </a:extLst>
          </p:cNvPr>
          <p:cNvSpPr>
            <a:spLocks noGrp="1"/>
          </p:cNvSpPr>
          <p:nvPr>
            <p:ph type="title"/>
          </p:nvPr>
        </p:nvSpPr>
        <p:spPr>
          <a:xfrm>
            <a:off x="3352800" y="501612"/>
            <a:ext cx="2289048" cy="469392"/>
          </a:xfrm>
        </p:spPr>
        <p:txBody>
          <a:bodyPr/>
          <a:lstStyle/>
          <a:p>
            <a:r>
              <a:rPr lang="en-US" sz="2400" dirty="0"/>
              <a:t>Unedited Record</a:t>
            </a:r>
          </a:p>
        </p:txBody>
      </p:sp>
    </p:spTree>
    <p:extLst>
      <p:ext uri="{BB962C8B-B14F-4D97-AF65-F5344CB8AC3E}">
        <p14:creationId xmlns:p14="http://schemas.microsoft.com/office/powerpoint/2010/main" val="1264649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85800"/>
            <a:ext cx="8229600" cy="4114800"/>
          </a:xfrm>
          <a:prstGeom prst="rect">
            <a:avLst/>
          </a:prstGeom>
        </p:spPr>
      </p:pic>
      <p:sp>
        <p:nvSpPr>
          <p:cNvPr id="5" name="TextBox 4"/>
          <p:cNvSpPr txBox="1"/>
          <p:nvPr/>
        </p:nvSpPr>
        <p:spPr>
          <a:xfrm>
            <a:off x="1980874" y="5284857"/>
            <a:ext cx="5182252" cy="707886"/>
          </a:xfrm>
          <a:prstGeom prst="rect">
            <a:avLst/>
          </a:prstGeom>
          <a:noFill/>
        </p:spPr>
        <p:txBody>
          <a:bodyPr wrap="none" rtlCol="0">
            <a:spAutoFit/>
          </a:bodyPr>
          <a:lstStyle/>
          <a:p>
            <a:r>
              <a:rPr lang="en-US" sz="4000" dirty="0">
                <a:solidFill>
                  <a:schemeClr val="bg1"/>
                </a:solidFill>
              </a:rPr>
              <a:t>ESTC Continues to Grow</a:t>
            </a:r>
          </a:p>
        </p:txBody>
      </p:sp>
    </p:spTree>
    <p:extLst>
      <p:ext uri="{BB962C8B-B14F-4D97-AF65-F5344CB8AC3E}">
        <p14:creationId xmlns:p14="http://schemas.microsoft.com/office/powerpoint/2010/main" val="360140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31A8-BBD0-DA4B-B534-58F54B655C7D}"/>
              </a:ext>
            </a:extLst>
          </p:cNvPr>
          <p:cNvSpPr>
            <a:spLocks noGrp="1"/>
          </p:cNvSpPr>
          <p:nvPr>
            <p:ph type="title"/>
          </p:nvPr>
        </p:nvSpPr>
        <p:spPr/>
        <p:txBody>
          <a:bodyPr>
            <a:normAutofit/>
          </a:bodyPr>
          <a:lstStyle/>
          <a:p>
            <a:r>
              <a:rPr lang="en-US" dirty="0">
                <a:solidFill>
                  <a:schemeClr val="bg2"/>
                </a:solidFill>
              </a:rPr>
              <a:t>Development Timeline</a:t>
            </a:r>
          </a:p>
        </p:txBody>
      </p:sp>
      <p:cxnSp>
        <p:nvCxnSpPr>
          <p:cNvPr id="4" name="Straight Arrow Connector 3">
            <a:extLst>
              <a:ext uri="{FF2B5EF4-FFF2-40B4-BE49-F238E27FC236}">
                <a16:creationId xmlns:a16="http://schemas.microsoft.com/office/drawing/2014/main" id="{1A410F90-4B85-4749-8B55-10607928878F}"/>
              </a:ext>
            </a:extLst>
          </p:cNvPr>
          <p:cNvCxnSpPr>
            <a:cxnSpLocks/>
          </p:cNvCxnSpPr>
          <p:nvPr/>
        </p:nvCxnSpPr>
        <p:spPr>
          <a:xfrm>
            <a:off x="1066801" y="4491346"/>
            <a:ext cx="7086600" cy="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A7E68AB-AD39-8F4A-9A2F-3B21D2DA85AB}"/>
              </a:ext>
            </a:extLst>
          </p:cNvPr>
          <p:cNvCxnSpPr>
            <a:cxnSpLocks/>
          </p:cNvCxnSpPr>
          <p:nvPr/>
        </p:nvCxnSpPr>
        <p:spPr>
          <a:xfrm flipV="1">
            <a:off x="1066801" y="4338946"/>
            <a:ext cx="0" cy="1524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5F75481-DC40-144E-83D8-140565B5AA06}"/>
              </a:ext>
            </a:extLst>
          </p:cNvPr>
          <p:cNvSpPr txBox="1"/>
          <p:nvPr/>
        </p:nvSpPr>
        <p:spPr>
          <a:xfrm rot="18212598">
            <a:off x="455050" y="3155327"/>
            <a:ext cx="2285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8F8F8"/>
                </a:solidFill>
                <a:effectLst/>
                <a:uLnTx/>
                <a:uFillTx/>
                <a:latin typeface="Calibri"/>
                <a:ea typeface="+mn-ea"/>
                <a:cs typeface="+mn-cs"/>
              </a:rPr>
              <a:t>2011: Planning Grant</a:t>
            </a:r>
          </a:p>
        </p:txBody>
      </p:sp>
      <p:cxnSp>
        <p:nvCxnSpPr>
          <p:cNvPr id="10" name="Straight Connector 9">
            <a:extLst>
              <a:ext uri="{FF2B5EF4-FFF2-40B4-BE49-F238E27FC236}">
                <a16:creationId xmlns:a16="http://schemas.microsoft.com/office/drawing/2014/main" id="{AA2E08D5-36FF-7D40-BE33-FD52C2C7C6E4}"/>
              </a:ext>
            </a:extLst>
          </p:cNvPr>
          <p:cNvCxnSpPr>
            <a:cxnSpLocks/>
          </p:cNvCxnSpPr>
          <p:nvPr/>
        </p:nvCxnSpPr>
        <p:spPr>
          <a:xfrm flipV="1">
            <a:off x="1712343" y="4330996"/>
            <a:ext cx="0" cy="1524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DB4F833-A3FA-CC4F-AE4E-5296DD2558C7}"/>
              </a:ext>
            </a:extLst>
          </p:cNvPr>
          <p:cNvSpPr txBox="1"/>
          <p:nvPr/>
        </p:nvSpPr>
        <p:spPr>
          <a:xfrm rot="18212598">
            <a:off x="1100592" y="3147377"/>
            <a:ext cx="2285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8F8F8"/>
                </a:solidFill>
                <a:effectLst/>
                <a:uLnTx/>
                <a:uFillTx/>
                <a:latin typeface="Calibri"/>
                <a:ea typeface="+mn-ea"/>
                <a:cs typeface="+mn-cs"/>
              </a:rPr>
              <a:t>2013: Implementation Grant</a:t>
            </a:r>
          </a:p>
        </p:txBody>
      </p:sp>
      <p:cxnSp>
        <p:nvCxnSpPr>
          <p:cNvPr id="12" name="Straight Connector 11">
            <a:extLst>
              <a:ext uri="{FF2B5EF4-FFF2-40B4-BE49-F238E27FC236}">
                <a16:creationId xmlns:a16="http://schemas.microsoft.com/office/drawing/2014/main" id="{75C60BC9-1B7B-C440-83B3-B78F4235CB79}"/>
              </a:ext>
            </a:extLst>
          </p:cNvPr>
          <p:cNvCxnSpPr>
            <a:cxnSpLocks/>
          </p:cNvCxnSpPr>
          <p:nvPr/>
        </p:nvCxnSpPr>
        <p:spPr>
          <a:xfrm flipV="1">
            <a:off x="2815085" y="4338947"/>
            <a:ext cx="0" cy="1524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F1BBE8-452A-D543-8000-3A0DC68B273A}"/>
              </a:ext>
            </a:extLst>
          </p:cNvPr>
          <p:cNvSpPr txBox="1"/>
          <p:nvPr/>
        </p:nvSpPr>
        <p:spPr>
          <a:xfrm rot="18212598">
            <a:off x="2203334" y="3155328"/>
            <a:ext cx="2285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8F8F8"/>
                </a:solidFill>
                <a:effectLst/>
                <a:uLnTx/>
                <a:uFillTx/>
                <a:latin typeface="Calibri"/>
                <a:ea typeface="+mn-ea"/>
                <a:cs typeface="+mn-cs"/>
              </a:rPr>
              <a:t>2015: Grant Finished</a:t>
            </a:r>
          </a:p>
        </p:txBody>
      </p:sp>
      <p:cxnSp>
        <p:nvCxnSpPr>
          <p:cNvPr id="14" name="Straight Connector 13">
            <a:extLst>
              <a:ext uri="{FF2B5EF4-FFF2-40B4-BE49-F238E27FC236}">
                <a16:creationId xmlns:a16="http://schemas.microsoft.com/office/drawing/2014/main" id="{596E62E7-A9B0-AC4C-9EDE-AB358DC8509B}"/>
              </a:ext>
            </a:extLst>
          </p:cNvPr>
          <p:cNvCxnSpPr>
            <a:cxnSpLocks/>
          </p:cNvCxnSpPr>
          <p:nvPr/>
        </p:nvCxnSpPr>
        <p:spPr>
          <a:xfrm flipV="1">
            <a:off x="3877566" y="4324369"/>
            <a:ext cx="0" cy="1524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728FAC-AB9E-D945-B14A-9AB9AC673859}"/>
              </a:ext>
            </a:extLst>
          </p:cNvPr>
          <p:cNvSpPr txBox="1"/>
          <p:nvPr/>
        </p:nvSpPr>
        <p:spPr>
          <a:xfrm rot="18212598">
            <a:off x="3265815" y="3140750"/>
            <a:ext cx="2285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8F8F8"/>
                </a:solidFill>
                <a:effectLst/>
                <a:uLnTx/>
                <a:uFillTx/>
                <a:latin typeface="Calibri"/>
                <a:ea typeface="+mn-ea"/>
                <a:cs typeface="+mn-cs"/>
              </a:rPr>
              <a:t>2017: ARC’s Involvement</a:t>
            </a:r>
          </a:p>
        </p:txBody>
      </p:sp>
      <p:cxnSp>
        <p:nvCxnSpPr>
          <p:cNvPr id="16" name="Straight Connector 15">
            <a:extLst>
              <a:ext uri="{FF2B5EF4-FFF2-40B4-BE49-F238E27FC236}">
                <a16:creationId xmlns:a16="http://schemas.microsoft.com/office/drawing/2014/main" id="{01DA1924-11F3-B442-8878-E4E3E2E6C989}"/>
              </a:ext>
            </a:extLst>
          </p:cNvPr>
          <p:cNvCxnSpPr>
            <a:cxnSpLocks/>
          </p:cNvCxnSpPr>
          <p:nvPr/>
        </p:nvCxnSpPr>
        <p:spPr>
          <a:xfrm flipV="1">
            <a:off x="4753696" y="4318795"/>
            <a:ext cx="0" cy="1524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0C106B9-977B-F14A-A1D5-DE4EF6D272C3}"/>
              </a:ext>
            </a:extLst>
          </p:cNvPr>
          <p:cNvSpPr txBox="1"/>
          <p:nvPr/>
        </p:nvSpPr>
        <p:spPr>
          <a:xfrm rot="18212598">
            <a:off x="4141945" y="3135176"/>
            <a:ext cx="2285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8F8F8"/>
                </a:solidFill>
                <a:effectLst/>
                <a:uLnTx/>
                <a:uFillTx/>
                <a:latin typeface="Calibri"/>
                <a:ea typeface="+mn-ea"/>
                <a:cs typeface="+mn-cs"/>
              </a:rPr>
              <a:t>2019: Prototype at Scale</a:t>
            </a:r>
          </a:p>
        </p:txBody>
      </p:sp>
      <p:sp>
        <p:nvSpPr>
          <p:cNvPr id="18" name="Left Brace 17">
            <a:extLst>
              <a:ext uri="{FF2B5EF4-FFF2-40B4-BE49-F238E27FC236}">
                <a16:creationId xmlns:a16="http://schemas.microsoft.com/office/drawing/2014/main" id="{5EF64B2D-7052-2D45-8BC7-FE89C05DF221}"/>
              </a:ext>
            </a:extLst>
          </p:cNvPr>
          <p:cNvSpPr/>
          <p:nvPr/>
        </p:nvSpPr>
        <p:spPr>
          <a:xfrm rot="16200000">
            <a:off x="3630504" y="3904524"/>
            <a:ext cx="307773" cy="1938611"/>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AA5A740-4A1A-4041-B4B1-7D1D743198D5}"/>
              </a:ext>
            </a:extLst>
          </p:cNvPr>
          <p:cNvSpPr txBox="1"/>
          <p:nvPr/>
        </p:nvSpPr>
        <p:spPr>
          <a:xfrm>
            <a:off x="2655442" y="5102423"/>
            <a:ext cx="26566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8F8F8"/>
                </a:solidFill>
                <a:effectLst/>
                <a:uLnTx/>
                <a:uFillTx/>
                <a:latin typeface="Calibri"/>
                <a:ea typeface="+mn-ea"/>
                <a:cs typeface="+mn-cs"/>
              </a:rPr>
              <a:t>Post-Grant Project Development</a:t>
            </a:r>
          </a:p>
        </p:txBody>
      </p:sp>
    </p:spTree>
    <p:extLst>
      <p:ext uri="{BB962C8B-B14F-4D97-AF65-F5344CB8AC3E}">
        <p14:creationId xmlns:p14="http://schemas.microsoft.com/office/powerpoint/2010/main" val="3837819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08150"/>
            <a:ext cx="8001000" cy="5568850"/>
          </a:xfrm>
          <a:prstGeom prst="rect">
            <a:avLst/>
          </a:prstGeom>
        </p:spPr>
      </p:pic>
      <p:sp>
        <p:nvSpPr>
          <p:cNvPr id="6" name="TextBox 5"/>
          <p:cNvSpPr txBox="1"/>
          <p:nvPr/>
        </p:nvSpPr>
        <p:spPr>
          <a:xfrm>
            <a:off x="2799995" y="151287"/>
            <a:ext cx="3467809" cy="646331"/>
          </a:xfrm>
          <a:prstGeom prst="rect">
            <a:avLst/>
          </a:prstGeom>
          <a:noFill/>
        </p:spPr>
        <p:txBody>
          <a:bodyPr wrap="none" rtlCol="0">
            <a:spAutoFit/>
          </a:bodyPr>
          <a:lstStyle/>
          <a:p>
            <a:r>
              <a:rPr lang="en-US" sz="3600" dirty="0">
                <a:solidFill>
                  <a:schemeClr val="bg1"/>
                </a:solidFill>
              </a:rPr>
              <a:t>Searching ESTC21</a:t>
            </a:r>
          </a:p>
        </p:txBody>
      </p:sp>
    </p:spTree>
    <p:extLst>
      <p:ext uri="{BB962C8B-B14F-4D97-AF65-F5344CB8AC3E}">
        <p14:creationId xmlns:p14="http://schemas.microsoft.com/office/powerpoint/2010/main" val="3068248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7802" y="101942"/>
            <a:ext cx="3193503" cy="646331"/>
          </a:xfrm>
          <a:prstGeom prst="rect">
            <a:avLst/>
          </a:prstGeom>
          <a:noFill/>
        </p:spPr>
        <p:txBody>
          <a:bodyPr wrap="none" rtlCol="0">
            <a:spAutoFit/>
          </a:bodyPr>
          <a:lstStyle/>
          <a:p>
            <a:r>
              <a:rPr lang="en-US" sz="3600" dirty="0">
                <a:solidFill>
                  <a:schemeClr val="bg1"/>
                </a:solidFill>
              </a:rPr>
              <a:t>Record Curation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62000"/>
            <a:ext cx="5034309" cy="5951181"/>
          </a:xfrm>
          <a:prstGeom prst="rect">
            <a:avLst/>
          </a:prstGeom>
        </p:spPr>
      </p:pic>
    </p:spTree>
    <p:extLst>
      <p:ext uri="{BB962C8B-B14F-4D97-AF65-F5344CB8AC3E}">
        <p14:creationId xmlns:p14="http://schemas.microsoft.com/office/powerpoint/2010/main" val="801144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152400"/>
            <a:ext cx="2761012" cy="646331"/>
          </a:xfrm>
          <a:prstGeom prst="rect">
            <a:avLst/>
          </a:prstGeom>
          <a:noFill/>
        </p:spPr>
        <p:txBody>
          <a:bodyPr wrap="none" rtlCol="0">
            <a:spAutoFit/>
          </a:bodyPr>
          <a:lstStyle/>
          <a:p>
            <a:r>
              <a:rPr lang="en-US" sz="3600" dirty="0">
                <a:solidFill>
                  <a:schemeClr val="bg1"/>
                </a:solidFill>
              </a:rPr>
              <a:t>Data Curation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06" y="914400"/>
            <a:ext cx="7772400" cy="5829300"/>
          </a:xfrm>
          <a:prstGeom prst="rect">
            <a:avLst/>
          </a:prstGeom>
        </p:spPr>
      </p:pic>
    </p:spTree>
    <p:extLst>
      <p:ext uri="{BB962C8B-B14F-4D97-AF65-F5344CB8AC3E}">
        <p14:creationId xmlns:p14="http://schemas.microsoft.com/office/powerpoint/2010/main" val="3382101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2678</Words>
  <Application>Microsoft Office PowerPoint</Application>
  <PresentationFormat>Bildschirmpräsentation (4:3)</PresentationFormat>
  <Paragraphs>153</Paragraphs>
  <Slides>22</Slides>
  <Notes>20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22</vt:i4>
      </vt:variant>
    </vt:vector>
  </HeadingPairs>
  <TitlesOfParts>
    <vt:vector size="26" baseType="lpstr">
      <vt:lpstr>Arial</vt:lpstr>
      <vt:lpstr>Calibri</vt:lpstr>
      <vt:lpstr>Wingdings</vt:lpstr>
      <vt:lpstr>Office Theme</vt:lpstr>
      <vt:lpstr>PowerPoint-Präsentation</vt:lpstr>
      <vt:lpstr>PowerPoint-Präsentation</vt:lpstr>
      <vt:lpstr>Placeholder Record</vt:lpstr>
      <vt:lpstr>Unedited Record</vt:lpstr>
      <vt:lpstr>PowerPoint-Präsentation</vt:lpstr>
      <vt:lpstr>Development Timeline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Facing ESTC21 Technical Challenges</vt:lpstr>
      <vt:lpstr>Challenge #1: Containerization</vt:lpstr>
      <vt:lpstr>Challenge #1: Containerization</vt:lpstr>
      <vt:lpstr>Challenge #2: Wrangling Big Data</vt:lpstr>
      <vt:lpstr>Challenge #2: Wrangling Big Data</vt:lpstr>
      <vt:lpstr>Challenge #2: Wrangling Big Data</vt:lpstr>
      <vt:lpstr>Future Directions</vt:lpstr>
      <vt:lpstr>Demo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dc:creator>
  <cp:lastModifiedBy>SUB Pauliner</cp:lastModifiedBy>
  <cp:revision>52</cp:revision>
  <dcterms:created xsi:type="dcterms:W3CDTF">2016-06-18T17:19:06Z</dcterms:created>
  <dcterms:modified xsi:type="dcterms:W3CDTF">2019-10-09T10:34:05Z</dcterms:modified>
</cp:coreProperties>
</file>