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17" r:id="rId3"/>
    <p:sldId id="328" r:id="rId4"/>
    <p:sldId id="329" r:id="rId5"/>
    <p:sldId id="330" r:id="rId6"/>
    <p:sldId id="331" r:id="rId7"/>
    <p:sldId id="337" r:id="rId8"/>
    <p:sldId id="338" r:id="rId9"/>
    <p:sldId id="318" r:id="rId10"/>
    <p:sldId id="332" r:id="rId11"/>
    <p:sldId id="336" r:id="rId12"/>
  </p:sldIdLst>
  <p:sldSz cx="9144000" cy="6858000" type="screen4x3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D7C6"/>
    <a:srgbClr val="5CA8A6"/>
    <a:srgbClr val="F3DAAE"/>
    <a:srgbClr val="E4D363"/>
    <a:srgbClr val="003D74"/>
    <a:srgbClr val="1174CC"/>
    <a:srgbClr val="E0D4C4"/>
    <a:srgbClr val="F3BD48"/>
    <a:srgbClr val="F9D236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80" autoAdjust="0"/>
    <p:restoredTop sz="85233" autoAdjust="0"/>
  </p:normalViewPr>
  <p:slideViewPr>
    <p:cSldViewPr>
      <p:cViewPr varScale="1">
        <p:scale>
          <a:sx n="98" d="100"/>
          <a:sy n="98" d="100"/>
        </p:scale>
        <p:origin x="159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-372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157" d="100"/>
          <a:sy n="157" d="100"/>
        </p:scale>
        <p:origin x="409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ACD8398-2812-8E49-BBCA-23D08DFCEF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2417" y="4717415"/>
            <a:ext cx="4513939" cy="446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4FB6188-4F8F-C646-9B64-5C78E148257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Introductions</a:t>
            </a:r>
          </a:p>
          <a:p>
            <a:endParaRPr lang="en-GB" dirty="0" smtClean="0"/>
          </a:p>
          <a:p>
            <a:r>
              <a:rPr lang="en-GB" dirty="0" smtClean="0"/>
              <a:t>Explain</a:t>
            </a:r>
            <a:r>
              <a:rPr lang="en-GB" baseline="0" dirty="0" smtClean="0"/>
              <a:t> my current and previous roles</a:t>
            </a:r>
          </a:p>
          <a:p>
            <a:r>
              <a:rPr lang="en-GB" baseline="0" dirty="0" smtClean="0"/>
              <a:t>2009-2012 ICP</a:t>
            </a:r>
          </a:p>
          <a:p>
            <a:r>
              <a:rPr lang="en-GB" baseline="0" dirty="0" smtClean="0"/>
              <a:t>2012-2019 S&amp;L</a:t>
            </a:r>
          </a:p>
          <a:p>
            <a:r>
              <a:rPr lang="en-GB" baseline="0" dirty="0" smtClean="0"/>
              <a:t>2019- Head of CDM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FB6188-4F8F-C646-9B64-5C78E1482578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1440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>
                <a:ea typeface="MS PGothic" pitchFamily="34" charset="-128"/>
              </a:rPr>
              <a:t>A</a:t>
            </a:r>
            <a:r>
              <a:rPr lang="en-GB" baseline="0" dirty="0" smtClean="0">
                <a:ea typeface="MS PGothic" pitchFamily="34" charset="-128"/>
              </a:rPr>
              <a:t> lot of barcoding was done at the shelf then moved after data had been processed.</a:t>
            </a:r>
          </a:p>
          <a:p>
            <a:pPr>
              <a:spcBef>
                <a:spcPct val="0"/>
              </a:spcBef>
            </a:pPr>
            <a:endParaRPr lang="en-GB" baseline="0" dirty="0" smtClean="0">
              <a:ea typeface="MS PGothic" pitchFamily="34" charset="-128"/>
            </a:endParaRPr>
          </a:p>
          <a:p>
            <a:pPr>
              <a:spcBef>
                <a:spcPct val="0"/>
              </a:spcBef>
            </a:pPr>
            <a:r>
              <a:rPr lang="en-GB" baseline="0" dirty="0" smtClean="0">
                <a:ea typeface="MS PGothic" pitchFamily="34" charset="-128"/>
              </a:rPr>
              <a:t>The barcoding project had a head start of 8 months before the warehouse opened so material could not be </a:t>
            </a:r>
            <a:r>
              <a:rPr lang="en-GB" baseline="0" dirty="0" smtClean="0">
                <a:ea typeface="MS PGothic" pitchFamily="34" charset="-128"/>
              </a:rPr>
              <a:t>moved</a:t>
            </a:r>
          </a:p>
          <a:p>
            <a:pPr>
              <a:spcBef>
                <a:spcPct val="0"/>
              </a:spcBef>
            </a:pPr>
            <a:endParaRPr lang="en-GB" baseline="0" dirty="0" smtClean="0">
              <a:ea typeface="MS PGothic" pitchFamily="34" charset="-128"/>
            </a:endParaRPr>
          </a:p>
          <a:p>
            <a:pPr>
              <a:spcBef>
                <a:spcPct val="0"/>
              </a:spcBef>
            </a:pPr>
            <a:r>
              <a:rPr lang="en-GB" baseline="0" dirty="0" smtClean="0">
                <a:ea typeface="MS PGothic" pitchFamily="34" charset="-128"/>
              </a:rPr>
              <a:t>Cambridge’s approach has been different and Robin will talk about that.</a:t>
            </a:r>
            <a:endParaRPr lang="en-GB" dirty="0" smtClean="0">
              <a:ea typeface="MS PGothic" pitchFamily="34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2D0F80-6FE1-44A0-9861-E8F4B0A41AD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715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&lt;*&gt;Ended </a:t>
            </a:r>
            <a:r>
              <a:rPr lang="en-GB" dirty="0" smtClean="0"/>
              <a:t>up barcoding more items</a:t>
            </a:r>
            <a:r>
              <a:rPr lang="en-GB" baseline="0" dirty="0" smtClean="0"/>
              <a:t> than we expected.</a:t>
            </a:r>
          </a:p>
          <a:p>
            <a:endParaRPr lang="en-GB" baseline="0" dirty="0" smtClean="0"/>
          </a:p>
          <a:p>
            <a:r>
              <a:rPr lang="en-GB" baseline="0" dirty="0" smtClean="0"/>
              <a:t>&lt;*&gt;15k </a:t>
            </a:r>
            <a:r>
              <a:rPr lang="en-GB" baseline="0" dirty="0" smtClean="0"/>
              <a:t>items per day, sometimes barcoding 3km a day</a:t>
            </a:r>
          </a:p>
          <a:p>
            <a:endParaRPr lang="en-GB" baseline="0" dirty="0" smtClean="0"/>
          </a:p>
          <a:p>
            <a:r>
              <a:rPr lang="en-GB" baseline="0" dirty="0" smtClean="0"/>
              <a:t>&lt;*&gt;The </a:t>
            </a:r>
            <a:r>
              <a:rPr lang="en-GB" baseline="0" dirty="0" smtClean="0"/>
              <a:t>cost to barcode and prepare the material for moving and then ingest into the warehouse was 51 pence per item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FB6188-4F8F-C646-9B64-5C78E1482578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7626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I’m going to introduce</a:t>
            </a:r>
            <a:r>
              <a:rPr lang="en-GB" baseline="0" dirty="0" smtClean="0"/>
              <a:t> the topics related to preparing collections for transfer to the remote store and the work to prepare the store to receive these collections.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Introduce the remote stores at both Oxford and Cambridge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FB6188-4F8F-C646-9B64-5C78E1482578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4956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FB6188-4F8F-C646-9B64-5C78E1482578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5906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Bodleian’s Book Storage Facility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FB6188-4F8F-C646-9B64-5C78E1482578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7792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Why build an off-site</a:t>
            </a:r>
            <a:r>
              <a:rPr lang="en-GB" baseline="0" dirty="0" smtClean="0"/>
              <a:t> store? The answers are different for the two institutions.</a:t>
            </a:r>
          </a:p>
          <a:p>
            <a:endParaRPr lang="en-GB" dirty="0" smtClean="0"/>
          </a:p>
          <a:p>
            <a:r>
              <a:rPr lang="en-GB" dirty="0" smtClean="0"/>
              <a:t>Driven </a:t>
            </a:r>
            <a:r>
              <a:rPr lang="en-GB" dirty="0" smtClean="0"/>
              <a:t>by financial considerations</a:t>
            </a:r>
          </a:p>
          <a:p>
            <a:r>
              <a:rPr lang="en-GB" dirty="0" smtClean="0"/>
              <a:t>Costing </a:t>
            </a:r>
            <a:r>
              <a:rPr lang="en-GB" dirty="0" smtClean="0"/>
              <a:t>the Bodleian Libraries £??? </a:t>
            </a:r>
            <a:r>
              <a:rPr lang="en-GB" dirty="0" smtClean="0"/>
              <a:t>Per year to store collections in salt mines in NW </a:t>
            </a:r>
            <a:r>
              <a:rPr lang="en-GB" dirty="0" smtClean="0"/>
              <a:t>England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9D6A-26C2-4689-B10C-EBDE7DF560F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320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>
                <a:ea typeface="MS PGothic" pitchFamily="34" charset="-128"/>
              </a:rPr>
              <a:t>Also driven by a major project to renovate the New Bodleian Library in the heart of Oxford</a:t>
            </a:r>
          </a:p>
          <a:p>
            <a:pPr>
              <a:spcBef>
                <a:spcPct val="0"/>
              </a:spcBef>
            </a:pPr>
            <a:endParaRPr lang="en-GB" dirty="0" smtClean="0">
              <a:ea typeface="MS PGothic" pitchFamily="34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2D0F80-6FE1-44A0-9861-E8F4B0A41AD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352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In Cambridge almost all of the collections were still retained with the main UL building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Around 9M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FB6188-4F8F-C646-9B64-5C78E1482578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276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Overcrowding was</a:t>
            </a:r>
            <a:r>
              <a:rPr lang="en-GB" baseline="0" dirty="0" smtClean="0"/>
              <a:t> a major issue</a:t>
            </a:r>
          </a:p>
          <a:p>
            <a:r>
              <a:rPr lang="en-GB" baseline="0" dirty="0" smtClean="0"/>
              <a:t>Poor preservation</a:t>
            </a:r>
          </a:p>
          <a:p>
            <a:r>
              <a:rPr lang="en-GB" baseline="0" dirty="0" smtClean="0"/>
              <a:t>Loss of reader desks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FB6188-4F8F-C646-9B64-5C78E1482578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9534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I’m going to briefly cover the barcoding of Bodleian collections. Robin will cover the</a:t>
            </a:r>
            <a:r>
              <a:rPr lang="en-GB" baseline="0" dirty="0" smtClean="0"/>
              <a:t> details of barcoding operations in much more detail from his experience in Cambridge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&lt;*&gt;The </a:t>
            </a:r>
            <a:r>
              <a:rPr lang="en-GB" dirty="0" smtClean="0"/>
              <a:t>Bodleian Inventory</a:t>
            </a:r>
            <a:r>
              <a:rPr lang="en-GB" baseline="0" dirty="0" smtClean="0"/>
              <a:t> Control Project had 6.5M items within scope </a:t>
            </a:r>
            <a:endParaRPr lang="en-GB" baseline="0" dirty="0" smtClean="0"/>
          </a:p>
          <a:p>
            <a:r>
              <a:rPr lang="en-GB" baseline="0" dirty="0" smtClean="0"/>
              <a:t>&lt;*&gt;and </a:t>
            </a:r>
            <a:r>
              <a:rPr lang="en-GB" baseline="0" dirty="0" smtClean="0"/>
              <a:t>just under two years to complete the implementation phase of the project.</a:t>
            </a:r>
          </a:p>
          <a:p>
            <a:r>
              <a:rPr lang="en-GB" baseline="0" dirty="0" smtClean="0"/>
              <a:t>Very large scale project of the scale that the Bodleian had never attempted before.</a:t>
            </a:r>
          </a:p>
          <a:p>
            <a:r>
              <a:rPr lang="en-GB" baseline="0" dirty="0" smtClean="0"/>
              <a:t>Planning </a:t>
            </a:r>
            <a:r>
              <a:rPr lang="en-GB" baseline="0" dirty="0" smtClean="0"/>
              <a:t>had started around six months earlier with a trial in summer 2009</a:t>
            </a:r>
          </a:p>
          <a:p>
            <a:endParaRPr lang="en-GB" baseline="0" dirty="0" smtClean="0"/>
          </a:p>
          <a:p>
            <a:r>
              <a:rPr lang="en-GB" baseline="0" dirty="0" smtClean="0"/>
              <a:t>&lt;*&gt;100 </a:t>
            </a:r>
            <a:r>
              <a:rPr lang="en-GB" baseline="0" dirty="0" smtClean="0"/>
              <a:t>staff involved ranging from agency staff doing the barcoding through to staff supervisors, cataloguers and project management </a:t>
            </a:r>
            <a:r>
              <a:rPr lang="en-GB" baseline="0" dirty="0" smtClean="0"/>
              <a:t>team</a:t>
            </a:r>
          </a:p>
          <a:p>
            <a:endParaRPr lang="en-GB" baseline="0" dirty="0" smtClean="0"/>
          </a:p>
          <a:p>
            <a:r>
              <a:rPr lang="en-GB" baseline="0" dirty="0" smtClean="0"/>
              <a:t>&lt;*&gt;Full details of the project planning and implementation are detailed in chapter 9 of this book, Transforming the </a:t>
            </a:r>
            <a:r>
              <a:rPr lang="en-GB" baseline="0" smtClean="0"/>
              <a:t>Bodleian. Copies </a:t>
            </a:r>
            <a:r>
              <a:rPr lang="en-GB" baseline="0" dirty="0" smtClean="0"/>
              <a:t>can be downloaded free from the Bodleian’s institutional repository</a:t>
            </a: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FB6188-4F8F-C646-9B64-5C78E1482578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0385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rgbClr val="003E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2074466"/>
            <a:ext cx="7848872" cy="576263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 lvl="0"/>
            <a:r>
              <a:rPr lang="en-GB" altLang="en-US" noProof="0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2924944"/>
            <a:ext cx="7848872" cy="648072"/>
          </a:xfrm>
        </p:spPr>
        <p:txBody>
          <a:bodyPr/>
          <a:lstStyle>
            <a:lvl1pPr marL="0" indent="0">
              <a:buFontTx/>
              <a:buNone/>
              <a:defRPr sz="2400" b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 lvl="0"/>
            <a:r>
              <a:rPr lang="en-GB" altLang="en-US" noProof="0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409665"/>
            <a:ext cx="1947648" cy="56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755576" y="4738069"/>
            <a:ext cx="7848872" cy="1054270"/>
          </a:xfr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75000"/>
              </a:spcAft>
              <a:buClrTx/>
              <a:buSzTx/>
              <a:tabLst/>
              <a:defRPr/>
            </a:pPr>
            <a:r>
              <a:rPr lang="en-US" dirty="0"/>
              <a:t>Presented by Name, Job title</a:t>
            </a: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75000"/>
              </a:spcAft>
              <a:buClrTx/>
              <a:buSzTx/>
              <a:tabLst/>
              <a:defRPr/>
            </a:pPr>
            <a:r>
              <a:rPr lang="en-US" dirty="0"/>
              <a:t>Presented on </a:t>
            </a:r>
            <a:fld id="{6C2AF50A-7818-644F-8546-07C485C79432}" type="datetime4">
              <a:rPr lang="en-GB" smtClean="0"/>
              <a:t>30 July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933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838" y="398463"/>
            <a:ext cx="8159626" cy="423862"/>
          </a:xfrm>
        </p:spPr>
        <p:txBody>
          <a:bodyPr/>
          <a:lstStyle>
            <a:lvl1pPr>
              <a:defRPr sz="3000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5978" y="1196752"/>
            <a:ext cx="3894097" cy="468052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2863" y="1196752"/>
            <a:ext cx="3895601" cy="468052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5236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34" y="404664"/>
            <a:ext cx="8085584" cy="432048"/>
          </a:xfrm>
        </p:spPr>
        <p:txBody>
          <a:bodyPr/>
          <a:lstStyle>
            <a:lvl1pPr>
              <a:defRPr sz="3000">
                <a:solidFill>
                  <a:srgbClr val="404040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834" y="1214214"/>
            <a:ext cx="389622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04040"/>
                </a:solidFill>
                <a:latin typeface="+mj-lt"/>
                <a:ea typeface="Myriad Pro" charset="0"/>
                <a:cs typeface="Myriad Pr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834" y="1853976"/>
            <a:ext cx="3896229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1711" y="1214214"/>
            <a:ext cx="3897759" cy="63976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  <a:ea typeface="Myriad Pro" charset="0"/>
                <a:cs typeface="Myriad Pr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1711" y="1853976"/>
            <a:ext cx="3897759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21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838" y="398463"/>
            <a:ext cx="8159626" cy="423862"/>
          </a:xfrm>
        </p:spPr>
        <p:txBody>
          <a:bodyPr/>
          <a:lstStyle>
            <a:lvl1pPr>
              <a:defRPr sz="3000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187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:3 2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67545" y="1556792"/>
            <a:ext cx="3816424" cy="1008112"/>
          </a:xfrm>
        </p:spPr>
        <p:txBody>
          <a:bodyPr/>
          <a:lstStyle>
            <a:lvl1pPr>
              <a:defRPr sz="3000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Edit the title</a:t>
            </a:r>
            <a:r>
              <a:rPr lang="en-US" b="0" dirty="0"/>
              <a:t/>
            </a:r>
            <a:br>
              <a:rPr lang="en-US" b="0" dirty="0"/>
            </a:b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467545" y="2627096"/>
            <a:ext cx="3816422" cy="2871339"/>
          </a:xfrm>
        </p:spPr>
        <p:txBody>
          <a:bodyPr/>
          <a:lstStyle/>
          <a:p>
            <a:r>
              <a:rPr lang="en-US" dirty="0"/>
              <a:t>4:3 images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283967" y="504056"/>
            <a:ext cx="4391025" cy="328498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4499992" y="4221163"/>
            <a:ext cx="4175000" cy="1655762"/>
          </a:xfrm>
        </p:spPr>
        <p:txBody>
          <a:bodyPr/>
          <a:lstStyle>
            <a:lvl1pPr marL="0" indent="0">
              <a:buNone/>
              <a:defRPr sz="1600" baseline="0"/>
            </a:lvl1pPr>
            <a:lvl2pPr marL="271463" indent="0">
              <a:buNone/>
              <a:defRPr/>
            </a:lvl2pPr>
            <a:lvl3pPr marL="539750" indent="0">
              <a:buNone/>
              <a:defRPr/>
            </a:lvl3pPr>
            <a:lvl4pPr marL="811212" indent="0">
              <a:buNone/>
              <a:defRPr/>
            </a:lvl4pPr>
            <a:lvl5pPr marL="1081088" indent="0">
              <a:buNone/>
              <a:defRPr/>
            </a:lvl5pPr>
          </a:lstStyle>
          <a:p>
            <a:pPr lvl="0"/>
            <a:r>
              <a:rPr lang="en-US" dirty="0"/>
              <a:t>Edit texts</a:t>
            </a:r>
          </a:p>
        </p:txBody>
      </p:sp>
    </p:spTree>
    <p:extLst>
      <p:ext uri="{BB962C8B-B14F-4D97-AF65-F5344CB8AC3E}">
        <p14:creationId xmlns:p14="http://schemas.microsoft.com/office/powerpoint/2010/main" val="482767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9 3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67545" y="1340768"/>
            <a:ext cx="3816424" cy="1008112"/>
          </a:xfrm>
        </p:spPr>
        <p:txBody>
          <a:bodyPr/>
          <a:lstStyle>
            <a:lvl1pPr>
              <a:defRPr sz="3000">
                <a:solidFill>
                  <a:srgbClr val="404040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Edit the title</a:t>
            </a:r>
            <a:r>
              <a:rPr lang="en-US" b="0" dirty="0"/>
              <a:t/>
            </a:r>
            <a:br>
              <a:rPr lang="en-US" b="0" dirty="0"/>
            </a:b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627096"/>
            <a:ext cx="4283967" cy="2413963"/>
          </a:xfrm>
        </p:spPr>
        <p:txBody>
          <a:bodyPr/>
          <a:lstStyle/>
          <a:p>
            <a:r>
              <a:rPr lang="en-US" dirty="0"/>
              <a:t>16:9 images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283967" y="0"/>
            <a:ext cx="4860033" cy="2736304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283967" y="4581128"/>
            <a:ext cx="2806152" cy="158417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00563" y="2996952"/>
            <a:ext cx="4319909" cy="1368673"/>
          </a:xfrm>
        </p:spPr>
        <p:txBody>
          <a:bodyPr/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Edit texts</a:t>
            </a: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400" b="1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7979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8087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mage with Caption &amp; descri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83" y="273050"/>
            <a:ext cx="2792289" cy="1427758"/>
          </a:xfrm>
        </p:spPr>
        <p:txBody>
          <a:bodyPr anchor="b"/>
          <a:lstStyle>
            <a:lvl1pPr algn="l">
              <a:defRPr sz="3000" b="1">
                <a:solidFill>
                  <a:srgbClr val="404040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40404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750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edit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583" y="1916832"/>
            <a:ext cx="2792289" cy="4209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673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&amp; descri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1653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384152"/>
            <a:ext cx="5486400" cy="566738"/>
          </a:xfrm>
        </p:spPr>
        <p:txBody>
          <a:bodyPr anchor="b"/>
          <a:lstStyle>
            <a:lvl1pPr algn="l">
              <a:defRPr sz="2400" b="1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57600" y="295089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styles, add background and change the text color if necessary for readability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006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7D38-89A9-4719-9FBD-CD528D870334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C5C9-D1AA-4023-83DE-8DB7A8C99D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017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 bwMode="auto">
      <p:bgPr>
        <a:solidFill>
          <a:srgbClr val="003E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09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2074466"/>
            <a:ext cx="7848872" cy="576263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 lvl="0"/>
            <a:r>
              <a:rPr lang="en-GB" altLang="en-US" noProof="0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2924944"/>
            <a:ext cx="7848872" cy="648072"/>
          </a:xfrm>
        </p:spPr>
        <p:txBody>
          <a:bodyPr/>
          <a:lstStyle>
            <a:lvl1pPr marL="0" indent="0">
              <a:buFontTx/>
              <a:buNone/>
              <a:defRPr sz="2400" b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 lvl="0"/>
            <a:r>
              <a:rPr lang="en-GB" altLang="en-US" noProof="0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409665"/>
            <a:ext cx="1947648" cy="56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755576" y="4869160"/>
            <a:ext cx="7848872" cy="792088"/>
          </a:xfr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75000"/>
              </a:spcAft>
              <a:buClrTx/>
              <a:buSzTx/>
              <a:tabLst/>
              <a:defRPr/>
            </a:pPr>
            <a:r>
              <a:rPr lang="en-US" dirty="0"/>
              <a:t>Presented by Name, Job title</a:t>
            </a: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75000"/>
              </a:spcAft>
              <a:buClrTx/>
              <a:buSzTx/>
              <a:tabLst/>
              <a:defRPr/>
            </a:pPr>
            <a:r>
              <a:rPr lang="en-US" dirty="0"/>
              <a:t>Presented on </a:t>
            </a:r>
            <a:fld id="{6C2AF50A-7818-644F-8546-07C485C79432}" type="datetime4">
              <a:rPr lang="en-GB" smtClean="0"/>
              <a:t>30 July 2018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732240" y="0"/>
            <a:ext cx="2411760" cy="6237312"/>
          </a:xfrm>
          <a:prstGeom prst="rect">
            <a:avLst/>
          </a:prstGeom>
          <a:solidFill>
            <a:srgbClr val="003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410" y="404664"/>
            <a:ext cx="4248472" cy="423862"/>
          </a:xfrm>
        </p:spPr>
        <p:txBody>
          <a:bodyPr/>
          <a:lstStyle>
            <a:lvl1pPr>
              <a:defRPr sz="3000">
                <a:solidFill>
                  <a:srgbClr val="404040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3231" y="1207198"/>
            <a:ext cx="5151232" cy="4464273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r>
              <a:rPr lang="en-US" dirty="0"/>
              <a:t>Welcome &amp; introduction (Jess Gardner)</a:t>
            </a:r>
          </a:p>
          <a:p>
            <a:r>
              <a:rPr lang="en-US" dirty="0"/>
              <a:t>Alma (Lesley Gray) (5 Mins)</a:t>
            </a:r>
          </a:p>
          <a:p>
            <a:r>
              <a:rPr lang="en-US" dirty="0"/>
              <a:t>GDPR (Jacky Cox) (5 Mins)</a:t>
            </a:r>
          </a:p>
          <a:p>
            <a:r>
              <a:rPr lang="en-US" dirty="0"/>
              <a:t>Public Engagement &amp; Inclusion (Liam Sims &amp; Chris Burgess) (10mins) </a:t>
            </a:r>
          </a:p>
          <a:p>
            <a:r>
              <a:rPr lang="en-US" dirty="0"/>
              <a:t>Library Storage Facility Updates (Patricia </a:t>
            </a:r>
            <a:r>
              <a:rPr lang="en-US" dirty="0" err="1"/>
              <a:t>Killard</a:t>
            </a:r>
            <a:r>
              <a:rPr lang="en-US" dirty="0"/>
              <a:t> / Robin James) (10 mins)</a:t>
            </a:r>
          </a:p>
          <a:p>
            <a:r>
              <a:rPr lang="en-US" dirty="0"/>
              <a:t>Strategic Refresh Update (Jess Gardner) (10 mins)</a:t>
            </a:r>
          </a:p>
          <a:p>
            <a:r>
              <a:rPr lang="en-US" dirty="0"/>
              <a:t>Question &amp; Close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6012160" y="2276872"/>
            <a:ext cx="1440160" cy="1440160"/>
          </a:xfrm>
          <a:prstGeom prst="ellipse">
            <a:avLst/>
          </a:prstGeom>
          <a:solidFill>
            <a:schemeClr val="bg1"/>
          </a:solidFill>
          <a:ln>
            <a:solidFill>
              <a:srgbClr val="003E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6289857" y="2554569"/>
            <a:ext cx="884766" cy="884766"/>
          </a:xfrm>
          <a:prstGeom prst="ellipse">
            <a:avLst/>
          </a:prstGeom>
          <a:solidFill>
            <a:schemeClr val="bg1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677746" y="2943891"/>
            <a:ext cx="108988" cy="108988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527534" y="2853716"/>
            <a:ext cx="177459" cy="129718"/>
          </a:xfrm>
          <a:prstGeom prst="line">
            <a:avLst/>
          </a:prstGeom>
          <a:ln w="34925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H="1">
            <a:off x="6759794" y="2780928"/>
            <a:ext cx="242964" cy="189608"/>
          </a:xfrm>
          <a:prstGeom prst="line">
            <a:avLst/>
          </a:prstGeom>
          <a:ln w="34925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026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2411760" cy="6237312"/>
          </a:xfrm>
          <a:prstGeom prst="rect">
            <a:avLst/>
          </a:prstGeom>
          <a:solidFill>
            <a:srgbClr val="003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633364" y="2304256"/>
            <a:ext cx="1556792" cy="1556792"/>
          </a:xfrm>
          <a:prstGeom prst="ellipse">
            <a:avLst/>
          </a:prstGeom>
          <a:solidFill>
            <a:schemeClr val="bg1"/>
          </a:solidFill>
          <a:ln>
            <a:solidFill>
              <a:srgbClr val="003E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16323" y="2870720"/>
            <a:ext cx="1373833" cy="423862"/>
          </a:xfrm>
        </p:spPr>
        <p:txBody>
          <a:bodyPr/>
          <a:lstStyle>
            <a:lvl1pPr>
              <a:defRPr sz="2800">
                <a:solidFill>
                  <a:srgbClr val="404040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Edit it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19872" y="850515"/>
            <a:ext cx="5411961" cy="4464273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Welcome &amp; introduction (Jess Gardner)</a:t>
            </a:r>
          </a:p>
          <a:p>
            <a:r>
              <a:rPr lang="en-US" dirty="0"/>
              <a:t>Alma (Lesley Gray) (5 Mins)</a:t>
            </a:r>
          </a:p>
          <a:p>
            <a:r>
              <a:rPr lang="en-US" dirty="0"/>
              <a:t>GDPR (Jacky Cox) (5 Mins)</a:t>
            </a:r>
          </a:p>
          <a:p>
            <a:r>
              <a:rPr lang="en-US" dirty="0"/>
              <a:t>Public Engagement &amp; Inclusion (Liam Sims &amp; Chris Burgess) (10mins) </a:t>
            </a:r>
          </a:p>
          <a:p>
            <a:r>
              <a:rPr lang="en-US" dirty="0"/>
              <a:t>Library Storage Facility Updates (Patricia </a:t>
            </a:r>
            <a:r>
              <a:rPr lang="en-US" dirty="0" err="1"/>
              <a:t>Killard</a:t>
            </a:r>
            <a:r>
              <a:rPr lang="en-US" dirty="0"/>
              <a:t> / Robin James) (10 mins)</a:t>
            </a:r>
          </a:p>
          <a:p>
            <a:r>
              <a:rPr lang="en-US" dirty="0"/>
              <a:t>Strategic Refresh Update (Jess Gardner) (10 mins)</a:t>
            </a:r>
          </a:p>
          <a:p>
            <a:r>
              <a:rPr lang="en-US" dirty="0"/>
              <a:t>Question &amp; Close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ty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2411760" cy="6237312"/>
          </a:xfrm>
          <a:prstGeom prst="rect">
            <a:avLst/>
          </a:prstGeom>
          <a:solidFill>
            <a:srgbClr val="003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576" y="2816932"/>
            <a:ext cx="1373833" cy="423862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Edit it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71800" y="850515"/>
            <a:ext cx="6060033" cy="4464273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r>
              <a:rPr lang="en-US" dirty="0"/>
              <a:t>Welcome &amp; introduction (Jess Gardner)</a:t>
            </a:r>
          </a:p>
          <a:p>
            <a:r>
              <a:rPr lang="en-US" dirty="0"/>
              <a:t>Alma (Lesley Gray) (5 Mins)</a:t>
            </a:r>
          </a:p>
          <a:p>
            <a:r>
              <a:rPr lang="en-US" dirty="0"/>
              <a:t>GDPR (Jacky Cox) (5 Mins)</a:t>
            </a:r>
          </a:p>
          <a:p>
            <a:r>
              <a:rPr lang="en-US" dirty="0"/>
              <a:t>Public Engagement &amp; Inclusion (Liam Sims &amp; Chris Burgess) (10mins) </a:t>
            </a:r>
          </a:p>
          <a:p>
            <a:r>
              <a:rPr lang="en-US" dirty="0"/>
              <a:t>Library Storage Facility Updates (Patricia </a:t>
            </a:r>
            <a:r>
              <a:rPr lang="en-US" dirty="0" err="1"/>
              <a:t>Killard</a:t>
            </a:r>
            <a:r>
              <a:rPr lang="en-US" dirty="0"/>
              <a:t> / Robin James) (10 mins)</a:t>
            </a:r>
          </a:p>
          <a:p>
            <a:r>
              <a:rPr lang="en-US" dirty="0"/>
              <a:t>Strategic Refresh Update (Jess Gardner) (10 mins)</a:t>
            </a:r>
          </a:p>
          <a:p>
            <a:r>
              <a:rPr lang="en-US" dirty="0"/>
              <a:t>Question &amp; Close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11560" y="2852936"/>
            <a:ext cx="0" cy="35185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003E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793303" y="2276872"/>
            <a:ext cx="792088" cy="792088"/>
          </a:xfrm>
          <a:prstGeom prst="ellipse">
            <a:avLst/>
          </a:prstGeom>
          <a:solidFill>
            <a:srgbClr val="F3B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35150" y="2384884"/>
            <a:ext cx="6768752" cy="576064"/>
          </a:xfrm>
        </p:spPr>
        <p:txBody>
          <a:bodyPr>
            <a:normAutofit/>
          </a:bodyPr>
          <a:lstStyle>
            <a:lvl1pPr algn="l">
              <a:defRPr sz="4000" b="1" cap="none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Click to edit section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3304" y="2348881"/>
            <a:ext cx="792088" cy="648072"/>
          </a:xfr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835150" y="3429000"/>
            <a:ext cx="6769100" cy="1656184"/>
          </a:xfrm>
        </p:spPr>
        <p:txBody>
          <a:bodyPr>
            <a:normAutofit/>
          </a:bodyPr>
          <a:lstStyle>
            <a:lvl1pPr marL="0" indent="0" algn="l">
              <a:buFont typeface="Arial" charset="0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75000"/>
              </a:spcAft>
              <a:buClrTx/>
              <a:buSzTx/>
              <a:tabLst/>
              <a:defRPr/>
            </a:pPr>
            <a:r>
              <a:rPr lang="en-US" dirty="0"/>
              <a:t>Name</a:t>
            </a: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75000"/>
              </a:spcAft>
              <a:buClrTx/>
              <a:buSzTx/>
              <a:tabLst/>
              <a:defRPr/>
            </a:pPr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1928638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838" y="398463"/>
            <a:ext cx="8159626" cy="423862"/>
          </a:xfrm>
        </p:spPr>
        <p:txBody>
          <a:bodyPr/>
          <a:lstStyle>
            <a:lvl1pPr>
              <a:defRPr sz="3000">
                <a:solidFill>
                  <a:srgbClr val="404040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839" y="1196752"/>
            <a:ext cx="8159626" cy="4680520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153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yellow">
    <p:bg>
      <p:bgPr>
        <a:solidFill>
          <a:srgbClr val="ECECEC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165304"/>
          </a:xfrm>
          <a:prstGeom prst="rect">
            <a:avLst/>
          </a:prstGeom>
          <a:solidFill>
            <a:srgbClr val="5CA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838" y="398463"/>
            <a:ext cx="8159626" cy="423862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88838" y="1196752"/>
            <a:ext cx="8159626" cy="4535711"/>
          </a:xfrm>
        </p:spPr>
        <p:txBody>
          <a:bodyPr/>
          <a:lstStyle>
            <a:lvl1pPr marL="342900" indent="-342900">
              <a:buFont typeface="Helvetica" charset="0"/>
              <a:buChar char="-"/>
              <a:defRPr>
                <a:solidFill>
                  <a:schemeClr val="bg1"/>
                </a:solidFill>
              </a:defRPr>
            </a:lvl1pPr>
            <a:lvl2pPr marL="614363" indent="-342900">
              <a:buFont typeface="Helvetica" charset="0"/>
              <a:buChar char="-"/>
              <a:defRPr>
                <a:solidFill>
                  <a:schemeClr val="bg1"/>
                </a:solidFill>
              </a:defRPr>
            </a:lvl2pPr>
            <a:lvl3pPr marL="882650" indent="-342900">
              <a:buFont typeface="Helvetica" charset="0"/>
              <a:buChar char="-"/>
              <a:defRPr>
                <a:solidFill>
                  <a:schemeClr val="bg1"/>
                </a:solidFill>
              </a:defRPr>
            </a:lvl3pPr>
            <a:lvl4pPr marL="1154112" indent="-342900">
              <a:buFont typeface="Helvetica" charset="0"/>
              <a:buChar char="-"/>
              <a:defRPr>
                <a:solidFill>
                  <a:schemeClr val="bg1"/>
                </a:solidFill>
              </a:defRPr>
            </a:lvl4pPr>
            <a:lvl5pPr marL="1423988" indent="-342900">
              <a:buFont typeface="Helvetica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37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ight ">
    <p:bg>
      <p:bgPr>
        <a:solidFill>
          <a:srgbClr val="ECECEC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165304"/>
          </a:xfrm>
          <a:prstGeom prst="rect">
            <a:avLst/>
          </a:prstGeom>
          <a:solidFill>
            <a:srgbClr val="E0D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838" y="398463"/>
            <a:ext cx="8159626" cy="423862"/>
          </a:xfrm>
        </p:spPr>
        <p:txBody>
          <a:bodyPr/>
          <a:lstStyle>
            <a:lvl1pPr>
              <a:defRPr sz="3000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88838" y="1196752"/>
            <a:ext cx="8159626" cy="4535711"/>
          </a:xfrm>
        </p:spPr>
        <p:txBody>
          <a:bodyPr/>
          <a:lstStyle>
            <a:lvl1pPr marL="342900" indent="-342900">
              <a:buFont typeface="Helvetica" charset="0"/>
              <a:buChar char="-"/>
              <a:defRPr/>
            </a:lvl1pPr>
            <a:lvl2pPr marL="614363" indent="-342900">
              <a:buFont typeface="Helvetica" charset="0"/>
              <a:buChar char="-"/>
              <a:defRPr/>
            </a:lvl2pPr>
            <a:lvl3pPr marL="882650" indent="-342900">
              <a:buFont typeface="Helvetica" charset="0"/>
              <a:buChar char="-"/>
              <a:defRPr/>
            </a:lvl3pPr>
            <a:lvl4pPr marL="1154112" indent="-342900">
              <a:buFont typeface="Helvetica" charset="0"/>
              <a:buChar char="-"/>
              <a:defRPr/>
            </a:lvl4pPr>
            <a:lvl5pPr marL="1423988" indent="-342900">
              <a:buFont typeface="Helvetica" charset="0"/>
              <a:buChar char="-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003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1196752"/>
            <a:ext cx="8374063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4" y="6313360"/>
            <a:ext cx="1572973" cy="4571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90" r:id="rId2"/>
    <p:sldLayoutId id="2147483684" r:id="rId3"/>
    <p:sldLayoutId id="2147483686" r:id="rId4"/>
    <p:sldLayoutId id="2147483688" r:id="rId5"/>
    <p:sldLayoutId id="2147483674" r:id="rId6"/>
    <p:sldLayoutId id="2147483673" r:id="rId7"/>
    <p:sldLayoutId id="2147483685" r:id="rId8"/>
    <p:sldLayoutId id="2147483692" r:id="rId9"/>
    <p:sldLayoutId id="2147483675" r:id="rId10"/>
    <p:sldLayoutId id="2147483676" r:id="rId11"/>
    <p:sldLayoutId id="2147483677" r:id="rId12"/>
    <p:sldLayoutId id="2147483689" r:id="rId13"/>
    <p:sldLayoutId id="2147483691" r:id="rId14"/>
    <p:sldLayoutId id="2147483680" r:id="rId15"/>
    <p:sldLayoutId id="2147483679" r:id="rId16"/>
    <p:sldLayoutId id="2147483687" r:id="rId17"/>
    <p:sldLayoutId id="2147483678" r:id="rId18"/>
    <p:sldLayoutId id="2147483693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rgbClr val="404040"/>
          </a:solidFill>
          <a:latin typeface="+mn-lt"/>
          <a:ea typeface="+mn-ea"/>
          <a:cs typeface="+mn-cs"/>
        </a:defRPr>
      </a:lvl1pPr>
      <a:lvl2pPr marL="538163" indent="-266700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rgbClr val="404040"/>
          </a:solidFill>
          <a:latin typeface="+mn-lt"/>
        </a:defRPr>
      </a:lvl2pPr>
      <a:lvl3pPr marL="809625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rgbClr val="404040"/>
          </a:solidFill>
          <a:latin typeface="+mn-lt"/>
        </a:defRPr>
      </a:lvl3pPr>
      <a:lvl4pPr marL="1079500" indent="-268288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rgbClr val="404040"/>
          </a:solidFill>
          <a:latin typeface="+mn-lt"/>
        </a:defRPr>
      </a:lvl4pPr>
      <a:lvl5pPr marL="1350963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rgbClr val="404040"/>
          </a:solidFill>
          <a:latin typeface="+mn-lt"/>
        </a:defRPr>
      </a:lvl5pPr>
      <a:lvl6pPr marL="18081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6pPr>
      <a:lvl7pPr marL="22653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7pPr>
      <a:lvl8pPr marL="27225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8pPr>
      <a:lvl9pPr marL="31797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515/9783110289398.10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Moving to the Remote Store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0190" y="3501008"/>
            <a:ext cx="7848872" cy="1656184"/>
          </a:xfrm>
        </p:spPr>
        <p:txBody>
          <a:bodyPr/>
          <a:lstStyle/>
          <a:p>
            <a:r>
              <a:rPr lang="en-GB" dirty="0" smtClean="0"/>
              <a:t>Michael Williams &amp; Robin James, Cambridge University Libraries</a:t>
            </a:r>
          </a:p>
          <a:p>
            <a:r>
              <a:rPr lang="en-GB" dirty="0" smtClean="0"/>
              <a:t>Toby </a:t>
            </a:r>
            <a:r>
              <a:rPr lang="en-GB" dirty="0" err="1" smtClean="0"/>
              <a:t>Kirtley</a:t>
            </a:r>
            <a:r>
              <a:rPr lang="en-GB" dirty="0" smtClean="0"/>
              <a:t>, Bodleian Libraries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2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D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google.co.uk/url?sa=i&amp;source=images&amp;cd=&amp;ved=0CAUQjBw&amp;url=http%3A%2F%2Fheadington.org.uk%2Foxon%2Fbroad%2Fpics%2Fnorth%2Fnew_bodleian_pc.jpg&amp;ei=CtuFVJuJOOS57gatp4DwDQ&amp;psig=AFQjCNHdfMZhHr4mkTibQPyTgmRU5Hpu_A&amp;ust=141814490700716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548680"/>
            <a:ext cx="4011226" cy="516890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1911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Bodleian barcoding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88838" y="1196752"/>
            <a:ext cx="8159626" cy="3744415"/>
          </a:xfrm>
        </p:spPr>
        <p:txBody>
          <a:bodyPr/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million items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~15,000 items per day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£3.6M = 51 pence per item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04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Moving to the Remote Store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2800" dirty="0" smtClean="0"/>
              <a:t>Oxford &amp; Cambridge </a:t>
            </a:r>
            <a:r>
              <a:rPr lang="en-GB" sz="2800" dirty="0" smtClean="0"/>
              <a:t>remote </a:t>
            </a:r>
            <a:r>
              <a:rPr lang="en-GB" sz="2800" dirty="0" smtClean="0"/>
              <a:t>stores</a:t>
            </a:r>
            <a:endParaRPr lang="en-GB" sz="2800" dirty="0"/>
          </a:p>
          <a:p>
            <a:r>
              <a:rPr lang="en-GB" sz="2800" dirty="0" smtClean="0"/>
              <a:t>Barcoding workflows</a:t>
            </a:r>
          </a:p>
          <a:p>
            <a:r>
              <a:rPr lang="en-GB" sz="2800" dirty="0" smtClean="0"/>
              <a:t>Problems &amp; challenges</a:t>
            </a:r>
          </a:p>
          <a:p>
            <a:r>
              <a:rPr lang="en-GB" sz="2800" dirty="0" smtClean="0"/>
              <a:t>Trays &amp; s</a:t>
            </a:r>
            <a:r>
              <a:rPr lang="en-GB" sz="2800" dirty="0" smtClean="0"/>
              <a:t>helving </a:t>
            </a:r>
            <a:r>
              <a:rPr lang="en-GB" sz="2800" dirty="0" smtClean="0"/>
              <a:t>plans</a:t>
            </a:r>
          </a:p>
          <a:p>
            <a:r>
              <a:rPr lang="en-GB" sz="2800" dirty="0" smtClean="0"/>
              <a:t>Equipment procurement</a:t>
            </a:r>
          </a:p>
          <a:p>
            <a:r>
              <a:rPr lang="en-GB" sz="2800" dirty="0" smtClean="0"/>
              <a:t>Processing, moves and preservation</a:t>
            </a: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0784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D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20072" y="424645"/>
            <a:ext cx="2808312" cy="11517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833" y="2276872"/>
            <a:ext cx="3896229" cy="639762"/>
          </a:xfrm>
        </p:spPr>
        <p:txBody>
          <a:bodyPr/>
          <a:lstStyle/>
          <a:p>
            <a:pPr algn="ctr"/>
            <a:r>
              <a:rPr lang="en-GB" dirty="0" smtClean="0"/>
              <a:t>Bodleian Libraries </a:t>
            </a:r>
            <a:br>
              <a:rPr lang="en-GB" dirty="0" smtClean="0"/>
            </a:br>
            <a:r>
              <a:rPr lang="en-GB" dirty="0" smtClean="0"/>
              <a:t>Book Storage Facility</a:t>
            </a:r>
            <a:br>
              <a:rPr lang="en-GB" dirty="0" smtClean="0"/>
            </a:br>
            <a:r>
              <a:rPr lang="en-GB" dirty="0" smtClean="0"/>
              <a:t>(BSF)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833" y="3068960"/>
            <a:ext cx="3896229" cy="2520280"/>
          </a:xfrm>
        </p:spPr>
        <p:txBody>
          <a:bodyPr/>
          <a:lstStyle/>
          <a:p>
            <a:r>
              <a:rPr lang="en-GB" dirty="0"/>
              <a:t>246km (153 miles) shelving</a:t>
            </a:r>
          </a:p>
          <a:p>
            <a:r>
              <a:rPr lang="en-GB" dirty="0"/>
              <a:t>Capacity ~13M items</a:t>
            </a:r>
          </a:p>
          <a:p>
            <a:r>
              <a:rPr lang="en-GB" dirty="0"/>
              <a:t>£26M construction cost</a:t>
            </a:r>
          </a:p>
          <a:p>
            <a:r>
              <a:rPr lang="en-GB" dirty="0" smtClean="0"/>
              <a:t>Opened October </a:t>
            </a:r>
            <a:r>
              <a:rPr lang="en-GB" dirty="0" smtClean="0"/>
              <a:t>2010</a:t>
            </a:r>
          </a:p>
          <a:p>
            <a:r>
              <a:rPr lang="en-GB" dirty="0" smtClean="0"/>
              <a:t>47km (30 miles) from Oxford</a:t>
            </a:r>
            <a:endParaRPr lang="en-GB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0278" y="2276872"/>
            <a:ext cx="3897759" cy="639762"/>
          </a:xfrm>
        </p:spPr>
        <p:txBody>
          <a:bodyPr/>
          <a:lstStyle/>
          <a:p>
            <a:pPr algn="ctr"/>
            <a:r>
              <a:rPr lang="en-GB" dirty="0" smtClean="0"/>
              <a:t>Cambridge University Library Storage Facility (LSF)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0278" y="3068960"/>
            <a:ext cx="3897759" cy="2520280"/>
          </a:xfrm>
        </p:spPr>
        <p:txBody>
          <a:bodyPr/>
          <a:lstStyle/>
          <a:p>
            <a:r>
              <a:rPr lang="en-GB" dirty="0"/>
              <a:t>106km (65 miles) shelving</a:t>
            </a:r>
          </a:p>
          <a:p>
            <a:r>
              <a:rPr lang="en-GB" dirty="0"/>
              <a:t>Capacity ~5.5M items</a:t>
            </a:r>
          </a:p>
          <a:p>
            <a:r>
              <a:rPr lang="en-GB" dirty="0"/>
              <a:t>£17M construction cost</a:t>
            </a:r>
          </a:p>
          <a:p>
            <a:r>
              <a:rPr lang="en-GB" dirty="0" smtClean="0"/>
              <a:t>Opened June </a:t>
            </a:r>
            <a:r>
              <a:rPr lang="en-GB" dirty="0" smtClean="0"/>
              <a:t>2018</a:t>
            </a:r>
          </a:p>
          <a:p>
            <a:r>
              <a:rPr lang="en-GB" dirty="0" smtClean="0"/>
              <a:t>27km (17 miles) from Cambridge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43979"/>
            <a:ext cx="2510235" cy="7801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24645"/>
            <a:ext cx="1292078" cy="11517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111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BSF Chamber 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1131" y="0"/>
            <a:ext cx="9350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1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http://cdn.c.photoshelter.com/img-get/I0000lfAV.Vg7ul0/s/750/750/winsford-salt-mine-030-jby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916" y="0"/>
            <a:ext cx="1032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http://jasonbye.photoshelter.com/img/pixe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http://jasonbye.photoshelter.com/img/pixe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294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google.co.uk/url?sa=i&amp;source=images&amp;cd=&amp;ved=0CAUQjBw&amp;url=http%3A%2F%2Fheadington.org.uk%2Foxon%2Fbroad%2Fpics%2Fnorth%2Fnew_bodleian_pc.jpg&amp;ei=CtuFVJuJOOS57gatp4DwDQ&amp;psig=AFQjCNHdfMZhHr4mkTibQPyTgmRU5Hpu_A&amp;ust=141814490700716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896" y="-1290591"/>
            <a:ext cx="13019046" cy="813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07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0"/>
          <a:stretch/>
        </p:blipFill>
        <p:spPr>
          <a:xfrm>
            <a:off x="-2113226" y="0"/>
            <a:ext cx="120476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4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9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Bodleian barcoding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88838" y="1196752"/>
            <a:ext cx="8159626" cy="3744415"/>
          </a:xfrm>
        </p:spPr>
        <p:txBody>
          <a:bodyPr/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6.5 million items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22 months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100 FTE staff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Transforming the Bodleian: Chapter 9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Barcoding: the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Inventory Control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b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https://doi.org/10.1515/9783110289398.109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808">
            <a:off x="5345966" y="385946"/>
            <a:ext cx="2319102" cy="34743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509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nk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3E72"/>
        </a:dk1>
        <a:lt1>
          <a:srgbClr val="FFFFFF"/>
        </a:lt1>
        <a:dk2>
          <a:srgbClr val="FFFFFF"/>
        </a:dk2>
        <a:lt2>
          <a:srgbClr val="00B3BE"/>
        </a:lt2>
        <a:accent1>
          <a:srgbClr val="0073CF"/>
        </a:accent1>
        <a:accent2>
          <a:srgbClr val="E37222"/>
        </a:accent2>
        <a:accent3>
          <a:srgbClr val="FFFFFF"/>
        </a:accent3>
        <a:accent4>
          <a:srgbClr val="003460"/>
        </a:accent4>
        <a:accent5>
          <a:srgbClr val="AABCE4"/>
        </a:accent5>
        <a:accent6>
          <a:srgbClr val="CE671E"/>
        </a:accent6>
        <a:hlink>
          <a:srgbClr val="58A618"/>
        </a:hlink>
        <a:folHlink>
          <a:srgbClr val="8E25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3E72"/>
        </a:dk1>
        <a:lt1>
          <a:srgbClr val="FFFFFF"/>
        </a:lt1>
        <a:dk2>
          <a:srgbClr val="FFFFFF"/>
        </a:dk2>
        <a:lt2>
          <a:srgbClr val="83AFB4"/>
        </a:lt2>
        <a:accent1>
          <a:srgbClr val="6AADE4"/>
        </a:accent1>
        <a:accent2>
          <a:srgbClr val="EFBD47"/>
        </a:accent2>
        <a:accent3>
          <a:srgbClr val="FFFFFF"/>
        </a:accent3>
        <a:accent4>
          <a:srgbClr val="003460"/>
        </a:accent4>
        <a:accent5>
          <a:srgbClr val="B9D3EF"/>
        </a:accent5>
        <a:accent6>
          <a:srgbClr val="D9AB3F"/>
        </a:accent6>
        <a:hlink>
          <a:srgbClr val="A8B400"/>
        </a:hlink>
        <a:folHlink>
          <a:srgbClr val="6A40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3E72"/>
        </a:dk1>
        <a:lt1>
          <a:srgbClr val="FFFFFF"/>
        </a:lt1>
        <a:dk2>
          <a:srgbClr val="FFFFFF"/>
        </a:dk2>
        <a:lt2>
          <a:srgbClr val="156570"/>
        </a:lt2>
        <a:accent1>
          <a:srgbClr val="003E72"/>
        </a:accent1>
        <a:accent2>
          <a:srgbClr val="C84E00"/>
        </a:accent2>
        <a:accent3>
          <a:srgbClr val="FFFFFF"/>
        </a:accent3>
        <a:accent4>
          <a:srgbClr val="003460"/>
        </a:accent4>
        <a:accent5>
          <a:srgbClr val="AAAFBC"/>
        </a:accent5>
        <a:accent6>
          <a:srgbClr val="B54600"/>
        </a:accent6>
        <a:hlink>
          <a:srgbClr val="435125"/>
        </a:hlink>
        <a:folHlink>
          <a:srgbClr val="412D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" id="{BEF7EA2A-D5DA-7540-8CA4-F73F469C7782}" vid="{39520A65-4048-184C-84E2-BBEBEC53DD0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5636</TotalTime>
  <Words>517</Words>
  <Application>Microsoft Office PowerPoint</Application>
  <PresentationFormat>On-screen Show (4:3)</PresentationFormat>
  <Paragraphs>89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MS PGothic</vt:lpstr>
      <vt:lpstr>Arial</vt:lpstr>
      <vt:lpstr>Helvetica</vt:lpstr>
      <vt:lpstr>Myriad Pro</vt:lpstr>
      <vt:lpstr>blank</vt:lpstr>
      <vt:lpstr>Moving to the Remote Store</vt:lpstr>
      <vt:lpstr>Moving to the Remote Store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Bodleian barcoding</vt:lpstr>
      <vt:lpstr>PowerPoint Presentation</vt:lpstr>
      <vt:lpstr>Bodleian barcoding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..</dc:creator>
  <cp:lastModifiedBy>Michael Williams</cp:lastModifiedBy>
  <cp:revision>226</cp:revision>
  <cp:lastPrinted>2019-11-15T14:51:23Z</cp:lastPrinted>
  <dcterms:created xsi:type="dcterms:W3CDTF">2008-03-27T10:29:55Z</dcterms:created>
  <dcterms:modified xsi:type="dcterms:W3CDTF">2019-11-15T14:51:29Z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