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940" r:id="rId2"/>
    <p:sldMasterId id="2147484952" r:id="rId3"/>
    <p:sldMasterId id="2147484964" r:id="rId4"/>
  </p:sldMasterIdLst>
  <p:notesMasterIdLst>
    <p:notesMasterId r:id="rId22"/>
  </p:notesMasterIdLst>
  <p:sldIdLst>
    <p:sldId id="754" r:id="rId5"/>
    <p:sldId id="759" r:id="rId6"/>
    <p:sldId id="750" r:id="rId7"/>
    <p:sldId id="751" r:id="rId8"/>
    <p:sldId id="715" r:id="rId9"/>
    <p:sldId id="756" r:id="rId10"/>
    <p:sldId id="257" r:id="rId11"/>
    <p:sldId id="258" r:id="rId12"/>
    <p:sldId id="758" r:id="rId13"/>
    <p:sldId id="760" r:id="rId14"/>
    <p:sldId id="762" r:id="rId15"/>
    <p:sldId id="761" r:id="rId16"/>
    <p:sldId id="256" r:id="rId17"/>
    <p:sldId id="277" r:id="rId18"/>
    <p:sldId id="288" r:id="rId19"/>
    <p:sldId id="275" r:id="rId20"/>
    <p:sldId id="757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E65"/>
    <a:srgbClr val="778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6" autoAdjust="0"/>
    <p:restoredTop sz="94632" autoAdjust="0"/>
  </p:normalViewPr>
  <p:slideViewPr>
    <p:cSldViewPr>
      <p:cViewPr varScale="1">
        <p:scale>
          <a:sx n="60" d="100"/>
          <a:sy n="60" d="100"/>
        </p:scale>
        <p:origin x="1428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1800" y="-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EC9A218-5976-4D7C-8BC2-78A8EE19F521}" type="datetimeFigureOut">
              <a:rPr lang="en-US"/>
              <a:pPr>
                <a:defRPr/>
              </a:pPr>
              <a:t>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AD0307A-2E54-4FCB-8A26-55CF7785F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827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33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9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44" algn="l" defTabSz="91431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3E65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777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60350"/>
            <a:ext cx="1633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EDCB8F-854D-4198-9F06-A9305C1D75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385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14033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95AF7-E1D1-45CE-8D76-CBE8E00BF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228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7D507F46-01BE-468E-BEF1-3E03FA690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3E65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114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3E65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DE129-95A7-478D-BE75-14F8E03C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1AA3B-62F7-425E-9A3B-5E7D260C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EB943-5626-49A1-B1F0-41A4A2BE7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F4A31-715B-4D70-9BF6-E1ED161E40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68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EF59AEC6-DEDC-4394-9E1F-EF41932113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nl-NL" dirty="0"/>
              <a:t>www.cerl.org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B45CADE-10FA-41A0-9368-CE522020B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9DC0CE-0E18-4187-B867-3A5696351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0B05C9-FEA8-4F7B-ABB6-46196CA1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29256-FF3D-43AA-ACB6-7F5BC86392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777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F84AB-A70D-4B39-91DF-F6DAFDABA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F2206-2FC6-47FB-A1B4-8730B7C08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873D0-50A3-4023-86BB-86D61F89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22C2-4C0A-47B7-A945-85E217C337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376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6030488F-52BB-409C-A623-54447E4BB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934856A-412F-407F-BF10-E6C36C1A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D55E65C-3FD9-4DF5-8150-F3B617892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DBB083-A958-4041-97CA-B2184D620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5CB7C-B038-4A58-B5AF-59348D85F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295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DD5D2177-2C4F-4A56-AE85-00F73EAA58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802"/>
            <a:ext cx="4040187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7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28802"/>
            <a:ext cx="4041775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20887"/>
            <a:ext cx="4041775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4FE7989-C089-4E08-8D85-A065DB0B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7D1D409-744C-4F74-86C5-1AF474CDE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CFEFE793-5757-4EC5-AE03-19046E0B8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DF2B4-4C6A-45A3-BE10-B4684FAF4B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974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802AFF2B-3F37-4D50-9949-A86E4E82E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691A59B-20E7-45A7-BF1E-8FEBF7AF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6E0C410-F5B7-4485-810A-493B69B2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298BB06-3625-47C5-AE0F-4E950193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50DB8-6FB3-4F9F-8BE9-D7120D4CE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053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BA08E1EC-FD2F-4F59-9FA1-4CBE9CC60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2E5B815-2CFB-4D7A-BFA0-DA0183162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2EAC4DE-7074-466F-9F08-CE8DA3C3F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86CEF9E-A9EB-42D5-9BA3-118ABA82A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B0874-03E0-4249-B343-86EDCE36F9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48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3E65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0EABA-9332-4DF8-9022-0F73F957CD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61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0517B5-77B0-448C-B9D3-6CB78E79E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78FF6D-4997-4205-84B7-1A547C0A4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BA02BEF-990B-4DD0-A29F-601CE2602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63679-D364-4C0F-90B6-C587318CA6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3694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CEC0A615-D196-4580-810C-315E77936C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60350"/>
            <a:ext cx="1633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631D6C5-7B4B-4E67-96BC-EA86C68D2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AB97B6C-27D0-40BD-8B17-C5B632F88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E4030E-EB98-4417-8849-46453814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3735D-89CB-4C24-83CA-DD37041982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246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3D28CF38-3A4A-4D4D-9B07-7502BFA20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14033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250E957-B2C1-4BB6-ADB3-3DD7A938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3532386-7A77-439E-BEDC-E78331C37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43CEC36-EB8D-48A7-811C-8B960FBF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CFECC-45D8-49C3-BC26-DA465B266B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6254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D517C6A8-D5F3-42DF-A744-2BD1A29A4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3E65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003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3E65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342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54236-4C32-4495-954A-90A0E5C2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79006-4980-4F51-8F37-9C295486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CD400-7A73-4105-B730-5C0A808F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D3C75-7C59-49B9-891B-08BA266C5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89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5048451-12F2-43CC-A199-969A5C56F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nl-NL" dirty="0"/>
              <a:t>www.cerl.org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9E8552-A07C-42FA-AC72-13D4226B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449021-4F84-4C7C-928B-B882F01F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0D562C6-ED5E-47E3-870A-2308C09B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ABDCA-1FA2-465A-B1A2-8BC6243DA8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861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6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4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3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06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293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FFBFB-BBC1-4780-86CA-D66EB82D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CCB6B-0AD6-4A0C-967E-3F2D98EA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CCA02-C435-465D-8164-1FF76F83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30A57-16A0-4975-89C0-4A38FEA038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5837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0E49A8F2-9C1B-4CD6-AE23-9B0B43355B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EC5022E7-8633-47CD-8EC9-2F557FB5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DB1D52E9-543C-41A2-BC94-93CE839F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644FA87-B152-4EFD-8C09-ABB5AD92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DB951-C348-418D-AFA7-AC75A5AC33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2134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803986EE-32B3-4F04-829F-5A90D07E0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28803"/>
            <a:ext cx="4040187" cy="7920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7" indent="0">
              <a:buNone/>
              <a:defRPr sz="1500" b="1"/>
            </a:lvl2pPr>
            <a:lvl3pPr marL="685733" indent="0">
              <a:buNone/>
              <a:defRPr sz="1350" b="1"/>
            </a:lvl3pPr>
            <a:lvl4pPr marL="1028600" indent="0">
              <a:buNone/>
              <a:defRPr sz="1200" b="1"/>
            </a:lvl4pPr>
            <a:lvl5pPr marL="1371467" indent="0">
              <a:buNone/>
              <a:defRPr sz="1200" b="1"/>
            </a:lvl5pPr>
            <a:lvl6pPr marL="1714333" indent="0">
              <a:buNone/>
              <a:defRPr sz="1200" b="1"/>
            </a:lvl6pPr>
            <a:lvl7pPr marL="2057200" indent="0">
              <a:buNone/>
              <a:defRPr sz="1200" b="1"/>
            </a:lvl7pPr>
            <a:lvl8pPr marL="2400067" indent="0">
              <a:buNone/>
              <a:defRPr sz="1200" b="1"/>
            </a:lvl8pPr>
            <a:lvl9pPr marL="2742933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420889"/>
            <a:ext cx="4040187" cy="3705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628803"/>
            <a:ext cx="4041775" cy="792087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7" indent="0">
              <a:buNone/>
              <a:defRPr sz="1500" b="1"/>
            </a:lvl2pPr>
            <a:lvl3pPr marL="685733" indent="0">
              <a:buNone/>
              <a:defRPr sz="1350" b="1"/>
            </a:lvl3pPr>
            <a:lvl4pPr marL="1028600" indent="0">
              <a:buNone/>
              <a:defRPr sz="1200" b="1"/>
            </a:lvl4pPr>
            <a:lvl5pPr marL="1371467" indent="0">
              <a:buNone/>
              <a:defRPr sz="1200" b="1"/>
            </a:lvl5pPr>
            <a:lvl6pPr marL="1714333" indent="0">
              <a:buNone/>
              <a:defRPr sz="1200" b="1"/>
            </a:lvl6pPr>
            <a:lvl7pPr marL="2057200" indent="0">
              <a:buNone/>
              <a:defRPr sz="1200" b="1"/>
            </a:lvl7pPr>
            <a:lvl8pPr marL="2400067" indent="0">
              <a:buNone/>
              <a:defRPr sz="1200" b="1"/>
            </a:lvl8pPr>
            <a:lvl9pPr marL="2742933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20889"/>
            <a:ext cx="4041775" cy="37052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4306923-4C70-4755-A085-B2FF6162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F0FB40F-12F9-4FC9-8810-63B8D2930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6F194D91-19DC-465D-AA95-191DC018E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FFF17-ED75-45AA-B41D-E74CA8B736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79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5B810341-9818-4DFA-A4DD-EC0B8BC765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9C8C108-37DF-4D80-AADB-BA19F336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CC85353-FF19-4E49-A16B-3877D21B1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63107F2-C768-4FB1-B6D9-8E34727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8F86F-D1A7-46A4-9419-E267B1BDC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741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nl-NL" dirty="0"/>
              <a:t>www.cerl.org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4668A-9F52-4272-915C-6A81A9B774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7426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B7DD9019-462F-454B-9406-37C47406C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0C827E61-5B8A-4466-AD5E-E1826B622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5E43CF5-19A2-442F-AFAC-B2AFE0607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7670C80-2964-478F-A8D3-BD726B0B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3C61A-1E82-42C0-B6B6-11587F7174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456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8A0A63-C220-4494-8085-5EAF6E93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F2A4576-8BE8-497B-8CBD-A8A244246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F7BB0D-488E-4083-AA20-3AEE3FEAB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03CA7-EBF2-4711-B281-5F53C13AAD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733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CB66B785-69C1-44D9-BFB0-12F03FB0F3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4" y="260352"/>
            <a:ext cx="1633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2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67" indent="0">
              <a:buNone/>
              <a:defRPr sz="900"/>
            </a:lvl2pPr>
            <a:lvl3pPr marL="685733" indent="0">
              <a:buNone/>
              <a:defRPr sz="750"/>
            </a:lvl3pPr>
            <a:lvl4pPr marL="1028600" indent="0">
              <a:buNone/>
              <a:defRPr sz="675"/>
            </a:lvl4pPr>
            <a:lvl5pPr marL="1371467" indent="0">
              <a:buNone/>
              <a:defRPr sz="675"/>
            </a:lvl5pPr>
            <a:lvl6pPr marL="1714333" indent="0">
              <a:buNone/>
              <a:defRPr sz="675"/>
            </a:lvl6pPr>
            <a:lvl7pPr marL="2057200" indent="0">
              <a:buNone/>
              <a:defRPr sz="675"/>
            </a:lvl7pPr>
            <a:lvl8pPr marL="2400067" indent="0">
              <a:buNone/>
              <a:defRPr sz="675"/>
            </a:lvl8pPr>
            <a:lvl9pPr marL="2742933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3FC08C7-9687-4B62-93EC-943826501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5512090-7F87-438F-9EA2-C50957A95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074B9DA-AAD8-4DFC-BDEB-B2374157A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A1006-1405-4725-94C5-98FCE6A0CD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4383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E0AA4E66-3258-40FB-A882-9F395C99DB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4724402"/>
            <a:ext cx="14033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5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67" indent="0">
              <a:buNone/>
              <a:defRPr sz="2100"/>
            </a:lvl2pPr>
            <a:lvl3pPr marL="685733" indent="0">
              <a:buNone/>
              <a:defRPr sz="1800"/>
            </a:lvl3pPr>
            <a:lvl4pPr marL="1028600" indent="0">
              <a:buNone/>
              <a:defRPr sz="1500"/>
            </a:lvl4pPr>
            <a:lvl5pPr marL="1371467" indent="0">
              <a:buNone/>
              <a:defRPr sz="1500"/>
            </a:lvl5pPr>
            <a:lvl6pPr marL="1714333" indent="0">
              <a:buNone/>
              <a:defRPr sz="1500"/>
            </a:lvl6pPr>
            <a:lvl7pPr marL="2057200" indent="0">
              <a:buNone/>
              <a:defRPr sz="1500"/>
            </a:lvl7pPr>
            <a:lvl8pPr marL="2400067" indent="0">
              <a:buNone/>
              <a:defRPr sz="1500"/>
            </a:lvl8pPr>
            <a:lvl9pPr marL="2742933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67" indent="0">
              <a:buNone/>
              <a:defRPr sz="900"/>
            </a:lvl2pPr>
            <a:lvl3pPr marL="685733" indent="0">
              <a:buNone/>
              <a:defRPr sz="750"/>
            </a:lvl3pPr>
            <a:lvl4pPr marL="1028600" indent="0">
              <a:buNone/>
              <a:defRPr sz="675"/>
            </a:lvl4pPr>
            <a:lvl5pPr marL="1371467" indent="0">
              <a:buNone/>
              <a:defRPr sz="675"/>
            </a:lvl5pPr>
            <a:lvl6pPr marL="1714333" indent="0">
              <a:buNone/>
              <a:defRPr sz="675"/>
            </a:lvl6pPr>
            <a:lvl7pPr marL="2057200" indent="0">
              <a:buNone/>
              <a:defRPr sz="675"/>
            </a:lvl7pPr>
            <a:lvl8pPr marL="2400067" indent="0">
              <a:buNone/>
              <a:defRPr sz="675"/>
            </a:lvl8pPr>
            <a:lvl9pPr marL="2742933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10024AD-1F9F-49EA-BD99-0122631A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AAD290B-36CB-4189-89F6-5A7795F75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13AC4B4-2629-4723-B86E-195E1A128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627F-466B-4AAB-84AE-C68FD6C971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392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AF7FFFA3-CE27-46ED-A799-0C62CC4F1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89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rgbClr val="003E65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7396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3E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>
            <a:lvl1pPr algn="ctr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003E65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D9E-5DCB-418F-B517-4D8D1708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79C33-0B37-48DD-A2D7-A1CE567C1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9B1AC-CEC0-48EA-A9B6-9C1A92BEC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2A0A3-F0D6-4BD1-94AB-AE349F37D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822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8CBE7B5C-7781-4F7E-BB1E-9E0204F83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nl-NL" dirty="0"/>
              <a:t>www.cerl.org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929CF42-DE9A-4C28-91A9-B3DFA50D9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6EC49F-3135-44FA-BFED-2B7A3154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E3133F-37DF-46A5-8920-3A469236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ACCA2-CD36-42CF-8A19-DC43FCC2D5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787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280DB-561A-4EAB-B54E-ADEAD0F0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524B1-0973-4824-AC48-0FE29766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A10FB-B99D-461B-8808-0CA8EC31C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D6CBE-755A-4D2C-9779-30D9EA381B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568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BB1DED90-4E9B-44A1-98B2-EE5D9E224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061CC31-91FD-4D7D-9DC8-6D6087FB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9EA1AF7-822A-4C6D-A5DE-4A534B11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3DA5B93-86D2-447A-837A-173F5150A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8ADC-FDC8-4286-86A8-949630DE7A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2704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52CA2ACC-F106-48C5-9293-4CD954CD6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802"/>
            <a:ext cx="4040187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7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28802"/>
            <a:ext cx="4041775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20887"/>
            <a:ext cx="4041775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73F6817-0C4C-45F1-A56E-518367AA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7CFE7C1-0123-4ABE-BD47-8DE38F05F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4CEA0BBF-3D85-4384-91B7-40EF66462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4ED6E-9DAC-46FA-81FE-CB2C89CDCC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4348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2E1A5-E80B-4E2F-9A5E-CBFBB42FD0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5435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20E17862-547C-43A3-81E9-2BD459254E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2DCD253-48F3-46A9-A48D-4027D5951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8D57119-4D80-4B01-87DF-DE89DAB6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A6B233E-EF0B-4E99-8630-25A16590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B32BB-03E4-4D38-A822-EE5B90DE5A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562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F02636EE-FE07-46B3-B103-1E659A2728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F9E984E-9737-4284-88AD-24357DDC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FC9073D-E04C-450B-9D6F-89A8E195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3180A73-5958-423E-A5A1-218DAAED9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8C2BB-E036-4E8E-A665-A110F14DC3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447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B18694-134F-499D-9E7C-D519E03B7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FB908BE-C704-413A-A638-B64D78F2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C4554FC-DA0D-4010-A9BA-FB8C98DF2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AE8BB-12AC-4FBC-AF2D-0C4C2EFB99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842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2881E42A-D70B-4BAA-83B8-BC7452196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60350"/>
            <a:ext cx="163353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0CE455F-D07E-4225-A342-B3626941A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08A755A-B9B0-4E71-8661-3EAA3E85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594F906-A947-43AE-BCB0-AE06206E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E88A-7DEE-45BD-A98B-436D85C46F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3846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ECE234C7-5BE4-4E46-8F75-0E3D25162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24400"/>
            <a:ext cx="140335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56" indent="0">
              <a:buNone/>
              <a:defRPr sz="2800"/>
            </a:lvl2pPr>
            <a:lvl3pPr marL="914311" indent="0">
              <a:buNone/>
              <a:defRPr sz="2400"/>
            </a:lvl3pPr>
            <a:lvl4pPr marL="1371467" indent="0">
              <a:buNone/>
              <a:defRPr sz="2000"/>
            </a:lvl4pPr>
            <a:lvl5pPr marL="1828623" indent="0">
              <a:buNone/>
              <a:defRPr sz="2000"/>
            </a:lvl5pPr>
            <a:lvl6pPr marL="2285777" indent="0">
              <a:buNone/>
              <a:defRPr sz="2000"/>
            </a:lvl6pPr>
            <a:lvl7pPr marL="2742933" indent="0">
              <a:buNone/>
              <a:defRPr sz="2000"/>
            </a:lvl7pPr>
            <a:lvl8pPr marL="3200089" indent="0">
              <a:buNone/>
              <a:defRPr sz="2000"/>
            </a:lvl8pPr>
            <a:lvl9pPr marL="36572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6" indent="0">
              <a:buNone/>
              <a:defRPr sz="1200"/>
            </a:lvl2pPr>
            <a:lvl3pPr marL="914311" indent="0">
              <a:buNone/>
              <a:defRPr sz="1000"/>
            </a:lvl3pPr>
            <a:lvl4pPr marL="1371467" indent="0">
              <a:buNone/>
              <a:defRPr sz="900"/>
            </a:lvl4pPr>
            <a:lvl5pPr marL="1828623" indent="0">
              <a:buNone/>
              <a:defRPr sz="900"/>
            </a:lvl5pPr>
            <a:lvl6pPr marL="2285777" indent="0">
              <a:buNone/>
              <a:defRPr sz="900"/>
            </a:lvl6pPr>
            <a:lvl7pPr marL="2742933" indent="0">
              <a:buNone/>
              <a:defRPr sz="900"/>
            </a:lvl7pPr>
            <a:lvl8pPr marL="3200089" indent="0">
              <a:buNone/>
              <a:defRPr sz="900"/>
            </a:lvl8pPr>
            <a:lvl9pPr marL="36572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DC8CEFF-1378-4DA6-B127-3B99A2081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A25C9F9-08D5-4205-A575-E175C955E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86D41B2-FE78-496B-8913-46AA2F2C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2E364-24FA-4A5E-8414-0ECF862C36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3137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CA488-A867-4748-8771-6598E9277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4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28802"/>
            <a:ext cx="4040187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7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28802"/>
            <a:ext cx="4041775" cy="792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6" indent="0">
              <a:buNone/>
              <a:defRPr sz="2000" b="1"/>
            </a:lvl2pPr>
            <a:lvl3pPr marL="914311" indent="0">
              <a:buNone/>
              <a:defRPr sz="1800" b="1"/>
            </a:lvl3pPr>
            <a:lvl4pPr marL="1371467" indent="0">
              <a:buNone/>
              <a:defRPr sz="1600" b="1"/>
            </a:lvl4pPr>
            <a:lvl5pPr marL="1828623" indent="0">
              <a:buNone/>
              <a:defRPr sz="1600" b="1"/>
            </a:lvl5pPr>
            <a:lvl6pPr marL="2285777" indent="0">
              <a:buNone/>
              <a:defRPr sz="1600" b="1"/>
            </a:lvl6pPr>
            <a:lvl7pPr marL="2742933" indent="0">
              <a:buNone/>
              <a:defRPr sz="1600" b="1"/>
            </a:lvl7pPr>
            <a:lvl8pPr marL="3200089" indent="0">
              <a:buNone/>
              <a:defRPr sz="1600" b="1"/>
            </a:lvl8pPr>
            <a:lvl9pPr marL="3657244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420887"/>
            <a:ext cx="4041775" cy="3705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951EF-B6F9-4BFB-A61D-E1324357F1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29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A0DDE-26A3-4700-9682-9CE9525A81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34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CB0D8-DDD4-452D-B09B-237D4FAC56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91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E1CDE-EE03-405A-984F-EEF99542A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212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rgbClr val="003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			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 MT" pitchFamily="34" charset="0"/>
              </a:defRPr>
            </a:lvl1pPr>
          </a:lstStyle>
          <a:p>
            <a:fld id="{7934DAFF-3617-46AE-9491-4AA33A892ED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931" r:id="rId1"/>
    <p:sldLayoutId id="2147484932" r:id="rId2"/>
    <p:sldLayoutId id="2147484933" r:id="rId3"/>
    <p:sldLayoutId id="2147484929" r:id="rId4"/>
    <p:sldLayoutId id="2147484934" r:id="rId5"/>
    <p:sldLayoutId id="2147484935" r:id="rId6"/>
    <p:sldLayoutId id="2147484936" r:id="rId7"/>
    <p:sldLayoutId id="2147484937" r:id="rId8"/>
    <p:sldLayoutId id="2147484930" r:id="rId9"/>
    <p:sldLayoutId id="2147484938" r:id="rId10"/>
    <p:sldLayoutId id="2147484939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 panose="02020404030301010803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156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311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467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623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itchFamily="2" charset="2"/>
        <a:buChar char="q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itchFamily="2" charset="2"/>
        <a:buChar char="§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Arial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5F47934-92CA-4E27-98E7-7F12226C06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rgbClr val="003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			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DBC43F3-1203-42EF-942A-AC7B3639E8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469E4-05B5-49CC-9455-D01802768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29BAB-C9EB-484A-A4A2-B809BE6E3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2AB1-061F-487B-BA2D-E2F322368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6C8F0B7D-6CD1-4027-BDDE-2F31A6F67E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B1E973D6-D42C-4236-9607-F1BD3A4DFD3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60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1" r:id="rId1"/>
    <p:sldLayoutId id="2147484942" r:id="rId2"/>
    <p:sldLayoutId id="2147484943" r:id="rId3"/>
    <p:sldLayoutId id="2147484944" r:id="rId4"/>
    <p:sldLayoutId id="2147484945" r:id="rId5"/>
    <p:sldLayoutId id="2147484946" r:id="rId6"/>
    <p:sldLayoutId id="2147484947" r:id="rId7"/>
    <p:sldLayoutId id="2147484948" r:id="rId8"/>
    <p:sldLayoutId id="2147484949" r:id="rId9"/>
    <p:sldLayoutId id="2147484950" r:id="rId10"/>
    <p:sldLayoutId id="2147484951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 panose="02020404030301010803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156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311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467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623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F6A43D-DC1C-4A86-8AB4-6716F24C1D4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2"/>
            <a:ext cx="9144000" cy="1628775"/>
          </a:xfrm>
          <a:prstGeom prst="rect">
            <a:avLst/>
          </a:prstGeom>
          <a:solidFill>
            <a:srgbClr val="003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			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DA847CF-4F05-4E90-9C51-E21EDEDF44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469E4-05B5-49CC-9455-D01802768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29BAB-C9EB-484A-A4A2-B809BE6E3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2AB1-061F-487B-BA2D-E2F322368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80527BCF-984C-4771-9FA5-5E9FAB0501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FA92A5B4-9C5A-46FC-8D25-E615A80C39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77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bg1"/>
          </a:solidFill>
          <a:latin typeface="Garamond" panose="02020404030301010803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5pPr>
      <a:lvl6pPr marL="342867" algn="l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6pPr>
      <a:lvl7pPr marL="685733" algn="l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7pPr>
      <a:lvl8pPr marL="1028600" algn="l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8pPr>
      <a:lvl9pPr marL="1371467" algn="l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Garamond" pitchFamily="18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885767" indent="-171433" algn="l" defTabSz="6857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3" indent="-171433" algn="l" defTabSz="6857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00" indent="-171433" algn="l" defTabSz="6857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7" indent="-171433" algn="l" defTabSz="685733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7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0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7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00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7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33" algn="l" defTabSz="68573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EAF6910-51E0-4F14-83DB-3C6CB05F57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628775"/>
          </a:xfrm>
          <a:prstGeom prst="rect">
            <a:avLst/>
          </a:prstGeom>
          <a:solidFill>
            <a:srgbClr val="003E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			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A6B692C-F94C-4E32-982C-775D794E9C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469E4-05B5-49CC-9455-D01802768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29BAB-C9EB-484A-A4A2-B809BE6E3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1" tIns="45715" rIns="91431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F2AB1-061F-487B-BA2D-E2F322368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1" tIns="45715" rIns="91431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E532DE39-8232-4707-B502-32610EBC3F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D9C58104-32B6-47C0-92CD-C38A01F834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09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55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 panose="02020404030301010803" pitchFamily="18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5pPr>
      <a:lvl6pPr marL="457156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6pPr>
      <a:lvl7pPr marL="914311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7pPr>
      <a:lvl8pPr marL="1371467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8pPr>
      <a:lvl9pPr marL="1828623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Garamond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q"/>
        <a:defRPr sz="32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rgbClr val="003E6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356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1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7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2" indent="-228577" algn="l" defTabSz="9143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6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1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3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9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4" algn="l" defTabSz="9143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DF8DB8-4D2A-4BED-9E6A-519ECDDBC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4" t="52683" r="23586" b="9100"/>
          <a:stretch/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A424C4-AD67-43E7-8DFA-095B44099D5C}"/>
              </a:ext>
            </a:extLst>
          </p:cNvPr>
          <p:cNvSpPr txBox="1"/>
          <p:nvPr/>
        </p:nvSpPr>
        <p:spPr>
          <a:xfrm>
            <a:off x="611560" y="1196752"/>
            <a:ext cx="7646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latin typeface="Garamond" panose="02020404030301010803" pitchFamily="18" charset="0"/>
              </a:rPr>
              <a:t>My last </a:t>
            </a:r>
            <a:r>
              <a:rPr lang="it-IT" sz="5400" b="1" dirty="0" err="1">
                <a:latin typeface="Garamond" panose="02020404030301010803" pitchFamily="18" charset="0"/>
              </a:rPr>
              <a:t>five</a:t>
            </a:r>
            <a:r>
              <a:rPr lang="it-IT" sz="5400" b="1" dirty="0">
                <a:latin typeface="Garamond" panose="02020404030301010803" pitchFamily="18" charset="0"/>
              </a:rPr>
              <a:t> </a:t>
            </a:r>
            <a:r>
              <a:rPr lang="it-IT" sz="5400" b="1" dirty="0" err="1">
                <a:latin typeface="Garamond" panose="02020404030301010803" pitchFamily="18" charset="0"/>
              </a:rPr>
              <a:t>years</a:t>
            </a:r>
            <a:r>
              <a:rPr lang="it-IT" sz="5400" b="1" dirty="0">
                <a:latin typeface="Garamond" panose="02020404030301010803" pitchFamily="18" charset="0"/>
              </a:rPr>
              <a:t> in a </a:t>
            </a:r>
            <a:r>
              <a:rPr lang="it-IT" sz="5400" b="1" dirty="0" err="1">
                <a:latin typeface="Garamond" panose="02020404030301010803" pitchFamily="18" charset="0"/>
              </a:rPr>
              <a:t>nutshell</a:t>
            </a:r>
            <a:br>
              <a:rPr lang="it-IT" sz="5400" b="1" dirty="0">
                <a:latin typeface="Garamond" panose="02020404030301010803" pitchFamily="18" charset="0"/>
              </a:rPr>
            </a:br>
            <a:r>
              <a:rPr lang="it-IT" sz="5400" b="1" dirty="0">
                <a:latin typeface="Garamond" panose="02020404030301010803" pitchFamily="18" charset="0"/>
              </a:rPr>
              <a:t>(2016-2021)</a:t>
            </a:r>
            <a:endParaRPr lang="en-GB" sz="5400" b="1" dirty="0">
              <a:latin typeface="Garamond" panose="020204040303010108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9B6CD-A2F5-4550-B23E-055AA64BAA98}"/>
              </a:ext>
            </a:extLst>
          </p:cNvPr>
          <p:cNvSpPr txBox="1"/>
          <p:nvPr/>
        </p:nvSpPr>
        <p:spPr>
          <a:xfrm>
            <a:off x="1673930" y="5301118"/>
            <a:ext cx="579613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Garamond" panose="02020404030301010803" pitchFamily="18" charset="0"/>
              </a:rPr>
              <a:t>by</a:t>
            </a:r>
            <a:br>
              <a:rPr lang="en-GB" sz="2800" dirty="0">
                <a:latin typeface="Garamond" panose="02020404030301010803" pitchFamily="18" charset="0"/>
              </a:rPr>
            </a:br>
            <a:r>
              <a:rPr lang="en-GB" sz="2800" dirty="0">
                <a:latin typeface="Garamond" panose="02020404030301010803" pitchFamily="18" charset="0"/>
              </a:rPr>
              <a:t>Laura Carnelos</a:t>
            </a:r>
          </a:p>
          <a:p>
            <a:pPr algn="ctr"/>
            <a:r>
              <a:rPr lang="en-GB" sz="2000" dirty="0">
                <a:latin typeface="Garamond" panose="02020404030301010803" pitchFamily="18" charset="0"/>
              </a:rPr>
              <a:t>l.carnelos@etoncollege.org.uk</a:t>
            </a:r>
            <a:endParaRPr lang="en-GB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16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eiling, floor, wall&#10;&#10;Description automatically generated">
            <a:extLst>
              <a:ext uri="{FF2B5EF4-FFF2-40B4-BE49-F238E27FC236}">
                <a16:creationId xmlns:a16="http://schemas.microsoft.com/office/drawing/2014/main" id="{6B073905-C719-41C0-BE2B-3DD70C0D45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75655" y="260648"/>
            <a:ext cx="4298259" cy="6388132"/>
          </a:xfrm>
          <a:prstGeom prst="rect">
            <a:avLst/>
          </a:prstGeom>
        </p:spPr>
      </p:pic>
      <p:pic>
        <p:nvPicPr>
          <p:cNvPr id="5" name="Picture 4" descr="A picture containing floor, indoor, ceiling, wall&#10;&#10;Description automatically generated">
            <a:extLst>
              <a:ext uri="{FF2B5EF4-FFF2-40B4-BE49-F238E27FC236}">
                <a16:creationId xmlns:a16="http://schemas.microsoft.com/office/drawing/2014/main" id="{A61F3D3C-FD6D-4B76-9E88-D96595D550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/>
          <a:stretch/>
        </p:blipFill>
        <p:spPr>
          <a:xfrm>
            <a:off x="4640415" y="260648"/>
            <a:ext cx="4409010" cy="63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CC1A7C77-57C0-4A4F-995C-06D2BE14E8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r="1068" b="10100"/>
          <a:stretch/>
        </p:blipFill>
        <p:spPr>
          <a:xfrm>
            <a:off x="4813794" y="178885"/>
            <a:ext cx="4283633" cy="6351018"/>
          </a:xfrm>
          <a:prstGeom prst="rect">
            <a:avLst/>
          </a:prstGeom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A343F85-C2D0-4EF5-9F01-ACBDFC698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0" b="12961"/>
          <a:stretch/>
        </p:blipFill>
        <p:spPr>
          <a:xfrm>
            <a:off x="46573" y="203122"/>
            <a:ext cx="4536504" cy="63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890521-3260-4725-8B4E-9D6F10DCA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carnelos\Downloads\20190823_084940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" t="-385" r="9703"/>
          <a:stretch/>
        </p:blipFill>
        <p:spPr bwMode="auto">
          <a:xfrm>
            <a:off x="0" y="-49697"/>
            <a:ext cx="9144000" cy="69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880" y="6044841"/>
            <a:ext cx="8898240" cy="836712"/>
          </a:xfrm>
          <a:noFill/>
        </p:spPr>
        <p:txBody>
          <a:bodyPr>
            <a:noAutofit/>
          </a:bodyPr>
          <a:lstStyle/>
          <a:p>
            <a:r>
              <a:rPr lang="en-GB" sz="6000" dirty="0">
                <a:solidFill>
                  <a:schemeClr val="tx1"/>
                </a:solidFill>
                <a:cs typeface="Arial" panose="020B0604020202020204" pitchFamily="34" charset="0"/>
              </a:rPr>
              <a:t>The British Museum</a:t>
            </a:r>
            <a:endParaRPr lang="en-GB" sz="66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" y="188640"/>
            <a:ext cx="8995968" cy="180020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GB" sz="3600" cap="all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  <a:cs typeface="Arial" charset="0"/>
              </a:rPr>
              <a:t>Project Librarian: </a:t>
            </a:r>
          </a:p>
          <a:p>
            <a:r>
              <a:rPr lang="en-GB" sz="3600" cap="all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  <a:cs typeface="Arial" charset="0"/>
              </a:rPr>
              <a:t>Science and Conservation Library </a:t>
            </a:r>
          </a:p>
          <a:p>
            <a:r>
              <a:rPr lang="en-GB" sz="3600" cap="all" dirty="0">
                <a:ln>
                  <a:solidFill>
                    <a:prstClr val="black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  <a:cs typeface="Arial" charset="0"/>
              </a:rPr>
              <a:t>(2019-2020)</a:t>
            </a:r>
          </a:p>
        </p:txBody>
      </p:sp>
    </p:spTree>
    <p:extLst>
      <p:ext uri="{BB962C8B-B14F-4D97-AF65-F5344CB8AC3E}">
        <p14:creationId xmlns:p14="http://schemas.microsoft.com/office/powerpoint/2010/main" val="1414225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72180-063F-4964-A034-028F212954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026" y="18864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2B00A-C651-4979-AF84-3DF439787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88640"/>
            <a:ext cx="4038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ook shelf filled with books&#10;&#10;Description automatically generated">
            <a:extLst>
              <a:ext uri="{FF2B5EF4-FFF2-40B4-BE49-F238E27FC236}">
                <a16:creationId xmlns:a16="http://schemas.microsoft.com/office/drawing/2014/main" id="{FD9C11E2-27ED-4E26-AC13-B51AB8D63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2" y="801217"/>
            <a:ext cx="4409171" cy="5878895"/>
          </a:xfrm>
          <a:prstGeom prst="rect">
            <a:avLst/>
          </a:prstGeom>
        </p:spPr>
      </p:pic>
      <p:pic>
        <p:nvPicPr>
          <p:cNvPr id="8" name="Picture 7" descr="A room with a book shelf&#10;&#10;Description automatically generated">
            <a:extLst>
              <a:ext uri="{FF2B5EF4-FFF2-40B4-BE49-F238E27FC236}">
                <a16:creationId xmlns:a16="http://schemas.microsoft.com/office/drawing/2014/main" id="{3DC1AEF7-8B2C-4BAF-B252-E7B53773D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748" y="801217"/>
            <a:ext cx="4409171" cy="58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30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carnelos\Downloads\20190823_084940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" t="-385" r="9703" b="77958"/>
          <a:stretch/>
        </p:blipFill>
        <p:spPr bwMode="auto">
          <a:xfrm>
            <a:off x="0" y="2"/>
            <a:ext cx="9144000" cy="92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168" y="2"/>
            <a:ext cx="9144000" cy="1052734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cs typeface="Arial" panose="020B0604020202020204" pitchFamily="34" charset="0"/>
              </a:rPr>
              <a:t>New Structure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887E6-ECA9-4038-9A8E-3678F1E8D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40" y="1196752"/>
            <a:ext cx="8280920" cy="5445223"/>
          </a:xfrm>
        </p:spPr>
        <p:txBody>
          <a:bodyPr numCol="2">
            <a:normAutofit fontScale="25000" lnSpcReduction="20000"/>
          </a:bodyPr>
          <a:lstStyle/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AM – Museology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(methods, techniques)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B – Philosophy, Psychology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C – Auxiliary Sciences of History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CC70  Archaeology (methodology)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CC130 Archaeology (conservation/restoration)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CD  Diplomatics, Archives, Seals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CJ  Numismatics, Coins, Medals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D – World History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DA  Great Britain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DS Asia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E/F – History: Americas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E  USA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F  Canada, Central America, South America, Caribbean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G – Geography, Anthropology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GN  Anthropology, Excavations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GR  Folklore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GT  Manners, Customs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H – Social Sciences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KD – Law: United Kingdom, Ireland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M – Music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N – Fine Arts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N7000 Eastern Art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N8500 Art objects (Conservation/restoration)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N8700 Fakes, Forgeries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NA  Architecture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NB  Sculpture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NC  Illustration, Design, Drawing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ND1000 Painting techniques, styles, materials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ND1600 Paintings (conservation/restoration)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ND2500 Wall Paintings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NE  Prints, Printmaking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NK  Decorative Arts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NK3700 Ceramics, Pottery (conservation/restoration)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NK5000 Glass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NK6400 Metalwork (conservation)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NK8000 Textiles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NK9500 Woodwork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P – Language and Literature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Q – Science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QC  Physics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QD  Chemistry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QE  Geology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QH  Natural History, Biology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QK  Botany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QL  Zoology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QP  Physiology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R – Medicine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S – Agriculture 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SB  Plant Culture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SD  Forestry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SF  Animal Culture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T – Technology 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  Hazards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TA400  Metals and metal corrosion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TH  Buildings, Stones (conservation)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TN  Mining, Metallurgy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TP800  Ceramic Science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TP900  Pigments, Inks, Adhesives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TR  Photography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TS  Manufactures, Leather, Papermaking </a:t>
            </a:r>
          </a:p>
          <a:p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TT  Arts &amp; Crafts, Handicrafts</a:t>
            </a: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U – Military Science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V – Naval Science</a:t>
            </a:r>
            <a:endParaRPr lang="en-GB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Z –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u="sng" dirty="0">
                <a:latin typeface="Arial" panose="020B0604020202020204" pitchFamily="34" charset="0"/>
                <a:cs typeface="Arial" panose="020B0604020202020204" pitchFamily="34" charset="0"/>
              </a:rPr>
              <a:t>Books, Writing, Libraries </a:t>
            </a:r>
            <a:r>
              <a:rPr lang="en-GB" sz="4400" dirty="0">
                <a:latin typeface="Arial" panose="020B0604020202020204" pitchFamily="34" charset="0"/>
                <a:cs typeface="Arial" panose="020B0604020202020204" pitchFamily="34" charset="0"/>
              </a:rPr>
              <a:t>(preservation, conservation, restoration)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367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lcarnelos\Downloads\20190823_084940.jpg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" t="-385" r="9703" b="77958"/>
          <a:stretch/>
        </p:blipFill>
        <p:spPr bwMode="auto">
          <a:xfrm>
            <a:off x="0" y="1"/>
            <a:ext cx="9144000" cy="11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pPr algn="ctr"/>
            <a:r>
              <a:rPr lang="en-GB" dirty="0">
                <a:cs typeface="Arial" panose="020B0604020202020204" pitchFamily="34" charset="0"/>
              </a:rPr>
              <a:t>Signs/Sections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3" r="2940" b="5939"/>
          <a:stretch/>
        </p:blipFill>
        <p:spPr>
          <a:xfrm>
            <a:off x="322111" y="1327659"/>
            <a:ext cx="3025754" cy="4160130"/>
          </a:xfr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BE3D77B9-551A-4E4C-9E51-113EE0E860F3}"/>
              </a:ext>
            </a:extLst>
          </p:cNvPr>
          <p:cNvSpPr/>
          <p:nvPr/>
        </p:nvSpPr>
        <p:spPr>
          <a:xfrm rot="5400000">
            <a:off x="624270" y="4102425"/>
            <a:ext cx="265514" cy="6468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34071"/>
            <a:ext cx="4568945" cy="282545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DA986F74-4784-450A-A995-84E59E68096A}"/>
              </a:ext>
            </a:extLst>
          </p:cNvPr>
          <p:cNvSpPr/>
          <p:nvPr/>
        </p:nvSpPr>
        <p:spPr>
          <a:xfrm>
            <a:off x="3635896" y="3912052"/>
            <a:ext cx="609534" cy="2344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39519"/>
            <a:ext cx="4568945" cy="261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67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8F7573-3CD8-4CF1-A47C-2BB3D4EBE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5775" cy="68876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8AB220-92FA-4E50-AC77-D10F42757BF2}"/>
              </a:ext>
            </a:extLst>
          </p:cNvPr>
          <p:cNvSpPr txBox="1"/>
          <p:nvPr/>
        </p:nvSpPr>
        <p:spPr>
          <a:xfrm>
            <a:off x="5439107" y="289679"/>
            <a:ext cx="3525381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Garamond" panose="02020404030301010803" pitchFamily="18" charset="0"/>
              </a:rPr>
              <a:t>Library Curator of Rare Books and Manuscripts </a:t>
            </a:r>
          </a:p>
          <a:p>
            <a:r>
              <a:rPr lang="en-GB" sz="3200" b="1" dirty="0">
                <a:latin typeface="Garamond" panose="02020404030301010803" pitchFamily="18" charset="0"/>
              </a:rPr>
              <a:t>(2021-)</a:t>
            </a:r>
          </a:p>
          <a:p>
            <a:endParaRPr lang="en-GB" sz="2800" b="1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endParaRPr lang="en-GB" sz="2800" dirty="0">
              <a:latin typeface="Garamond" panose="02020404030301010803" pitchFamily="18" charset="0"/>
            </a:endParaRPr>
          </a:p>
          <a:p>
            <a:r>
              <a:rPr lang="en-GB" sz="3200" dirty="0">
                <a:latin typeface="Garamond" panose="02020404030301010803" pitchFamily="18" charset="0"/>
              </a:rPr>
              <a:t>Eton College Library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684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70CD0EF-3902-4D39-A8C9-BFCDE8185BA8}"/>
              </a:ext>
            </a:extLst>
          </p:cNvPr>
          <p:cNvSpPr/>
          <p:nvPr/>
        </p:nvSpPr>
        <p:spPr>
          <a:xfrm>
            <a:off x="251520" y="548680"/>
            <a:ext cx="889248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cap="all" dirty="0">
                <a:ln>
                  <a:solidFill>
                    <a:prstClr val="black"/>
                  </a:solidFill>
                </a:ln>
                <a:latin typeface="Garamond" panose="02020404030301010803" pitchFamily="18" charset="0"/>
              </a:rPr>
              <a:t>Marie S. Curie Fellowship </a:t>
            </a:r>
          </a:p>
          <a:p>
            <a:pPr algn="ctr"/>
            <a:r>
              <a:rPr lang="en-US" sz="3600" cap="all" dirty="0">
                <a:ln>
                  <a:solidFill>
                    <a:prstClr val="black"/>
                  </a:solidFill>
                </a:ln>
                <a:latin typeface="Garamond" panose="02020404030301010803" pitchFamily="18" charset="0"/>
              </a:rPr>
              <a:t>(2016-18)</a:t>
            </a:r>
            <a:br>
              <a:rPr lang="en-US" sz="4400" b="1" cap="all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</a:br>
            <a:br>
              <a:rPr lang="en-US" sz="4400" b="1" cap="all" dirty="0">
                <a:ln>
                  <a:solidFill>
                    <a:prstClr val="black"/>
                  </a:solidFill>
                </a:ln>
                <a:solidFill>
                  <a:srgbClr val="FFFFFF"/>
                </a:solidFill>
                <a:latin typeface="Garamond" panose="02020404030301010803" pitchFamily="18" charset="0"/>
              </a:rPr>
            </a:br>
            <a:r>
              <a:rPr lang="en-GB" sz="4400" i="1" dirty="0">
                <a:latin typeface="Garamond" panose="02020404030301010803" pitchFamily="18" charset="0"/>
              </a:rPr>
              <a:t>From ephemeral to rare </a:t>
            </a:r>
            <a:br>
              <a:rPr lang="en-GB" sz="4400" i="1" dirty="0">
                <a:latin typeface="Garamond" panose="02020404030301010803" pitchFamily="18" charset="0"/>
              </a:rPr>
            </a:br>
            <a:r>
              <a:rPr lang="en-GB" sz="4400" i="1" dirty="0">
                <a:latin typeface="Garamond" panose="02020404030301010803" pitchFamily="18" charset="0"/>
              </a:rPr>
              <a:t>16th-Century Italian Popular Books in the British and the Bodleian Libraries</a:t>
            </a:r>
            <a:endParaRPr lang="en-GB" sz="4400" dirty="0">
              <a:latin typeface="Garamond" panose="02020404030301010803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72061-C756-4A7C-83D7-B546E1F7A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366316"/>
            <a:ext cx="1213209" cy="1066892"/>
          </a:xfrm>
          <a:prstGeom prst="rect">
            <a:avLst/>
          </a:prstGeom>
        </p:spPr>
      </p:pic>
      <p:pic>
        <p:nvPicPr>
          <p:cNvPr id="4" name="Immagine 7">
            <a:extLst>
              <a:ext uri="{FF2B5EF4-FFF2-40B4-BE49-F238E27FC236}">
                <a16:creationId xmlns:a16="http://schemas.microsoft.com/office/drawing/2014/main" id="{753A736E-1350-44B4-876D-718B3C178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08" y="5430130"/>
            <a:ext cx="1080120" cy="1003078"/>
          </a:xfrm>
          <a:prstGeom prst="rect">
            <a:avLst/>
          </a:prstGeom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63733D49-FFA5-404E-A1D3-B4BE6A3C8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476" y="5480708"/>
            <a:ext cx="4953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48933-4475-4B4B-BB38-BEC1BCAA3F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2048" b="79397"/>
          <a:stretch/>
        </p:blipFill>
        <p:spPr>
          <a:xfrm>
            <a:off x="251520" y="5507440"/>
            <a:ext cx="1728192" cy="955359"/>
          </a:xfrm>
          <a:prstGeom prst="rect">
            <a:avLst/>
          </a:prstGeom>
        </p:spPr>
      </p:pic>
      <p:pic>
        <p:nvPicPr>
          <p:cNvPr id="7" name="Immagine 8">
            <a:extLst>
              <a:ext uri="{FF2B5EF4-FFF2-40B4-BE49-F238E27FC236}">
                <a16:creationId xmlns:a16="http://schemas.microsoft.com/office/drawing/2014/main" id="{39396319-31F3-4E0B-86E0-923140EDB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849" y="5366317"/>
            <a:ext cx="1882749" cy="10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87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>
            <a:extLst>
              <a:ext uri="{FF2B5EF4-FFF2-40B4-BE49-F238E27FC236}">
                <a16:creationId xmlns:a16="http://schemas.microsoft.com/office/drawing/2014/main" id="{F58B197B-D75F-4A79-9417-ED112360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1268760"/>
          </a:xfrm>
        </p:spPr>
        <p:txBody>
          <a:bodyPr/>
          <a:lstStyle/>
          <a:p>
            <a:pPr algn="ctr"/>
            <a:r>
              <a:rPr lang="it-IT" altLang="en-US" dirty="0">
                <a:sym typeface="Wingdings" panose="05000000000000000000" pitchFamily="2" charset="2"/>
              </a:rPr>
              <a:t>EDIT16 </a:t>
            </a:r>
            <a:endParaRPr lang="en-GB" altLang="en-US" dirty="0"/>
          </a:p>
        </p:txBody>
      </p:sp>
      <p:sp>
        <p:nvSpPr>
          <p:cNvPr id="26628" name="Segnaposto contenuto 6">
            <a:extLst>
              <a:ext uri="{FF2B5EF4-FFF2-40B4-BE49-F238E27FC236}">
                <a16:creationId xmlns:a16="http://schemas.microsoft.com/office/drawing/2014/main" id="{8C7249EC-DB1E-45C4-93B8-E0F8765B3D0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6629" name="Immagine 1">
            <a:extLst>
              <a:ext uri="{FF2B5EF4-FFF2-40B4-BE49-F238E27FC236}">
                <a16:creationId xmlns:a16="http://schemas.microsoft.com/office/drawing/2014/main" id="{F7D63EF8-032E-43D8-9F21-C0977E4A0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6" t="23250" r="21023" b="8002"/>
          <a:stretch/>
        </p:blipFill>
        <p:spPr bwMode="auto">
          <a:xfrm>
            <a:off x="0" y="1342900"/>
            <a:ext cx="6736836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9300E6-9B16-4D1E-B063-CD0EA823DA11}"/>
              </a:ext>
            </a:extLst>
          </p:cNvPr>
          <p:cNvSpPr txBox="1"/>
          <p:nvPr/>
        </p:nvSpPr>
        <p:spPr>
          <a:xfrm>
            <a:off x="1748573" y="5802998"/>
            <a:ext cx="3239690" cy="323165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500" b="1" dirty="0">
                <a:solidFill>
                  <a:srgbClr val="FF0000"/>
                </a:solidFill>
                <a:latin typeface="Garamond" panose="02020404030301010803" pitchFamily="18" charset="0"/>
              </a:rPr>
              <a:t>UK0001 </a:t>
            </a:r>
            <a:r>
              <a:rPr lang="it-IT" sz="15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British</a:t>
            </a:r>
            <a:r>
              <a:rPr lang="it-IT" sz="1500" b="1" dirty="0">
                <a:solidFill>
                  <a:srgbClr val="FF0000"/>
                </a:solidFill>
                <a:latin typeface="Garamond" panose="02020404030301010803" pitchFamily="18" charset="0"/>
              </a:rPr>
              <a:t> Library - </a:t>
            </a:r>
            <a:r>
              <a:rPr lang="it-IT" sz="15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London</a:t>
            </a:r>
            <a:r>
              <a:rPr lang="it-IT" sz="15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endParaRPr lang="en-GB" sz="15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26627" name="Segnaposto contenuto 3">
            <a:extLst>
              <a:ext uri="{FF2B5EF4-FFF2-40B4-BE49-F238E27FC236}">
                <a16:creationId xmlns:a16="http://schemas.microsoft.com/office/drawing/2014/main" id="{5B720EC4-0741-47D6-B0C5-899F548AC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6836" y="1438617"/>
            <a:ext cx="2407164" cy="4525963"/>
          </a:xfrm>
        </p:spPr>
        <p:txBody>
          <a:bodyPr/>
          <a:lstStyle/>
          <a:p>
            <a:pPr>
              <a:spcBef>
                <a:spcPts val="1800"/>
              </a:spcBef>
              <a:buFont typeface="Wingdings" panose="05000000000000000000" pitchFamily="2" charset="2"/>
              <a:buChar char="à"/>
            </a:pPr>
            <a:r>
              <a:rPr lang="it-IT" b="1" dirty="0">
                <a:latin typeface="Garamond" panose="02020404030301010803" pitchFamily="18" charset="0"/>
                <a:sym typeface="Wingdings" panose="05000000000000000000" pitchFamily="2" charset="2"/>
              </a:rPr>
              <a:t> 9192 </a:t>
            </a:r>
          </a:p>
          <a:p>
            <a:pPr marL="0" indent="0">
              <a:spcBef>
                <a:spcPts val="0"/>
              </a:spcBef>
              <a:buNone/>
            </a:pPr>
            <a:r>
              <a:rPr lang="it-IT" b="1" dirty="0">
                <a:latin typeface="Garamond" panose="02020404030301010803" pitchFamily="18" charset="0"/>
                <a:sym typeface="Wingdings" panose="05000000000000000000" pitchFamily="2" charset="2"/>
              </a:rPr>
              <a:t>16th-century </a:t>
            </a:r>
            <a:r>
              <a:rPr lang="it-IT" b="1" dirty="0" err="1">
                <a:latin typeface="Garamond" panose="02020404030301010803" pitchFamily="18" charset="0"/>
                <a:sym typeface="Wingdings" panose="05000000000000000000" pitchFamily="2" charset="2"/>
              </a:rPr>
              <a:t>Italian</a:t>
            </a:r>
            <a:r>
              <a:rPr lang="it-IT" b="1" dirty="0">
                <a:latin typeface="Garamond" panose="02020404030301010803" pitchFamily="18" charset="0"/>
                <a:sym typeface="Wingdings" panose="05000000000000000000" pitchFamily="2" charset="2"/>
              </a:rPr>
              <a:t> books </a:t>
            </a:r>
            <a:r>
              <a:rPr lang="it-IT" b="1" dirty="0" err="1">
                <a:latin typeface="Garamond" panose="02020404030301010803" pitchFamily="18" charset="0"/>
                <a:sym typeface="Wingdings" panose="05000000000000000000" pitchFamily="2" charset="2"/>
              </a:rPr>
              <a:t>at</a:t>
            </a:r>
            <a:r>
              <a:rPr lang="it-IT" b="1" dirty="0">
                <a:latin typeface="Garamond" panose="02020404030301010803" pitchFamily="18" charset="0"/>
                <a:sym typeface="Wingdings" panose="05000000000000000000" pitchFamily="2" charset="2"/>
              </a:rPr>
              <a:t> the BL</a:t>
            </a:r>
          </a:p>
          <a:p>
            <a:pPr>
              <a:spcBef>
                <a:spcPts val="1800"/>
              </a:spcBef>
              <a:buFont typeface="Wingdings" panose="05000000000000000000" pitchFamily="2" charset="2"/>
              <a:buChar char="à"/>
            </a:pPr>
            <a:r>
              <a:rPr lang="it-IT" b="1" dirty="0">
                <a:latin typeface="Garamond" panose="02020404030301010803" pitchFamily="18" charset="0"/>
                <a:sym typeface="Wingdings" panose="05000000000000000000" pitchFamily="2" charset="2"/>
              </a:rPr>
              <a:t> ca. 900 UNIQUE COPIES!!! </a:t>
            </a:r>
          </a:p>
          <a:p>
            <a:pPr marL="0" indent="0">
              <a:buNone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489601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9169A8-4DD2-44B2-BE9C-B65DE715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 algn="ctr"/>
            <a:r>
              <a:rPr lang="it-IT" dirty="0"/>
              <a:t>PATRIMONiT</a:t>
            </a:r>
            <a:endParaRPr lang="en-GB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7135CA9-3AFB-42B7-B6CB-2E85C4C4E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161" t="15382" r="17048" b="9648"/>
          <a:stretch/>
        </p:blipFill>
        <p:spPr>
          <a:xfrm>
            <a:off x="0" y="980728"/>
            <a:ext cx="9173027" cy="587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01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>
            <a:extLst>
              <a:ext uri="{FF2B5EF4-FFF2-40B4-BE49-F238E27FC236}">
                <a16:creationId xmlns:a16="http://schemas.microsoft.com/office/drawing/2014/main" id="{CFBA88DD-F1BD-430D-8C3B-980A0CD5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" y="0"/>
            <a:ext cx="9144000" cy="1412875"/>
          </a:xfrm>
        </p:spPr>
        <p:txBody>
          <a:bodyPr/>
          <a:lstStyle/>
          <a:p>
            <a:pPr algn="ctr"/>
            <a:r>
              <a:rPr lang="it-IT" altLang="en-US" b="1" dirty="0" err="1"/>
              <a:t>Dissemination</a:t>
            </a:r>
            <a:endParaRPr lang="en-GB" altLang="en-US" dirty="0"/>
          </a:p>
        </p:txBody>
      </p:sp>
      <p:sp>
        <p:nvSpPr>
          <p:cNvPr id="17411" name="Segnaposto contenuto 4">
            <a:extLst>
              <a:ext uri="{FF2B5EF4-FFF2-40B4-BE49-F238E27FC236}">
                <a16:creationId xmlns:a16="http://schemas.microsoft.com/office/drawing/2014/main" id="{2019E7AF-5C94-41F6-B4EB-2F152B863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8712968" cy="554461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Garamond" panose="02020404030301010803" pitchFamily="18" charset="0"/>
              </a:rPr>
              <a:t>‘From popular to rare. Acquisition and preservation policies at the British Museum Library in </a:t>
            </a:r>
            <a:r>
              <a:rPr lang="en-GB" sz="1400" dirty="0" err="1">
                <a:latin typeface="Garamond" panose="02020404030301010803" pitchFamily="18" charset="0"/>
              </a:rPr>
              <a:t>Panizzi’s</a:t>
            </a:r>
            <a:r>
              <a:rPr lang="en-GB" sz="1400" dirty="0">
                <a:latin typeface="Garamond" panose="02020404030301010803" pitchFamily="18" charset="0"/>
              </a:rPr>
              <a:t> time’, </a:t>
            </a:r>
            <a:r>
              <a:rPr lang="en-GB" sz="1400" dirty="0" err="1">
                <a:latin typeface="Garamond" panose="02020404030301010803" pitchFamily="18" charset="0"/>
              </a:rPr>
              <a:t>eBLJ</a:t>
            </a:r>
            <a:r>
              <a:rPr lang="en-GB" sz="1400" dirty="0">
                <a:latin typeface="Garamond" panose="02020404030301010803" pitchFamily="18" charset="0"/>
              </a:rPr>
              <a:t>, [forthcoming 2021].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Garamond" panose="02020404030301010803" pitchFamily="18" charset="0"/>
              </a:rPr>
              <a:t>[with Elisa </a:t>
            </a:r>
            <a:r>
              <a:rPr lang="en-GB" sz="1400" dirty="0" err="1">
                <a:latin typeface="Garamond" panose="02020404030301010803" pitchFamily="18" charset="0"/>
              </a:rPr>
              <a:t>Marazzi</a:t>
            </a:r>
            <a:r>
              <a:rPr lang="en-GB" sz="1400" dirty="0">
                <a:latin typeface="Garamond" panose="02020404030301010803" pitchFamily="18" charset="0"/>
              </a:rPr>
              <a:t>], ‘Children and Cheap Print from a Transnational Perspective (1500-1900)’, </a:t>
            </a:r>
            <a:r>
              <a:rPr lang="en-GB" sz="1400" i="1" dirty="0" err="1">
                <a:latin typeface="Garamond" panose="02020404030301010803" pitchFamily="18" charset="0"/>
              </a:rPr>
              <a:t>Quaerendo</a:t>
            </a:r>
            <a:r>
              <a:rPr lang="en-GB" sz="1400" dirty="0">
                <a:latin typeface="Garamond" panose="02020404030301010803" pitchFamily="18" charset="0"/>
              </a:rPr>
              <a:t>, Special issue 3-4, [forthcoming 2021].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Garamond" panose="02020404030301010803" pitchFamily="18" charset="0"/>
              </a:rPr>
              <a:t>‘Popular print under the press: strategies, practices and materials’, </a:t>
            </a:r>
            <a:r>
              <a:rPr lang="en-GB" sz="1400" i="1" dirty="0" err="1">
                <a:latin typeface="Garamond" panose="02020404030301010803" pitchFamily="18" charset="0"/>
              </a:rPr>
              <a:t>Quaerendo</a:t>
            </a:r>
            <a:r>
              <a:rPr lang="en-GB" sz="1400" dirty="0">
                <a:latin typeface="Garamond" panose="02020404030301010803" pitchFamily="18" charset="0"/>
              </a:rPr>
              <a:t>, Special issue 3-4, [forthcoming 2021].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Garamond" panose="02020404030301010803" pitchFamily="18" charset="0"/>
              </a:rPr>
              <a:t>‘Learning from Mistakes: Paper and Printing Defects in 16</a:t>
            </a:r>
            <a:r>
              <a:rPr lang="en-GB" sz="1400" baseline="30000" dirty="0">
                <a:latin typeface="Garamond" panose="02020404030301010803" pitchFamily="18" charset="0"/>
              </a:rPr>
              <a:t>th</a:t>
            </a:r>
            <a:r>
              <a:rPr lang="en-GB" sz="1400" dirty="0">
                <a:latin typeface="Garamond" panose="02020404030301010803" pitchFamily="18" charset="0"/>
              </a:rPr>
              <a:t>-Century Italian Popular Books’, in </a:t>
            </a:r>
            <a:r>
              <a:rPr lang="en-GB" sz="1400" i="1" dirty="0">
                <a:latin typeface="Garamond" panose="02020404030301010803" pitchFamily="18" charset="0"/>
              </a:rPr>
              <a:t>Printing and Misprinting: Typographical Mistakes and Publishers’ Corrections (1450–1650)</a:t>
            </a:r>
            <a:r>
              <a:rPr lang="en-GB" sz="1400" dirty="0">
                <a:latin typeface="Garamond" panose="02020404030301010803" pitchFamily="18" charset="0"/>
              </a:rPr>
              <a:t>, edited by Antony T. Grafton, Paolo Sachet, Geri Della Rocca de </a:t>
            </a:r>
            <a:r>
              <a:rPr lang="en-GB" sz="1400" dirty="0" err="1">
                <a:latin typeface="Garamond" panose="02020404030301010803" pitchFamily="18" charset="0"/>
              </a:rPr>
              <a:t>Candal</a:t>
            </a:r>
            <a:r>
              <a:rPr lang="en-GB" sz="1400" dirty="0">
                <a:latin typeface="Garamond" panose="02020404030301010803" pitchFamily="18" charset="0"/>
              </a:rPr>
              <a:t>, Oxford, Oxford University Press, [forthcoming 2021].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latin typeface="Garamond" panose="02020404030301010803" pitchFamily="18" charset="0"/>
              </a:rPr>
              <a:t>‘La catalogazione delle cinquecentine italiane in British Library: Passato e Presente’, in </a:t>
            </a:r>
            <a:r>
              <a:rPr lang="it-IT" sz="1400" i="1" dirty="0">
                <a:latin typeface="Garamond" panose="02020404030301010803" pitchFamily="18" charset="0"/>
              </a:rPr>
              <a:t>Il libro antico. Limiti e prospettive dei censimenti (14-15 novembre 2017)</a:t>
            </a:r>
            <a:r>
              <a:rPr lang="it-IT" sz="1400" dirty="0">
                <a:latin typeface="Garamond" panose="02020404030301010803" pitchFamily="18" charset="0"/>
              </a:rPr>
              <a:t>, Bologna, [</a:t>
            </a:r>
            <a:r>
              <a:rPr lang="it-IT" sz="1400" dirty="0" err="1">
                <a:latin typeface="Garamond" panose="02020404030301010803" pitchFamily="18" charset="0"/>
              </a:rPr>
              <a:t>forthcoming</a:t>
            </a:r>
            <a:r>
              <a:rPr lang="it-IT" sz="1400" dirty="0">
                <a:latin typeface="Garamond" panose="02020404030301010803" pitchFamily="18" charset="0"/>
              </a:rPr>
              <a:t> 2021].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latin typeface="Garamond" panose="02020404030301010803" pitchFamily="18" charset="0"/>
              </a:rPr>
              <a:t> ‘‘Rare and </a:t>
            </a:r>
            <a:r>
              <a:rPr lang="it-IT" sz="1400" dirty="0" err="1">
                <a:latin typeface="Garamond" panose="02020404030301010803" pitchFamily="18" charset="0"/>
              </a:rPr>
              <a:t>Curious</a:t>
            </a:r>
            <a:r>
              <a:rPr lang="it-IT" sz="1400" dirty="0">
                <a:latin typeface="Garamond" panose="02020404030301010803" pitchFamily="18" charset="0"/>
              </a:rPr>
              <a:t> Objects’. Politiche di acquisto e di conservazione di materiale italiano nella biblioteca del British Museum ai tempi di Panizzi’, </a:t>
            </a:r>
            <a:r>
              <a:rPr lang="it-IT" sz="1400" i="1" dirty="0">
                <a:latin typeface="Garamond" panose="02020404030301010803" pitchFamily="18" charset="0"/>
              </a:rPr>
              <a:t>La Bibliofilia</a:t>
            </a:r>
            <a:r>
              <a:rPr lang="it-IT" sz="1400" dirty="0">
                <a:latin typeface="Garamond" panose="02020404030301010803" pitchFamily="18" charset="0"/>
              </a:rPr>
              <a:t>, 3 (2019), pp. 501–519.</a:t>
            </a:r>
            <a:endParaRPr lang="en-GB" sz="1400" dirty="0">
              <a:latin typeface="Garamond" panose="020204040303010108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400" dirty="0">
                <a:latin typeface="Garamond" panose="02020404030301010803" pitchFamily="18" charset="0"/>
              </a:rPr>
              <a:t>‘Svista o norma? La produzione di libri di larga diffusione nell’Italia della prima età moderna’, </a:t>
            </a:r>
            <a:r>
              <a:rPr lang="it-IT" sz="1400" i="1" dirty="0">
                <a:latin typeface="Garamond" panose="02020404030301010803" pitchFamily="18" charset="0"/>
              </a:rPr>
              <a:t>Paratesto</a:t>
            </a:r>
            <a:r>
              <a:rPr lang="it-IT" sz="1400" dirty="0">
                <a:latin typeface="Garamond" panose="02020404030301010803" pitchFamily="18" charset="0"/>
              </a:rPr>
              <a:t>, 16 (2019), pp. 135–141.</a:t>
            </a:r>
            <a:endParaRPr lang="en-GB" sz="1400" dirty="0">
              <a:latin typeface="Garamond" panose="020204040303010108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1400" i="1" dirty="0">
                <a:latin typeface="Garamond" panose="02020404030301010803" pitchFamily="18" charset="0"/>
              </a:rPr>
              <a:t>PATRIMONiT. Cinquecentine Italiane nella British Library: da libri popolari a oggetti da preservare</a:t>
            </a:r>
            <a:r>
              <a:rPr lang="it-IT" sz="1400" dirty="0">
                <a:latin typeface="Garamond" panose="02020404030301010803" pitchFamily="18" charset="0"/>
              </a:rPr>
              <a:t>, in </a:t>
            </a:r>
            <a:r>
              <a:rPr lang="it-IT" sz="1400" i="1" dirty="0">
                <a:latin typeface="Garamond" panose="02020404030301010803" pitchFamily="18" charset="0"/>
              </a:rPr>
              <a:t>Editoria popolare in Italia tra XVI e XVII secolo</a:t>
            </a:r>
            <a:r>
              <a:rPr lang="it-IT" sz="1400" dirty="0">
                <a:latin typeface="Garamond" panose="02020404030301010803" pitchFamily="18" charset="0"/>
              </a:rPr>
              <a:t>. </a:t>
            </a:r>
            <a:r>
              <a:rPr lang="it-IT" sz="1400" i="1" dirty="0">
                <a:latin typeface="Garamond" panose="02020404030301010803" pitchFamily="18" charset="0"/>
              </a:rPr>
              <a:t>Testi, collezioni, mestieri</a:t>
            </a:r>
            <a:r>
              <a:rPr lang="it-IT" sz="1400" dirty="0">
                <a:latin typeface="Garamond" panose="02020404030301010803" pitchFamily="18" charset="0"/>
              </a:rPr>
              <a:t>. Atti delle giornate di studio (Roma, 13-14 dicembre 2017), </a:t>
            </a:r>
            <a:r>
              <a:rPr lang="it-IT" sz="1400" dirty="0" err="1">
                <a:latin typeface="Garamond" panose="02020404030301010803" pitchFamily="18" charset="0"/>
              </a:rPr>
              <a:t>edited</a:t>
            </a:r>
            <a:r>
              <a:rPr lang="it-IT" sz="1400" dirty="0">
                <a:latin typeface="Garamond" panose="02020404030301010803" pitchFamily="18" charset="0"/>
              </a:rPr>
              <a:t> by Gabriele Bucchi, Paola Cosentino, Giuseppe Crimi, Manziana, Vecchiarelli, 2019, pp. 203–225.</a:t>
            </a:r>
            <a:endParaRPr lang="en-GB" sz="1400" dirty="0">
              <a:latin typeface="Garamond" panose="020204040303010108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Garamond" panose="02020404030301010803" pitchFamily="18" charset="0"/>
              </a:rPr>
              <a:t>‘Cheap Printing and Street Sellers in Early Modern Italy’, in David Atkinson and Steve </a:t>
            </a:r>
            <a:r>
              <a:rPr lang="en-GB" sz="1400" dirty="0" err="1">
                <a:latin typeface="Garamond" panose="02020404030301010803" pitchFamily="18" charset="0"/>
              </a:rPr>
              <a:t>Roud</a:t>
            </a:r>
            <a:r>
              <a:rPr lang="en-GB" sz="1400" dirty="0">
                <a:latin typeface="Garamond" panose="02020404030301010803" pitchFamily="18" charset="0"/>
              </a:rPr>
              <a:t>, </a:t>
            </a:r>
            <a:r>
              <a:rPr lang="en-GB" sz="1400" i="1" dirty="0">
                <a:latin typeface="Garamond" panose="02020404030301010803" pitchFamily="18" charset="0"/>
              </a:rPr>
              <a:t>Cheap Print and the People: Popular Literature in the European Perspective</a:t>
            </a:r>
            <a:r>
              <a:rPr lang="en-GB" sz="1400" dirty="0">
                <a:latin typeface="Garamond" panose="02020404030301010803" pitchFamily="18" charset="0"/>
              </a:rPr>
              <a:t>, Newcastle upon Tyne, Cambridge Scholars Publishing, 2019, pp. 324–353.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400" dirty="0">
                <a:latin typeface="Garamond" panose="02020404030301010803" pitchFamily="18" charset="0"/>
              </a:rPr>
              <a:t>‘</a:t>
            </a:r>
            <a:r>
              <a:rPr lang="en-GB" sz="1400" i="1" dirty="0" err="1">
                <a:latin typeface="Garamond" panose="02020404030301010803" pitchFamily="18" charset="0"/>
              </a:rPr>
              <a:t>Sacre</a:t>
            </a:r>
            <a:r>
              <a:rPr lang="en-GB" sz="1400" i="1" dirty="0">
                <a:latin typeface="Garamond" panose="02020404030301010803" pitchFamily="18" charset="0"/>
              </a:rPr>
              <a:t> </a:t>
            </a:r>
            <a:r>
              <a:rPr lang="en-GB" sz="1400" i="1" dirty="0" err="1">
                <a:latin typeface="Garamond" panose="02020404030301010803" pitchFamily="18" charset="0"/>
              </a:rPr>
              <a:t>rappresentazioni</a:t>
            </a:r>
            <a:r>
              <a:rPr lang="en-GB" sz="1400" dirty="0">
                <a:latin typeface="Garamond" panose="02020404030301010803" pitchFamily="18" charset="0"/>
              </a:rPr>
              <a:t> in the British Library: the history of a collection’, </a:t>
            </a:r>
            <a:r>
              <a:rPr lang="en-GB" sz="1400" i="1" dirty="0">
                <a:latin typeface="Garamond" panose="02020404030301010803" pitchFamily="18" charset="0"/>
              </a:rPr>
              <a:t>Italian Studies Library Group</a:t>
            </a:r>
            <a:r>
              <a:rPr lang="en-GB" sz="1400" dirty="0">
                <a:latin typeface="Garamond" panose="02020404030301010803" pitchFamily="18" charset="0"/>
              </a:rPr>
              <a:t>, 2017, pp. 20–28.</a:t>
            </a:r>
          </a:p>
        </p:txBody>
      </p:sp>
    </p:spTree>
    <p:extLst>
      <p:ext uri="{BB962C8B-B14F-4D97-AF65-F5344CB8AC3E}">
        <p14:creationId xmlns:p14="http://schemas.microsoft.com/office/powerpoint/2010/main" val="3486231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9BCD16-4C3E-4C46-B965-79D708EE3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6" t="22372" r="52362" b="9814"/>
          <a:stretch/>
        </p:blipFill>
        <p:spPr>
          <a:xfrm>
            <a:off x="558220" y="1628800"/>
            <a:ext cx="8027558" cy="5040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105C3-443C-494A-9A4A-9809462A92C2}"/>
              </a:ext>
            </a:extLst>
          </p:cNvPr>
          <p:cNvSpPr txBox="1"/>
          <p:nvPr/>
        </p:nvSpPr>
        <p:spPr>
          <a:xfrm>
            <a:off x="440873" y="188640"/>
            <a:ext cx="82622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cap="all" dirty="0">
                <a:ln>
                  <a:solidFill>
                    <a:prstClr val="black"/>
                  </a:solidFill>
                </a:ln>
                <a:latin typeface="Garamond" panose="02020404030301010803" pitchFamily="18" charset="0"/>
              </a:rPr>
              <a:t>Collections research assistant (2018-19)</a:t>
            </a:r>
            <a:br>
              <a:rPr lang="en-US" sz="3600" cap="all" dirty="0">
                <a:ln>
                  <a:solidFill>
                    <a:prstClr val="black"/>
                  </a:solidFill>
                </a:ln>
                <a:latin typeface="Garamond" panose="02020404030301010803" pitchFamily="18" charset="0"/>
              </a:rPr>
            </a:br>
            <a:endParaRPr lang="en-GB" sz="3600" cap="all" dirty="0">
              <a:ln>
                <a:solidFill>
                  <a:prstClr val="black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19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16659" r="77442" b="33167"/>
          <a:stretch/>
        </p:blipFill>
        <p:spPr bwMode="auto">
          <a:xfrm>
            <a:off x="107504" y="1443092"/>
            <a:ext cx="3708918" cy="52564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60A68309-4BCB-4564-96D3-28B69EFCC574}"/>
              </a:ext>
            </a:extLst>
          </p:cNvPr>
          <p:cNvSpPr txBox="1">
            <a:spLocks/>
          </p:cNvSpPr>
          <p:nvPr/>
        </p:nvSpPr>
        <p:spPr>
          <a:xfrm>
            <a:off x="11113" y="0"/>
            <a:ext cx="9144000" cy="1412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5pPr>
            <a:lvl6pPr marL="45715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6pPr>
            <a:lvl7pPr marL="91431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7pPr>
            <a:lvl8pPr marL="137146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8pPr>
            <a:lvl9pPr marL="182862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it-IT" altLang="en-US" sz="3600" b="1" dirty="0" err="1"/>
              <a:t>Dissemination</a:t>
            </a:r>
            <a:endParaRPr lang="en-GB" alt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ECE4C2A-1FDF-4882-929C-4DAE9D5D2723}"/>
              </a:ext>
            </a:extLst>
          </p:cNvPr>
          <p:cNvSpPr txBox="1">
            <a:spLocks/>
          </p:cNvSpPr>
          <p:nvPr/>
        </p:nvSpPr>
        <p:spPr>
          <a:xfrm>
            <a:off x="-11113" y="8789"/>
            <a:ext cx="9144000" cy="1330135"/>
          </a:xfrm>
          <a:prstGeom prst="rect">
            <a:avLst/>
          </a:prstGeom>
          <a:solidFill>
            <a:srgbClr val="003E65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5pPr>
            <a:lvl6pPr marL="45715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6pPr>
            <a:lvl7pPr marL="91431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7pPr>
            <a:lvl8pPr marL="137146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8pPr>
            <a:lvl9pPr marL="182862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it-IT" altLang="en-US" sz="3600" dirty="0" err="1"/>
              <a:t>Revise</a:t>
            </a:r>
            <a:r>
              <a:rPr lang="it-IT" altLang="en-US" sz="3600" dirty="0"/>
              <a:t> </a:t>
            </a:r>
            <a:r>
              <a:rPr lang="it-IT" altLang="en-US" sz="3600" dirty="0" err="1"/>
              <a:t>completely</a:t>
            </a:r>
            <a:r>
              <a:rPr lang="it-IT" altLang="en-US" sz="3600" dirty="0"/>
              <a:t> the </a:t>
            </a:r>
            <a:r>
              <a:rPr lang="it-IT" altLang="en-US" sz="3600" dirty="0" err="1"/>
              <a:t>cataloguing</a:t>
            </a:r>
            <a:r>
              <a:rPr lang="it-IT" altLang="en-US" sz="3600" dirty="0"/>
              <a:t> rules </a:t>
            </a:r>
          </a:p>
          <a:p>
            <a:pPr algn="ctr"/>
            <a:r>
              <a:rPr lang="it-IT" altLang="en-US" sz="3600" dirty="0"/>
              <a:t>and the </a:t>
            </a:r>
            <a:r>
              <a:rPr lang="it-IT" altLang="en-US" sz="3600" dirty="0" err="1"/>
              <a:t>catalogue</a:t>
            </a:r>
            <a:endParaRPr lang="en-GB" alt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34A66D-1B2A-4CF1-8E88-9650A9A4B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53" t="4776" r="23020" b="26187"/>
          <a:stretch/>
        </p:blipFill>
        <p:spPr>
          <a:xfrm>
            <a:off x="4716016" y="1405414"/>
            <a:ext cx="4176464" cy="52941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87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19617" r="47701" b="46412"/>
          <a:stretch/>
        </p:blipFill>
        <p:spPr bwMode="auto">
          <a:xfrm>
            <a:off x="215516" y="124081"/>
            <a:ext cx="8712968" cy="330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75CDC2-8D56-4926-97C8-D97FF0DF8E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" t="3748" r="-1354" b="50000"/>
          <a:stretch/>
        </p:blipFill>
        <p:spPr>
          <a:xfrm>
            <a:off x="215516" y="3626073"/>
            <a:ext cx="8828679" cy="323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6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60A68309-4BCB-4564-96D3-28B69EFCC574}"/>
              </a:ext>
            </a:extLst>
          </p:cNvPr>
          <p:cNvSpPr txBox="1">
            <a:spLocks/>
          </p:cNvSpPr>
          <p:nvPr/>
        </p:nvSpPr>
        <p:spPr>
          <a:xfrm>
            <a:off x="11113" y="0"/>
            <a:ext cx="9144000" cy="14128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5pPr>
            <a:lvl6pPr marL="45715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6pPr>
            <a:lvl7pPr marL="91431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7pPr>
            <a:lvl8pPr marL="137146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8pPr>
            <a:lvl9pPr marL="182862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it-IT" altLang="en-US" sz="3600" b="1" dirty="0" err="1"/>
              <a:t>Dissemination</a:t>
            </a:r>
            <a:endParaRPr lang="en-GB" altLang="en-US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FECE4C2A-1FDF-4882-929C-4DAE9D5D2723}"/>
              </a:ext>
            </a:extLst>
          </p:cNvPr>
          <p:cNvSpPr txBox="1">
            <a:spLocks/>
          </p:cNvSpPr>
          <p:nvPr/>
        </p:nvSpPr>
        <p:spPr>
          <a:xfrm>
            <a:off x="7184" y="0"/>
            <a:ext cx="9144000" cy="1084890"/>
          </a:xfrm>
          <a:prstGeom prst="rect">
            <a:avLst/>
          </a:prstGeom>
          <a:solidFill>
            <a:srgbClr val="003E65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5pPr>
            <a:lvl6pPr marL="457156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6pPr>
            <a:lvl7pPr marL="914311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7pPr>
            <a:lvl8pPr marL="1371467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8pPr>
            <a:lvl9pPr marL="1828623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Garamond" pitchFamily="18" charset="0"/>
              </a:defRPr>
            </a:lvl9pPr>
          </a:lstStyle>
          <a:p>
            <a:pPr algn="ctr"/>
            <a:r>
              <a:rPr lang="it-IT" altLang="en-US" sz="4000" b="1" dirty="0"/>
              <a:t>The online </a:t>
            </a:r>
            <a:r>
              <a:rPr lang="it-IT" altLang="en-US" sz="4000" b="1" dirty="0" err="1"/>
              <a:t>catalogue</a:t>
            </a:r>
            <a:endParaRPr lang="en-GB" altLang="en-US" sz="40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263B860-8625-49C6-A7F3-9B918D00C0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24954" r="34053" b="4696"/>
          <a:stretch/>
        </p:blipFill>
        <p:spPr bwMode="auto">
          <a:xfrm>
            <a:off x="31019" y="1268760"/>
            <a:ext cx="4396965" cy="518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2AAD20-6550-4A2F-9125-E1DDAFFF6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5" t="22192" r="33877" b="6619"/>
          <a:stretch/>
        </p:blipFill>
        <p:spPr bwMode="auto">
          <a:xfrm>
            <a:off x="4678822" y="1268760"/>
            <a:ext cx="424847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45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03E6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003E6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003E6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003E65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12164</TotalTime>
  <Words>774</Words>
  <Application>Microsoft Office PowerPoint</Application>
  <PresentationFormat>On-screen Show (4:3)</PresentationFormat>
  <Paragraphs>112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Garamond</vt:lpstr>
      <vt:lpstr>Gill Sans MT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EDIT16 </vt:lpstr>
      <vt:lpstr>PATRIMONiT</vt:lpstr>
      <vt:lpstr>Dissemination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British Museum</vt:lpstr>
      <vt:lpstr>PowerPoint Presentation</vt:lpstr>
      <vt:lpstr>New Structure</vt:lpstr>
      <vt:lpstr>Signs/Sections</vt:lpstr>
      <vt:lpstr>PowerPoint Presentation</vt:lpstr>
    </vt:vector>
  </TitlesOfParts>
  <Company>KB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 Lefferts</dc:creator>
  <cp:lastModifiedBy>Laura Carnelos</cp:lastModifiedBy>
  <cp:revision>580</cp:revision>
  <dcterms:created xsi:type="dcterms:W3CDTF">2014-09-03T08:25:46Z</dcterms:created>
  <dcterms:modified xsi:type="dcterms:W3CDTF">2021-01-28T09:11:07Z</dcterms:modified>
</cp:coreProperties>
</file>