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61" r:id="rId3"/>
    <p:sldId id="299" r:id="rId4"/>
    <p:sldId id="259" r:id="rId5"/>
    <p:sldId id="298" r:id="rId6"/>
    <p:sldId id="279" r:id="rId7"/>
    <p:sldId id="303" r:id="rId8"/>
    <p:sldId id="287" r:id="rId9"/>
    <p:sldId id="307" r:id="rId10"/>
    <p:sldId id="308" r:id="rId11"/>
    <p:sldId id="309" r:id="rId12"/>
    <p:sldId id="310" r:id="rId13"/>
    <p:sldId id="289" r:id="rId14"/>
    <p:sldId id="300" r:id="rId15"/>
    <p:sldId id="291" r:id="rId16"/>
    <p:sldId id="292" r:id="rId17"/>
    <p:sldId id="293" r:id="rId18"/>
    <p:sldId id="294" r:id="rId19"/>
    <p:sldId id="313" r:id="rId20"/>
    <p:sldId id="314" r:id="rId21"/>
    <p:sldId id="315" r:id="rId22"/>
    <p:sldId id="302" r:id="rId23"/>
    <p:sldId id="270" r:id="rId24"/>
  </p:sldIdLst>
  <p:sldSz cx="9144000" cy="6858000" type="screen4x3"/>
  <p:notesSz cx="6794500" cy="9931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1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7394A-C3A0-4A46-8007-5D5BD1278D24}" type="datetimeFigureOut">
              <a:rPr lang="de-AT" smtClean="0"/>
              <a:t>24.10.2017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7DA37-C446-473C-916B-AB8755750A0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313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A0357-3F9D-4C28-8BF4-71EA018329FF}" type="datetimeFigureOut">
              <a:rPr lang="de-AT" smtClean="0"/>
              <a:t>24.10.2017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3B585-818E-41D3-BA60-A1325878266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96432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3B585-818E-41D3-BA60-A1325878266B}" type="slidenum">
              <a:rPr lang="de-AT" smtClean="0"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04742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60CA7-28A6-4328-BDF3-EF5CECCF2F28}" type="datetimeFigureOut">
              <a:rPr lang="de-AT" smtClean="0"/>
              <a:t>24.10.2017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1815-CCDD-49B5-978E-D3075872CD7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6368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60CA7-28A6-4328-BDF3-EF5CECCF2F28}" type="datetimeFigureOut">
              <a:rPr lang="de-AT" smtClean="0"/>
              <a:t>24.10.2017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1815-CCDD-49B5-978E-D3075872CD7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736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60CA7-28A6-4328-BDF3-EF5CECCF2F28}" type="datetimeFigureOut">
              <a:rPr lang="de-AT" smtClean="0"/>
              <a:t>24.10.2017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1815-CCDD-49B5-978E-D3075872CD7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97658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60CA7-28A6-4328-BDF3-EF5CECCF2F28}" type="datetimeFigureOut">
              <a:rPr lang="de-AT" smtClean="0"/>
              <a:t>24.10.2017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1815-CCDD-49B5-978E-D3075872CD7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40180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60CA7-28A6-4328-BDF3-EF5CECCF2F28}" type="datetimeFigureOut">
              <a:rPr lang="de-AT" smtClean="0"/>
              <a:t>24.10.2017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1815-CCDD-49B5-978E-D3075872CD7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2148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60CA7-28A6-4328-BDF3-EF5CECCF2F28}" type="datetimeFigureOut">
              <a:rPr lang="de-AT" smtClean="0"/>
              <a:t>24.10.2017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1815-CCDD-49B5-978E-D3075872CD7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40491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60CA7-28A6-4328-BDF3-EF5CECCF2F28}" type="datetimeFigureOut">
              <a:rPr lang="de-AT" smtClean="0"/>
              <a:t>24.10.2017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1815-CCDD-49B5-978E-D3075872CD7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40443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60CA7-28A6-4328-BDF3-EF5CECCF2F28}" type="datetimeFigureOut">
              <a:rPr lang="de-AT" smtClean="0"/>
              <a:t>24.10.2017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1815-CCDD-49B5-978E-D3075872CD7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04012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60CA7-28A6-4328-BDF3-EF5CECCF2F28}" type="datetimeFigureOut">
              <a:rPr lang="de-AT" smtClean="0"/>
              <a:t>24.10.2017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1815-CCDD-49B5-978E-D3075872CD7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6548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60CA7-28A6-4328-BDF3-EF5CECCF2F28}" type="datetimeFigureOut">
              <a:rPr lang="de-AT" smtClean="0"/>
              <a:t>24.10.2017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1815-CCDD-49B5-978E-D3075872CD7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92962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60CA7-28A6-4328-BDF3-EF5CECCF2F28}" type="datetimeFigureOut">
              <a:rPr lang="de-AT" smtClean="0"/>
              <a:t>24.10.2017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1815-CCDD-49B5-978E-D3075872CD7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68646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60CA7-28A6-4328-BDF3-EF5CECCF2F28}" type="datetimeFigureOut">
              <a:rPr lang="de-AT" smtClean="0"/>
              <a:t>24.10.2017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A1815-CCDD-49B5-978E-D3075872CD7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38229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jpeg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mmlung.mak.at/" TargetMode="External"/><Relationship Id="rId2" Type="http://schemas.openxmlformats.org/officeDocument/2006/relationships/hyperlink" Target="http://www.obvsg.a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uropeana.eu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t/url?sa=i&amp;rct=j&amp;q=&amp;esrc=s&amp;source=images&amp;cd=&amp;cad=rja&amp;uact=8&amp;ved=0ahUKEwjL662dg4nXAhVMQBQKHY97Cr4QjRwIBw&amp;url=https://www.metmuseum.org/toah/works-of-art/23.73.1/&amp;psig=AOvVaw19j1EDv-luY-7xsPrIDJ8z&amp;ust=1508926443013831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2060848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de-AT" b="1" dirty="0">
                <a:ea typeface="GulimChe" panose="020B0609000101010101" pitchFamily="49" charset="-127"/>
              </a:rPr>
              <a:t>UNDERSTANDING THE FUTURE </a:t>
            </a:r>
            <a:r>
              <a:rPr lang="de-DE" b="1" dirty="0">
                <a:ea typeface="GulimChe" panose="020B0609000101010101" pitchFamily="49" charset="-127"/>
              </a:rPr>
              <a:t>MEANS KNOWING THE PAST. </a:t>
            </a:r>
            <a:br>
              <a:rPr lang="de-DE" b="1" dirty="0">
                <a:ea typeface="GulimChe" panose="020B0609000101010101" pitchFamily="49" charset="-127"/>
              </a:rPr>
            </a:br>
            <a:r>
              <a:rPr lang="de-DE" b="1" dirty="0">
                <a:ea typeface="GulimChe" panose="020B0609000101010101" pitchFamily="49" charset="-127"/>
              </a:rPr>
              <a:t>RARE BOOKS FOR PUBLIC ACCESS AT THE MAK VIENNA</a:t>
            </a:r>
            <a:r>
              <a:rPr lang="de-DE" dirty="0">
                <a:ea typeface="GulimChe" panose="020B0609000101010101" pitchFamily="49" charset="-127"/>
              </a:rPr>
              <a:t> </a:t>
            </a:r>
            <a:br>
              <a:rPr lang="de-DE" dirty="0"/>
            </a:b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87624" y="5517232"/>
            <a:ext cx="6472808" cy="744488"/>
          </a:xfrm>
        </p:spPr>
        <p:txBody>
          <a:bodyPr>
            <a:normAutofit fontScale="92500" lnSpcReduction="20000"/>
          </a:bodyPr>
          <a:lstStyle/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Kathrin Pokorny-Nagel</a:t>
            </a:r>
          </a:p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Head of the MAK Library and Works on Paper Collection</a:t>
            </a:r>
          </a:p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26</a:t>
            </a:r>
            <a:r>
              <a:rPr lang="en-GB" sz="16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th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 of October 2017</a:t>
            </a:r>
          </a:p>
        </p:txBody>
      </p:sp>
      <p:pic>
        <p:nvPicPr>
          <p:cNvPr id="4" name="Picture 2" descr="M:\Bibliothek\bibvolo\Helena Grünsteidl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763" y="5877272"/>
            <a:ext cx="1021299" cy="70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:\Bibliothek\BEAUTY SHOW\Ausstellungsräume_Fotos\photographs_MAK_Interior_\MAK FACADE\MAK FACA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710" y="3284984"/>
            <a:ext cx="279435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892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6499090" y="5733256"/>
            <a:ext cx="2555776" cy="648071"/>
          </a:xfrm>
        </p:spPr>
        <p:txBody>
          <a:bodyPr>
            <a:normAutofit/>
          </a:bodyPr>
          <a:lstStyle/>
          <a:p>
            <a:r>
              <a:rPr lang="de-DE" sz="2800" dirty="0">
                <a:latin typeface="Calibri Light" panose="020F0302020204030204" pitchFamily="34" charset="0"/>
              </a:rPr>
              <a:t>ARTIST´S BOOKS</a:t>
            </a:r>
            <a:endParaRPr lang="de-AT" sz="2800" dirty="0">
              <a:latin typeface="Calibri Light" panose="020F0302020204030204" pitchFamily="34" charset="0"/>
            </a:endParaRPr>
          </a:p>
        </p:txBody>
      </p:sp>
      <p:pic>
        <p:nvPicPr>
          <p:cNvPr id="12" name="Picture 4" descr="M:\Bibliothek\KPN\2014\MAK Design Labor\Pressefotos\BI 133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5040559" cy="384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M:\Bibliothek\KPN only\2017\CERL\Pro E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88820"/>
            <a:ext cx="3489947" cy="511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261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6480720" y="5445224"/>
            <a:ext cx="2555776" cy="648071"/>
          </a:xfrm>
        </p:spPr>
        <p:txBody>
          <a:bodyPr>
            <a:normAutofit/>
          </a:bodyPr>
          <a:lstStyle/>
          <a:p>
            <a:r>
              <a:rPr lang="de-DE" sz="2800" dirty="0">
                <a:latin typeface="Calibri Light" panose="020F0302020204030204" pitchFamily="34" charset="0"/>
              </a:rPr>
              <a:t>ARTIST´S BOOKS</a:t>
            </a:r>
            <a:endParaRPr lang="de-AT" sz="2800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340768"/>
            <a:ext cx="5040559" cy="343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289" y="921096"/>
            <a:ext cx="3506754" cy="438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037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3203848" y="116633"/>
            <a:ext cx="2555776" cy="648071"/>
          </a:xfrm>
        </p:spPr>
        <p:txBody>
          <a:bodyPr>
            <a:normAutofit/>
          </a:bodyPr>
          <a:lstStyle/>
          <a:p>
            <a:r>
              <a:rPr lang="de-AT" sz="2800" dirty="0">
                <a:latin typeface="Calibri Light" panose="020F0302020204030204" pitchFamily="34" charset="0"/>
              </a:rPr>
              <a:t>LIBRARY STAFF</a:t>
            </a:r>
          </a:p>
        </p:txBody>
      </p:sp>
      <p:pic>
        <p:nvPicPr>
          <p:cNvPr id="7" name="Picture 2" descr="\\ms1\eigenedateien\pokorny-nagel\desktop\xmas_card2016_grupp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48"/>
          <a:stretch/>
        </p:blipFill>
        <p:spPr bwMode="auto">
          <a:xfrm>
            <a:off x="1043608" y="764704"/>
            <a:ext cx="6993155" cy="552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936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80112" y="5589240"/>
            <a:ext cx="3663986" cy="504056"/>
          </a:xfrm>
        </p:spPr>
        <p:txBody>
          <a:bodyPr>
            <a:noAutofit/>
          </a:bodyPr>
          <a:lstStyle/>
          <a:p>
            <a:r>
              <a:rPr lang="de-AT" sz="2800" dirty="0">
                <a:latin typeface="Calibri Light" panose="020F0302020204030204" pitchFamily="34" charset="0"/>
              </a:rPr>
              <a:t>MAK READING ROOM</a:t>
            </a:r>
            <a:endParaRPr lang="en-GB" sz="2800" dirty="0">
              <a:latin typeface="Calibri Light" panose="020F0302020204030204" pitchFamily="34" charset="0"/>
            </a:endParaRPr>
          </a:p>
        </p:txBody>
      </p:sp>
      <p:pic>
        <p:nvPicPr>
          <p:cNvPr id="5" name="Picture 3" descr="M:\Bibliothek\KPN\Lesesaal\OKB279108 Kop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4330578" cy="430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esesaalLeu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052736"/>
            <a:ext cx="4313860" cy="43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468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Autofit/>
          </a:bodyPr>
          <a:lstStyle/>
          <a:p>
            <a:r>
              <a:rPr lang="de-DE" sz="3600" dirty="0"/>
              <a:t>MAK READING ROOM - SERVICES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176464"/>
          </a:xfrm>
        </p:spPr>
        <p:txBody>
          <a:bodyPr>
            <a:norm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50 workstations</a:t>
            </a:r>
          </a:p>
          <a:p>
            <a:r>
              <a:rPr lang="en-US" dirty="0">
                <a:latin typeface="Calibri Light" panose="020F0302020204030204" pitchFamily="34" charset="0"/>
              </a:rPr>
              <a:t>Open Tuesday to Sunday from 10am to 6pm</a:t>
            </a:r>
          </a:p>
          <a:p>
            <a:r>
              <a:rPr lang="en-US" dirty="0">
                <a:latin typeface="Calibri Light" panose="020F0302020204030204" pitchFamily="34" charset="0"/>
              </a:rPr>
              <a:t>Free Entry</a:t>
            </a:r>
          </a:p>
          <a:p>
            <a:r>
              <a:rPr lang="en-US" dirty="0">
                <a:latin typeface="Calibri Light" panose="020F0302020204030204" pitchFamily="34" charset="0"/>
              </a:rPr>
              <a:t>Short retrieval times</a:t>
            </a:r>
          </a:p>
          <a:p>
            <a:r>
              <a:rPr lang="en-US" dirty="0">
                <a:latin typeface="Calibri Light" panose="020F0302020204030204" pitchFamily="34" charset="0"/>
              </a:rPr>
              <a:t>Unique ambience</a:t>
            </a:r>
          </a:p>
          <a:p>
            <a:r>
              <a:rPr lang="en-US" dirty="0">
                <a:latin typeface="Calibri Light" panose="020F0302020204030204" pitchFamily="34" charset="0"/>
              </a:rPr>
              <a:t>Over 10.000 user a year</a:t>
            </a:r>
          </a:p>
          <a:p>
            <a:endParaRPr lang="de-DE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068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438797"/>
              </p:ext>
            </p:extLst>
          </p:nvPr>
        </p:nvGraphicFramePr>
        <p:xfrm>
          <a:off x="179512" y="692696"/>
          <a:ext cx="4314551" cy="5344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Acrobat Document" r:id="rId3" imgW="5667119" imgH="7019857" progId="AcroExch.Document.DC">
                  <p:embed/>
                </p:oleObj>
              </mc:Choice>
              <mc:Fallback>
                <p:oleObj name="Acrobat Document" r:id="rId3" imgW="5667119" imgH="7019857" progId="AcroExch.Document.DC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692696"/>
                        <a:ext cx="4314551" cy="53449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8" descr="img015a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4390997" cy="279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774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/>
              <a:t>ONLINE CATALOGUES</a:t>
            </a:r>
            <a:br>
              <a:rPr lang="de-AT" dirty="0"/>
            </a:b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17646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 Light" panose="020F0302020204030204" pitchFamily="34" charset="0"/>
              </a:rPr>
              <a:t>The Austrian Library Network and Service Ltd</a:t>
            </a:r>
          </a:p>
          <a:p>
            <a:pPr marL="457200" lvl="1" indent="0">
              <a:buNone/>
            </a:pPr>
            <a:r>
              <a:rPr lang="de-AT" dirty="0">
                <a:latin typeface="Calibri Light" panose="020F0302020204030204" pitchFamily="34" charset="0"/>
                <a:hlinkClick r:id="rId2"/>
              </a:rPr>
              <a:t>www.obvsg.at</a:t>
            </a:r>
            <a:endParaRPr lang="de-AT" dirty="0">
              <a:latin typeface="Calibri Light" panose="020F0302020204030204" pitchFamily="34" charset="0"/>
            </a:endParaRPr>
          </a:p>
          <a:p>
            <a:r>
              <a:rPr lang="de-AT" sz="2800" dirty="0">
                <a:latin typeface="Calibri Light" panose="020F0302020204030204" pitchFamily="34" charset="0"/>
              </a:rPr>
              <a:t>MAK Homepage </a:t>
            </a:r>
          </a:p>
          <a:p>
            <a:pPr marL="457200" lvl="1" indent="0">
              <a:buNone/>
            </a:pPr>
            <a:r>
              <a:rPr lang="de-AT" dirty="0">
                <a:latin typeface="Calibri Light" panose="020F0302020204030204" pitchFamily="34" charset="0"/>
                <a:hlinkClick r:id="rId3"/>
              </a:rPr>
              <a:t>www.sammlung.mak.at</a:t>
            </a:r>
            <a:endParaRPr lang="de-AT" dirty="0">
              <a:latin typeface="Calibri Light" panose="020F030202020403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de-AT" dirty="0" err="1">
                <a:latin typeface="Calibri Light" panose="020F0302020204030204" pitchFamily="34" charset="0"/>
              </a:rPr>
              <a:t>Europeana</a:t>
            </a:r>
            <a:endParaRPr lang="de-AT" dirty="0">
              <a:latin typeface="Calibri Light" panose="020F0302020204030204" pitchFamily="34" charset="0"/>
            </a:endParaRPr>
          </a:p>
          <a:p>
            <a:pPr marL="457200" lvl="1" indent="0">
              <a:buNone/>
            </a:pPr>
            <a:r>
              <a:rPr lang="de-AT" dirty="0">
                <a:latin typeface="Calibri Light" panose="020F0302020204030204" pitchFamily="34" charset="0"/>
                <a:hlinkClick r:id="rId4"/>
              </a:rPr>
              <a:t>www.europeana.eu</a:t>
            </a:r>
            <a:endParaRPr lang="de-AT" dirty="0">
              <a:latin typeface="Calibri Light" panose="020F0302020204030204" pitchFamily="34" charset="0"/>
            </a:endParaRPr>
          </a:p>
          <a:p>
            <a:r>
              <a:rPr lang="de-AT" sz="2800" dirty="0">
                <a:latin typeface="Calibri Light" panose="020F0302020204030204" pitchFamily="34" charset="0"/>
              </a:rPr>
              <a:t>Graphikportal</a:t>
            </a:r>
          </a:p>
          <a:p>
            <a:pPr marL="457200" lvl="1" indent="0">
              <a:buNone/>
            </a:pPr>
            <a:r>
              <a:rPr lang="de-AT" dirty="0">
                <a:latin typeface="Calibri Light" panose="020F0302020204030204" pitchFamily="34" charset="0"/>
                <a:hlinkClick r:id="rId4"/>
              </a:rPr>
              <a:t>www.graphikportal.org</a:t>
            </a:r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047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Autofit/>
          </a:bodyPr>
          <a:lstStyle/>
          <a:p>
            <a:r>
              <a:rPr lang="de-DE" sz="3600" dirty="0"/>
              <a:t>AFFECTS OF THE AVAILABILITY </a:t>
            </a:r>
            <a:br>
              <a:rPr lang="de-DE" sz="3600" dirty="0"/>
            </a:br>
            <a:r>
              <a:rPr lang="de-DE" sz="3600" dirty="0"/>
              <a:t>OF THE COLLECTION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alibri Light" panose="020F0302020204030204" pitchFamily="34" charset="0"/>
              </a:rPr>
              <a:t>Rising numbers of: </a:t>
            </a:r>
          </a:p>
          <a:p>
            <a:r>
              <a:rPr lang="en-US" dirty="0">
                <a:latin typeface="Calibri Light" panose="020F0302020204030204" pitchFamily="34" charset="0"/>
              </a:rPr>
              <a:t>Users at the Reading Room</a:t>
            </a:r>
          </a:p>
          <a:p>
            <a:r>
              <a:rPr lang="en-US" dirty="0">
                <a:latin typeface="Calibri Light" panose="020F0302020204030204" pitchFamily="34" charset="0"/>
              </a:rPr>
              <a:t>Loan enquiries</a:t>
            </a:r>
          </a:p>
          <a:p>
            <a:r>
              <a:rPr lang="en-US" dirty="0">
                <a:latin typeface="Calibri Light" panose="020F0302020204030204" pitchFamily="34" charset="0"/>
              </a:rPr>
              <a:t>Requests for reproductions </a:t>
            </a:r>
          </a:p>
          <a:p>
            <a:r>
              <a:rPr lang="en-US" dirty="0">
                <a:latin typeface="Calibri Light" panose="020F0302020204030204" pitchFamily="34" charset="0"/>
              </a:rPr>
              <a:t>Scientific research and enquiries</a:t>
            </a:r>
          </a:p>
          <a:p>
            <a:pPr marL="0" indent="0">
              <a:buNone/>
            </a:pPr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872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/>
          </a:bodyPr>
          <a:lstStyle/>
          <a:p>
            <a:r>
              <a:rPr lang="de-AT" dirty="0"/>
              <a:t>EU-PROJECTS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176464"/>
          </a:xfrm>
        </p:spPr>
        <p:txBody>
          <a:bodyPr>
            <a:normAutofit/>
          </a:bodyPr>
          <a:lstStyle/>
          <a:p>
            <a:r>
              <a:rPr lang="en-GB" dirty="0">
                <a:latin typeface="Calibri Light" panose="020F0302020204030204" pitchFamily="34" charset="0"/>
              </a:rPr>
              <a:t>Ornamental Prints</a:t>
            </a:r>
          </a:p>
          <a:p>
            <a:r>
              <a:rPr lang="en-GB" dirty="0" err="1">
                <a:latin typeface="Calibri Light" panose="020F0302020204030204" pitchFamily="34" charset="0"/>
              </a:rPr>
              <a:t>ABoT-Artists´Books</a:t>
            </a:r>
            <a:r>
              <a:rPr lang="en-GB" dirty="0">
                <a:latin typeface="Calibri Light" panose="020F0302020204030204" pitchFamily="34" charset="0"/>
              </a:rPr>
              <a:t> on Tour. Artist Competition and Mobile Museum</a:t>
            </a:r>
          </a:p>
          <a:p>
            <a:r>
              <a:rPr lang="en-GB" dirty="0" err="1">
                <a:latin typeface="Calibri Light" panose="020F0302020204030204" pitchFamily="34" charset="0"/>
              </a:rPr>
              <a:t>Partage</a:t>
            </a:r>
            <a:r>
              <a:rPr lang="en-GB" dirty="0">
                <a:latin typeface="Calibri Light" panose="020F0302020204030204" pitchFamily="34" charset="0"/>
              </a:rPr>
              <a:t> Plus</a:t>
            </a:r>
          </a:p>
          <a:p>
            <a:r>
              <a:rPr lang="en-GB" dirty="0">
                <a:latin typeface="Calibri Light" panose="020F0302020204030204" pitchFamily="34" charset="0"/>
              </a:rPr>
              <a:t>Art Nouveau Danube</a:t>
            </a:r>
          </a:p>
        </p:txBody>
      </p:sp>
    </p:spTree>
    <p:extLst>
      <p:ext uri="{BB962C8B-B14F-4D97-AF65-F5344CB8AC3E}">
        <p14:creationId xmlns:p14="http://schemas.microsoft.com/office/powerpoint/2010/main" val="3695427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752528" y="5733256"/>
            <a:ext cx="4283968" cy="648071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Calibri Light" panose="020F0302020204030204" pitchFamily="34" charset="0"/>
              </a:rPr>
              <a:t>AUSTRIAN LIBRARIES NETWORK</a:t>
            </a:r>
            <a:endParaRPr lang="de-AT" sz="2800" dirty="0">
              <a:latin typeface="Calibri Light" panose="020F0302020204030204" pitchFamily="34" charset="0"/>
            </a:endParaRPr>
          </a:p>
        </p:txBody>
      </p:sp>
      <p:pic>
        <p:nvPicPr>
          <p:cNvPr id="7" name="Picture 2" descr="M:\Bibliothek\KPN only\2017\CERL\Alep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7637"/>
            <a:ext cx="8280920" cy="540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013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/>
          </a:bodyPr>
          <a:lstStyle/>
          <a:p>
            <a:r>
              <a:rPr lang="de-DE" sz="4000" dirty="0"/>
              <a:t>2 PARTS OF PRESENTATION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176464"/>
          </a:xfrm>
        </p:spPr>
        <p:txBody>
          <a:bodyPr>
            <a:normAutofit/>
          </a:bodyPr>
          <a:lstStyle/>
          <a:p>
            <a:r>
              <a:rPr lang="en-GB" dirty="0">
                <a:latin typeface="Calibri Light" panose="020F0302020204030204" pitchFamily="34" charset="0"/>
              </a:rPr>
              <a:t>History of the MAK collection of “Rare Books”</a:t>
            </a:r>
          </a:p>
          <a:p>
            <a:pPr marL="457200" lvl="1" indent="0">
              <a:buNone/>
            </a:pPr>
            <a:endParaRPr lang="en-GB" dirty="0">
              <a:latin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</a:rPr>
              <a:t>Publicity and expansion of the collection of “Rare Books”</a:t>
            </a:r>
          </a:p>
        </p:txBody>
      </p:sp>
    </p:spTree>
    <p:extLst>
      <p:ext uri="{BB962C8B-B14F-4D97-AF65-F5344CB8AC3E}">
        <p14:creationId xmlns:p14="http://schemas.microsoft.com/office/powerpoint/2010/main" val="84293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940152" y="5733256"/>
            <a:ext cx="3059832" cy="648071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Calibri Light" panose="020F0302020204030204" pitchFamily="34" charset="0"/>
              </a:rPr>
              <a:t>FILEMAKER DATABASE</a:t>
            </a:r>
            <a:endParaRPr lang="de-AT" sz="2800" dirty="0">
              <a:latin typeface="Calibri Light" panose="020F0302020204030204" pitchFamily="34" charset="0"/>
            </a:endParaRPr>
          </a:p>
        </p:txBody>
      </p:sp>
      <p:pic>
        <p:nvPicPr>
          <p:cNvPr id="5" name="Picture 2" descr="M:\Bibliothek\KPN only\2017\CERL\Filemaker_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54691"/>
            <a:ext cx="4320481" cy="412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M:\Bibliothek\KPN only\2017\CERL\Filemaker_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54689"/>
            <a:ext cx="4426051" cy="413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052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6084168" y="5733256"/>
            <a:ext cx="3203848" cy="648071"/>
          </a:xfrm>
        </p:spPr>
        <p:txBody>
          <a:bodyPr>
            <a:normAutofit/>
          </a:bodyPr>
          <a:lstStyle/>
          <a:p>
            <a:r>
              <a:rPr lang="de-DE" sz="2500" dirty="0">
                <a:latin typeface="Calibri Light" panose="020F0302020204030204" pitchFamily="34" charset="0"/>
              </a:rPr>
              <a:t>ONLINE DATABASE</a:t>
            </a:r>
            <a:endParaRPr lang="de-AT" sz="2500" dirty="0">
              <a:latin typeface="Calibri Light" panose="020F0302020204030204" pitchFamily="34" charset="0"/>
            </a:endParaRPr>
          </a:p>
        </p:txBody>
      </p:sp>
      <p:pic>
        <p:nvPicPr>
          <p:cNvPr id="5" name="Picture 2" descr="M:\Bibliothek\KPN only\2017\CERL\Filemaker_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54691"/>
            <a:ext cx="4320481" cy="412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M:\Bibliothek\KPN only\2017\CERL\Filemaker_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54689"/>
            <a:ext cx="4426051" cy="413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:\Bibliothek\KPN only\2017\CERL\Zül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548680"/>
            <a:ext cx="8759662" cy="51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893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/>
          </a:bodyPr>
          <a:lstStyle/>
          <a:p>
            <a:r>
              <a:rPr lang="de-AT" sz="4000" dirty="0"/>
              <a:t>PUBLICITY FOR THE COLLECTION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176464"/>
          </a:xfrm>
        </p:spPr>
        <p:txBody>
          <a:bodyPr>
            <a:normAutofit/>
          </a:bodyPr>
          <a:lstStyle/>
          <a:p>
            <a:r>
              <a:rPr lang="en-GB" dirty="0">
                <a:latin typeface="Calibri Light" panose="020F0302020204030204" pitchFamily="34" charset="0"/>
              </a:rPr>
              <a:t>Online presence</a:t>
            </a:r>
          </a:p>
          <a:p>
            <a:r>
              <a:rPr lang="en-GB" dirty="0">
                <a:latin typeface="Calibri Light" panose="020F0302020204030204" pitchFamily="34" charset="0"/>
              </a:rPr>
              <a:t>Marketing and Public Relation</a:t>
            </a:r>
          </a:p>
          <a:p>
            <a:r>
              <a:rPr lang="en-GB" dirty="0">
                <a:latin typeface="Calibri Light" panose="020F0302020204030204" pitchFamily="34" charset="0"/>
              </a:rPr>
              <a:t>Networks</a:t>
            </a:r>
          </a:p>
          <a:p>
            <a:r>
              <a:rPr lang="en-GB" dirty="0">
                <a:latin typeface="Calibri Light" panose="020F0302020204030204" pitchFamily="34" charset="0"/>
              </a:rPr>
              <a:t>Publications</a:t>
            </a:r>
          </a:p>
          <a:p>
            <a:r>
              <a:rPr lang="en-GB" dirty="0">
                <a:latin typeface="Calibri Light" panose="020F0302020204030204" pitchFamily="34" charset="0"/>
              </a:rPr>
              <a:t>Exhibitions</a:t>
            </a:r>
          </a:p>
        </p:txBody>
      </p:sp>
    </p:spTree>
    <p:extLst>
      <p:ext uri="{BB962C8B-B14F-4D97-AF65-F5344CB8AC3E}">
        <p14:creationId xmlns:p14="http://schemas.microsoft.com/office/powerpoint/2010/main" val="4160150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Bibliothek\KPN\2012\Symposium MAK Frankfurt\AB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139" y="128339"/>
            <a:ext cx="4141312" cy="265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M:\Bibliothek\KPN\2012\Symposium MAK Frankfurt\Ausstellung Kinderbüch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8340"/>
            <a:ext cx="3960440" cy="265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M:\Bibliothek\bibvolo\Helena Grünsteidl\KAI_MAK_KINDERBUCHKUNST_0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924944"/>
            <a:ext cx="8348914" cy="375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372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/>
          </a:bodyPr>
          <a:lstStyle/>
          <a:p>
            <a:r>
              <a:rPr lang="de-DE" sz="4000" dirty="0"/>
              <a:t>THE FOUNDING OF THE COLLECTION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3888432"/>
          </a:xfrm>
        </p:spPr>
        <p:txBody>
          <a:bodyPr>
            <a:normAutofit/>
          </a:bodyPr>
          <a:lstStyle/>
          <a:p>
            <a:r>
              <a:rPr lang="en-GB" dirty="0">
                <a:latin typeface="Calibri Light" panose="020F0302020204030204" pitchFamily="34" charset="0"/>
              </a:rPr>
              <a:t>Gottfried Semper:</a:t>
            </a:r>
          </a:p>
          <a:p>
            <a:pPr lvl="1"/>
            <a:r>
              <a:rPr lang="en-GB" dirty="0">
                <a:latin typeface="Calibri Light" panose="020F0302020204030204" pitchFamily="34" charset="0"/>
              </a:rPr>
              <a:t>synthesis between art, industry, science</a:t>
            </a:r>
          </a:p>
          <a:p>
            <a:pPr marL="457200" lvl="1" indent="0">
              <a:buNone/>
            </a:pPr>
            <a:endParaRPr lang="en-GB" dirty="0">
              <a:latin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</a:rPr>
              <a:t>Rudolf </a:t>
            </a:r>
            <a:r>
              <a:rPr lang="en-GB" dirty="0" err="1">
                <a:latin typeface="Calibri Light" panose="020F0302020204030204" pitchFamily="34" charset="0"/>
              </a:rPr>
              <a:t>Eitelberger</a:t>
            </a:r>
            <a:r>
              <a:rPr lang="en-GB" dirty="0">
                <a:latin typeface="Calibri Light" panose="020F0302020204030204" pitchFamily="34" charset="0"/>
              </a:rPr>
              <a:t>:</a:t>
            </a:r>
          </a:p>
          <a:p>
            <a:pPr lvl="1"/>
            <a:r>
              <a:rPr lang="en-GB" dirty="0">
                <a:latin typeface="Calibri Light" panose="020F0302020204030204" pitchFamily="34" charset="0"/>
              </a:rPr>
              <a:t>Library as a “</a:t>
            </a:r>
            <a:r>
              <a:rPr lang="en-GB" dirty="0" err="1">
                <a:latin typeface="Calibri Light" panose="020F0302020204030204" pitchFamily="34" charset="0"/>
              </a:rPr>
              <a:t>museion</a:t>
            </a:r>
            <a:r>
              <a:rPr lang="en-GB" dirty="0">
                <a:latin typeface="Calibri Light" panose="020F0302020204030204" pitchFamily="34" charset="0"/>
              </a:rPr>
              <a:t>”</a:t>
            </a:r>
          </a:p>
          <a:p>
            <a:pPr marL="0" indent="0">
              <a:buNone/>
            </a:pPr>
            <a:r>
              <a:rPr lang="en-GB" dirty="0">
                <a:latin typeface="Calibri Light" panose="020F03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37308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7984" y="4499798"/>
            <a:ext cx="4824536" cy="1224136"/>
          </a:xfrm>
        </p:spPr>
        <p:txBody>
          <a:bodyPr>
            <a:noAutofit/>
          </a:bodyPr>
          <a:lstStyle/>
          <a:p>
            <a:r>
              <a:rPr lang="en-GB" sz="2200" dirty="0">
                <a:latin typeface="Calibri Light" panose="020F0302020204030204" pitchFamily="34" charset="0"/>
              </a:rPr>
              <a:t>MAK LIBRARY AND WORKS ON PAPER COLLECTION AT THE 19</a:t>
            </a:r>
            <a:r>
              <a:rPr lang="en-GB" sz="2200" baseline="30000" dirty="0">
                <a:latin typeface="Calibri Light" panose="020F0302020204030204" pitchFamily="34" charset="0"/>
              </a:rPr>
              <a:t>th</a:t>
            </a:r>
            <a:r>
              <a:rPr lang="en-GB" sz="2200" dirty="0">
                <a:latin typeface="Calibri Light" panose="020F0302020204030204" pitchFamily="34" charset="0"/>
              </a:rPr>
              <a:t> CENTURY</a:t>
            </a:r>
          </a:p>
        </p:txBody>
      </p:sp>
      <p:pic>
        <p:nvPicPr>
          <p:cNvPr id="2050" name="Picture 2" descr="\\ms1\eigenedateien\pokorny-nagel\Projekte\2017\Bibliotheksgeschichte _Museumsgeschichte\KI 7743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52" y="1268760"/>
            <a:ext cx="4337424" cy="323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ms1\eigenedateien\pokorny-nagel\Projekte\2017\Bibliotheksgeschichte _Museumsgeschichte\Bibliothek 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978" y="1268760"/>
            <a:ext cx="4370510" cy="323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158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/>
          </a:bodyPr>
          <a:lstStyle/>
          <a:p>
            <a:r>
              <a:rPr lang="de-DE" sz="4000" dirty="0"/>
              <a:t>COLLECTIONS OF RARE BOOKS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176464"/>
          </a:xfrm>
        </p:spPr>
        <p:txBody>
          <a:bodyPr>
            <a:normAutofit/>
          </a:bodyPr>
          <a:lstStyle/>
          <a:p>
            <a:r>
              <a:rPr lang="en-GB" dirty="0">
                <a:latin typeface="Calibri Light" panose="020F0302020204030204" pitchFamily="34" charset="0"/>
              </a:rPr>
              <a:t>Baroque Library</a:t>
            </a:r>
          </a:p>
          <a:p>
            <a:pPr lvl="1"/>
            <a:r>
              <a:rPr lang="en-GB" dirty="0">
                <a:latin typeface="Calibri Light" panose="020F0302020204030204" pitchFamily="34" charset="0"/>
              </a:rPr>
              <a:t>15th to 18th century</a:t>
            </a:r>
          </a:p>
          <a:p>
            <a:pPr marL="457200" lvl="1" indent="0">
              <a:buNone/>
            </a:pPr>
            <a:endParaRPr lang="en-GB" dirty="0">
              <a:latin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</a:rPr>
              <a:t>Artist´s Books</a:t>
            </a:r>
          </a:p>
          <a:p>
            <a:pPr lvl="1"/>
            <a:r>
              <a:rPr lang="en-GB" dirty="0">
                <a:latin typeface="Calibri Light" panose="020F0302020204030204" pitchFamily="34" charset="0"/>
              </a:rPr>
              <a:t>19th century until today</a:t>
            </a:r>
          </a:p>
        </p:txBody>
      </p:sp>
    </p:spTree>
    <p:extLst>
      <p:ext uri="{BB962C8B-B14F-4D97-AF65-F5344CB8AC3E}">
        <p14:creationId xmlns:p14="http://schemas.microsoft.com/office/powerpoint/2010/main" val="2902246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92080" y="4869160"/>
            <a:ext cx="3816424" cy="504056"/>
          </a:xfrm>
        </p:spPr>
        <p:txBody>
          <a:bodyPr>
            <a:noAutofit/>
          </a:bodyPr>
          <a:lstStyle/>
          <a:p>
            <a:r>
              <a:rPr lang="en-GB" sz="2800" dirty="0">
                <a:latin typeface="Calibri Light" panose="020F0302020204030204" pitchFamily="34" charset="0"/>
              </a:rPr>
              <a:t>MAK BAROQUE LIBRARY</a:t>
            </a:r>
          </a:p>
        </p:txBody>
      </p:sp>
      <p:pic>
        <p:nvPicPr>
          <p:cNvPr id="6" name="Picture 3" descr="\\ms1\eigenedateien\pokorny-nagel\Projekte\2017\Bibliotheksgeschichte _Museumsgeschichte\Vorstandszimm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74236"/>
            <a:ext cx="4248472" cy="331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287" y="1274235"/>
            <a:ext cx="4419581" cy="331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262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48064" y="4462117"/>
            <a:ext cx="4824536" cy="1224136"/>
          </a:xfrm>
        </p:spPr>
        <p:txBody>
          <a:bodyPr>
            <a:noAutofit/>
          </a:bodyPr>
          <a:lstStyle/>
          <a:p>
            <a:r>
              <a:rPr lang="en-GB" sz="2800" dirty="0">
                <a:latin typeface="Calibri Light" panose="020F0302020204030204" pitchFamily="34" charset="0"/>
              </a:rPr>
              <a:t>STANDARD WORKS</a:t>
            </a:r>
            <a:endParaRPr lang="en-GB" sz="2400" dirty="0">
              <a:latin typeface="Calibri Light" panose="020F0302020204030204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89" y="1268760"/>
            <a:ext cx="4188325" cy="2981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Bildergebnis für Hypnerotomachia Poliphili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60"/>
            <a:ext cx="4392488" cy="298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85037" y="4292840"/>
            <a:ext cx="31233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600" dirty="0">
                <a:latin typeface="Calibri Light" panose="020F0302020204030204" pitchFamily="34" charset="0"/>
              </a:rPr>
              <a:t>Hartmut </a:t>
            </a:r>
            <a:r>
              <a:rPr lang="de-AT" sz="1600" dirty="0" err="1">
                <a:latin typeface="Calibri Light" panose="020F0302020204030204" pitchFamily="34" charset="0"/>
              </a:rPr>
              <a:t>Schedel</a:t>
            </a:r>
            <a:r>
              <a:rPr lang="de-AT" sz="1600" dirty="0">
                <a:latin typeface="Calibri Light" panose="020F0302020204030204" pitchFamily="34" charset="0"/>
              </a:rPr>
              <a:t> Weltchronik, 1493</a:t>
            </a:r>
          </a:p>
        </p:txBody>
      </p:sp>
      <p:sp>
        <p:nvSpPr>
          <p:cNvPr id="8" name="Rechteck 7"/>
          <p:cNvSpPr/>
          <p:nvPr/>
        </p:nvSpPr>
        <p:spPr>
          <a:xfrm>
            <a:off x="4860032" y="4299335"/>
            <a:ext cx="41764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Calibri Light" panose="020F0302020204030204" pitchFamily="34" charset="0"/>
              </a:rPr>
              <a:t>Aldus Manutius </a:t>
            </a:r>
            <a:r>
              <a:rPr lang="en-GB" sz="1600" dirty="0" err="1">
                <a:latin typeface="Calibri Light" panose="020F0302020204030204" pitchFamily="34" charset="0"/>
              </a:rPr>
              <a:t>Hypnerotomachia</a:t>
            </a:r>
            <a:r>
              <a:rPr lang="en-GB" sz="1600" dirty="0">
                <a:latin typeface="Calibri Light" panose="020F0302020204030204" pitchFamily="34" charset="0"/>
              </a:rPr>
              <a:t> </a:t>
            </a:r>
            <a:r>
              <a:rPr lang="en-GB" sz="1600" dirty="0" err="1">
                <a:latin typeface="Calibri Light" panose="020F0302020204030204" pitchFamily="34" charset="0"/>
              </a:rPr>
              <a:t>Poliphili</a:t>
            </a:r>
            <a:r>
              <a:rPr lang="en-GB" sz="1600" dirty="0">
                <a:latin typeface="Calibri Light" panose="020F0302020204030204" pitchFamily="34" charset="0"/>
              </a:rPr>
              <a:t>, 1499 </a:t>
            </a:r>
            <a:endParaRPr lang="de-AT" sz="16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051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6499090" y="5733256"/>
            <a:ext cx="2555776" cy="648071"/>
          </a:xfrm>
        </p:spPr>
        <p:txBody>
          <a:bodyPr>
            <a:normAutofit/>
          </a:bodyPr>
          <a:lstStyle/>
          <a:p>
            <a:r>
              <a:rPr lang="de-DE" sz="2800" dirty="0">
                <a:latin typeface="Calibri Light" panose="020F0302020204030204" pitchFamily="34" charset="0"/>
              </a:rPr>
              <a:t>UNIQUE PRINTS</a:t>
            </a:r>
            <a:endParaRPr lang="de-AT" sz="2800" dirty="0">
              <a:latin typeface="Calibri Light" panose="020F0302020204030204" pitchFamily="34" charset="0"/>
            </a:endParaRPr>
          </a:p>
        </p:txBody>
      </p:sp>
      <p:pic>
        <p:nvPicPr>
          <p:cNvPr id="7" name="Picture 7" descr="Q III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2" y="1370892"/>
            <a:ext cx="5031380" cy="335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F 986#0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7" b="8353"/>
          <a:stretch/>
        </p:blipFill>
        <p:spPr bwMode="auto">
          <a:xfrm>
            <a:off x="5436096" y="837951"/>
            <a:ext cx="3489947" cy="44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07504" y="4797152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Porcelain Manufactory Order Book, 1790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724128" y="5354790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>
                <a:latin typeface="Calibri Light" panose="020F0302020204030204" pitchFamily="34" charset="0"/>
              </a:rPr>
              <a:t>Hans </a:t>
            </a:r>
            <a:r>
              <a:rPr lang="de-AT" sz="1600" dirty="0" err="1">
                <a:latin typeface="Calibri Light" panose="020F0302020204030204" pitchFamily="34" charset="0"/>
              </a:rPr>
              <a:t>Herzheimer’s</a:t>
            </a:r>
            <a:r>
              <a:rPr lang="de-AT" sz="1600" dirty="0">
                <a:latin typeface="Calibri Light" panose="020F0302020204030204" pitchFamily="34" charset="0"/>
              </a:rPr>
              <a:t> Chronicle, 1514-19</a:t>
            </a:r>
          </a:p>
        </p:txBody>
      </p:sp>
    </p:spTree>
    <p:extLst>
      <p:ext uri="{BB962C8B-B14F-4D97-AF65-F5344CB8AC3E}">
        <p14:creationId xmlns:p14="http://schemas.microsoft.com/office/powerpoint/2010/main" val="557025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6499090" y="5733256"/>
            <a:ext cx="2555776" cy="648071"/>
          </a:xfrm>
        </p:spPr>
        <p:txBody>
          <a:bodyPr>
            <a:normAutofit/>
          </a:bodyPr>
          <a:lstStyle/>
          <a:p>
            <a:r>
              <a:rPr lang="de-DE" sz="2800" dirty="0">
                <a:latin typeface="Calibri Light" panose="020F0302020204030204" pitchFamily="34" charset="0"/>
              </a:rPr>
              <a:t>ARTIST´S BOOKS</a:t>
            </a:r>
            <a:endParaRPr lang="de-AT" sz="2800" dirty="0">
              <a:latin typeface="Calibri Light" panose="020F0302020204030204" pitchFamily="34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59" y="3122698"/>
            <a:ext cx="2500233" cy="260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735" y="3122698"/>
            <a:ext cx="3127433" cy="260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354" y="3122698"/>
            <a:ext cx="2597688" cy="26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\\ms1\eigenedateien\pokorny-nagel\desktop\BI 30624#1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69" y="260647"/>
            <a:ext cx="1846306" cy="2725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M:\Bibliothek\KPN only\2017\CERL\Fläch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92" y="260648"/>
            <a:ext cx="1763718" cy="272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BI 2148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354" y="260648"/>
            <a:ext cx="1816165" cy="272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462621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270</Words>
  <Application>Microsoft Office PowerPoint</Application>
  <PresentationFormat>Diavoorstelling (4:3)</PresentationFormat>
  <Paragraphs>71</Paragraphs>
  <Slides>23</Slides>
  <Notes>1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GulimChe</vt:lpstr>
      <vt:lpstr>Larissa</vt:lpstr>
      <vt:lpstr>Acrobat Document</vt:lpstr>
      <vt:lpstr>UNDERSTANDING THE FUTURE MEANS KNOWING THE PAST.  RARE BOOKS FOR PUBLIC ACCESS AT THE MAK VIENNA  </vt:lpstr>
      <vt:lpstr>2 PARTS OF PRESENTATION</vt:lpstr>
      <vt:lpstr>THE FOUNDING OF THE COLLECTION</vt:lpstr>
      <vt:lpstr>MAK LIBRARY AND WORKS ON PAPER COLLECTION AT THE 19th CENTURY</vt:lpstr>
      <vt:lpstr>COLLECTIONS OF RARE BOOKS</vt:lpstr>
      <vt:lpstr>MAK BAROQUE LIBRARY</vt:lpstr>
      <vt:lpstr>STANDARD WORKS</vt:lpstr>
      <vt:lpstr>UNIQUE PRINTS</vt:lpstr>
      <vt:lpstr>ARTIST´S BOOKS</vt:lpstr>
      <vt:lpstr>ARTIST´S BOOKS</vt:lpstr>
      <vt:lpstr>ARTIST´S BOOKS</vt:lpstr>
      <vt:lpstr>LIBRARY STAFF</vt:lpstr>
      <vt:lpstr>MAK READING ROOM</vt:lpstr>
      <vt:lpstr>MAK READING ROOM - SERVICES</vt:lpstr>
      <vt:lpstr>PowerPoint-presentatie</vt:lpstr>
      <vt:lpstr> ONLINE CATALOGUES </vt:lpstr>
      <vt:lpstr>AFFECTS OF THE AVAILABILITY  OF THE COLLECTION</vt:lpstr>
      <vt:lpstr>EU-PROJECTS</vt:lpstr>
      <vt:lpstr>AUSTRIAN LIBRARIES NETWORK</vt:lpstr>
      <vt:lpstr>FILEMAKER DATABASE</vt:lpstr>
      <vt:lpstr>ONLINE DATABASE</vt:lpstr>
      <vt:lpstr>PUBLICITY FOR THE COLLECTION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THE FUTURE MEANS KNOWING THE PAST.</dc:title>
  <dc:creator>Pokorny-Nagel Kathrin</dc:creator>
  <cp:lastModifiedBy>Mercia Kerkhof</cp:lastModifiedBy>
  <cp:revision>66</cp:revision>
  <cp:lastPrinted>2017-10-24T12:29:12Z</cp:lastPrinted>
  <dcterms:created xsi:type="dcterms:W3CDTF">2017-10-09T11:16:00Z</dcterms:created>
  <dcterms:modified xsi:type="dcterms:W3CDTF">2017-10-24T12:40:26Z</dcterms:modified>
</cp:coreProperties>
</file>