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5"/>
  </p:sldMasterIdLst>
  <p:notesMasterIdLst>
    <p:notesMasterId r:id="rId29"/>
  </p:notesMasterIdLst>
  <p:sldIdLst>
    <p:sldId id="266" r:id="rId6"/>
    <p:sldId id="286" r:id="rId7"/>
    <p:sldId id="270" r:id="rId8"/>
    <p:sldId id="271" r:id="rId9"/>
    <p:sldId id="272" r:id="rId10"/>
    <p:sldId id="273" r:id="rId11"/>
    <p:sldId id="278" r:id="rId12"/>
    <p:sldId id="274" r:id="rId13"/>
    <p:sldId id="275" r:id="rId14"/>
    <p:sldId id="285" r:id="rId15"/>
    <p:sldId id="280" r:id="rId16"/>
    <p:sldId id="279" r:id="rId17"/>
    <p:sldId id="284" r:id="rId18"/>
    <p:sldId id="281" r:id="rId19"/>
    <p:sldId id="287" r:id="rId20"/>
    <p:sldId id="282" r:id="rId21"/>
    <p:sldId id="288" r:id="rId22"/>
    <p:sldId id="290" r:id="rId23"/>
    <p:sldId id="289" r:id="rId24"/>
    <p:sldId id="283" r:id="rId25"/>
    <p:sldId id="291" r:id="rId26"/>
    <p:sldId id="292" r:id="rId27"/>
    <p:sldId id="2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BDEC"/>
    <a:srgbClr val="1D8DB0"/>
    <a:srgbClr val="005E77"/>
    <a:srgbClr val="B9C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86"/>
    <p:restoredTop sz="94652"/>
  </p:normalViewPr>
  <p:slideViewPr>
    <p:cSldViewPr snapToGrid="0" snapToObjects="1">
      <p:cViewPr varScale="1">
        <p:scale>
          <a:sx n="66" d="100"/>
          <a:sy n="66" d="100"/>
        </p:scale>
        <p:origin x="38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32101-FBD9-2341-8FC1-A2C5BFB77182}" type="datetimeFigureOut">
              <a:rPr lang="nl-NL" smtClean="0"/>
              <a:t>18-11-2019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E2983-8885-3341-8D67-D12EAE12B14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84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E2983-8885-3341-8D67-D12EAE12B14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17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89517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241454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290978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1967696"/>
            <a:ext cx="12193200" cy="4890305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576001" y="2423848"/>
            <a:ext cx="11030400" cy="23868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/>
          </p:nvPr>
        </p:nvSpPr>
        <p:spPr>
          <a:xfrm>
            <a:off x="575999" y="4938330"/>
            <a:ext cx="11041200" cy="1369868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37985" r="381" b="8605"/>
          <a:stretch/>
        </p:blipFill>
        <p:spPr>
          <a:xfrm>
            <a:off x="0" y="647998"/>
            <a:ext cx="12192000" cy="144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2" y="360000"/>
            <a:ext cx="36637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5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1"/>
            <a:ext cx="12193200" cy="6227180"/>
          </a:xfrm>
          <a:prstGeom prst="rect">
            <a:avLst/>
          </a:prstGeom>
          <a:solidFill>
            <a:srgbClr val="1D8DB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2613144"/>
            <a:ext cx="11041200" cy="1325563"/>
          </a:xfrm>
        </p:spPr>
        <p:txBody>
          <a:bodyPr>
            <a:noAutofit/>
          </a:bodyPr>
          <a:lstStyle>
            <a:lvl1pPr algn="ctr">
              <a:defRPr sz="8000" baseline="0">
                <a:solidFill>
                  <a:srgbClr val="1D8DB0"/>
                </a:solidFill>
              </a:defRPr>
            </a:lvl1pPr>
          </a:lstStyle>
          <a:p>
            <a:r>
              <a:rPr lang="nl-NL" dirty="0" smtClean="0"/>
              <a:t>THANK YOU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052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1"/>
            <a:ext cx="12193200" cy="6227180"/>
          </a:xfrm>
          <a:prstGeom prst="rect">
            <a:avLst/>
          </a:prstGeom>
          <a:solidFill>
            <a:srgbClr val="1D8DB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575999" y="1068972"/>
            <a:ext cx="11041200" cy="2386800"/>
          </a:xfrm>
        </p:spPr>
        <p:txBody>
          <a:bodyPr anchor="b"/>
          <a:lstStyle>
            <a:lvl1pPr algn="l">
              <a:defRPr sz="6000" baseline="0">
                <a:solidFill>
                  <a:srgbClr val="1D8DB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23" name="Ondertitel 2"/>
          <p:cNvSpPr>
            <a:spLocks noGrp="1"/>
          </p:cNvSpPr>
          <p:nvPr>
            <p:ph type="subTitle" idx="1"/>
          </p:nvPr>
        </p:nvSpPr>
        <p:spPr>
          <a:xfrm>
            <a:off x="576001" y="3572521"/>
            <a:ext cx="11041200" cy="988941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rgbClr val="005E7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11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302134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85103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30987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82096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694244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119304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08253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51013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14D95-D6A6-084A-9D9C-617B45E258AD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37987" r="381" b="37981"/>
          <a:stretch/>
        </p:blipFill>
        <p:spPr>
          <a:xfrm>
            <a:off x="0" y="6210000"/>
            <a:ext cx="12192000" cy="648000"/>
          </a:xfrm>
          <a:prstGeom prst="rect">
            <a:avLst/>
          </a:prstGeom>
        </p:spPr>
      </p:pic>
      <p:pic>
        <p:nvPicPr>
          <p:cNvPr id="8" name="Afbeelding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614" y="6358188"/>
            <a:ext cx="183189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5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.kuleuven.be/bijzondere-collecties/english/home" TargetMode="External"/><Relationship Id="rId2" Type="http://schemas.openxmlformats.org/officeDocument/2006/relationships/hyperlink" Target="https://bib.kuleuven.be/english/msb/special-collections/our-special-collection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rfgoedlabo.b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KU Leuven Libraries</a:t>
            </a:r>
            <a:r>
              <a:rPr lang="nl-NL" dirty="0"/>
              <a:t/>
            </a:r>
            <a:br>
              <a:rPr lang="nl-NL" dirty="0"/>
            </a:br>
            <a:r>
              <a:rPr lang="nl-NL" dirty="0" err="1" smtClean="0"/>
              <a:t>External</a:t>
            </a:r>
            <a:r>
              <a:rPr lang="nl-NL" dirty="0" smtClean="0"/>
              <a:t> storage </a:t>
            </a:r>
            <a:br>
              <a:rPr lang="nl-NL" dirty="0" smtClean="0"/>
            </a:br>
            <a:r>
              <a:rPr lang="nl-NL" dirty="0" err="1" smtClean="0"/>
              <a:t>facilities</a:t>
            </a:r>
            <a:r>
              <a:rPr lang="nl-NL" dirty="0" smtClean="0"/>
              <a:t> &amp; management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6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>
                <a:solidFill>
                  <a:schemeClr val="bg2">
                    <a:lumMod val="10000"/>
                  </a:schemeClr>
                </a:solidFill>
              </a:rPr>
              <a:t>Theological</a:t>
            </a:r>
            <a:r>
              <a:rPr lang="nl-BE" dirty="0" smtClean="0">
                <a:solidFill>
                  <a:schemeClr val="bg2">
                    <a:lumMod val="10000"/>
                  </a:schemeClr>
                </a:solidFill>
              </a:rPr>
              <a:t> Library </a:t>
            </a:r>
          </a:p>
          <a:p>
            <a:pPr marL="0" indent="0" algn="r">
              <a:buNone/>
            </a:pPr>
            <a:r>
              <a:rPr lang="nl-BE" sz="16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https://bib.kuleuven.be/english/msb/special-collections/our-special-collections</a:t>
            </a:r>
            <a:endParaRPr lang="nl-BE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r>
              <a:rPr lang="nl-B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1.200 </a:t>
            </a:r>
            <a:r>
              <a:rPr lang="nl-BE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Manuscripts</a:t>
            </a:r>
            <a:endParaRPr lang="nl-BE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r>
              <a:rPr lang="nl-B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200.000 Rare Books</a:t>
            </a:r>
            <a:endParaRPr lang="nl-BE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BE" dirty="0" smtClean="0"/>
              <a:t>KU Leuven Libraries Special </a:t>
            </a:r>
            <a:r>
              <a:rPr lang="nl-BE" dirty="0" err="1" smtClean="0"/>
              <a:t>Collections</a:t>
            </a:r>
            <a:endParaRPr lang="nl-BE" dirty="0" smtClean="0"/>
          </a:p>
          <a:p>
            <a:pPr marL="0" indent="0" algn="r">
              <a:buNone/>
            </a:pPr>
            <a:r>
              <a:rPr lang="nl-BE" sz="1800" dirty="0" smtClean="0">
                <a:hlinkClick r:id="rId3"/>
              </a:rPr>
              <a:t>https://bib.kuleuven.be/bijzondere-collecties/english/home</a:t>
            </a:r>
            <a:endParaRPr lang="nl-BE" sz="1800" dirty="0" smtClean="0"/>
          </a:p>
          <a:p>
            <a:pPr marL="0" indent="0">
              <a:buNone/>
            </a:pPr>
            <a:r>
              <a:rPr lang="nl-BE" sz="2400" dirty="0" smtClean="0"/>
              <a:t>             2000 </a:t>
            </a:r>
            <a:r>
              <a:rPr lang="nl-BE" sz="2400" dirty="0" err="1" smtClean="0"/>
              <a:t>Manuscrpts</a:t>
            </a:r>
            <a:r>
              <a:rPr lang="nl-BE" sz="2400" dirty="0" smtClean="0"/>
              <a:t> (</a:t>
            </a:r>
            <a:r>
              <a:rPr lang="nl-BE" sz="2400" dirty="0" err="1" smtClean="0"/>
              <a:t>including</a:t>
            </a:r>
            <a:r>
              <a:rPr lang="nl-BE" sz="2400" dirty="0" smtClean="0"/>
              <a:t> 200 student </a:t>
            </a:r>
            <a:r>
              <a:rPr lang="nl-BE" sz="2400" dirty="0" err="1" smtClean="0"/>
              <a:t>notes</a:t>
            </a:r>
            <a:r>
              <a:rPr lang="nl-BE" sz="2400" dirty="0" smtClean="0"/>
              <a:t>)</a:t>
            </a:r>
          </a:p>
          <a:p>
            <a:pPr marL="0" indent="0">
              <a:buNone/>
            </a:pPr>
            <a:r>
              <a:rPr lang="nl-BE" sz="2400" dirty="0" smtClean="0"/>
              <a:t>	Papyri snippets</a:t>
            </a:r>
          </a:p>
          <a:p>
            <a:pPr marL="0" indent="0">
              <a:buNone/>
            </a:pPr>
            <a:r>
              <a:rPr lang="nl-BE" sz="2400" dirty="0" smtClean="0"/>
              <a:t>	40.000 Rare Books</a:t>
            </a:r>
          </a:p>
          <a:p>
            <a:pPr marL="0" indent="0">
              <a:buNone/>
            </a:pPr>
            <a:r>
              <a:rPr lang="nl-BE" sz="2400" dirty="0" smtClean="0"/>
              <a:t>	140 </a:t>
            </a:r>
            <a:r>
              <a:rPr lang="nl-BE" sz="2400" dirty="0" err="1" smtClean="0"/>
              <a:t>Incunabula</a:t>
            </a:r>
            <a:endParaRPr lang="nl-BE" sz="2400" dirty="0" smtClean="0"/>
          </a:p>
          <a:p>
            <a:endParaRPr lang="nl-B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44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(External) Storage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3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Special collections (included in total number above):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University Library: 13.000 m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Theological Library: 27.000 m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12</a:t>
            </a:fld>
            <a:endParaRPr lang="nl-NL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672005"/>
              </p:ext>
            </p:extLst>
          </p:nvPr>
        </p:nvGraphicFramePr>
        <p:xfrm>
          <a:off x="838199" y="1690688"/>
          <a:ext cx="9259389" cy="3238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7252">
                  <a:extLst>
                    <a:ext uri="{9D8B030D-6E8A-4147-A177-3AD203B41FA5}">
                      <a16:colId xmlns:a16="http://schemas.microsoft.com/office/drawing/2014/main" val="2823753388"/>
                    </a:ext>
                  </a:extLst>
                </a:gridCol>
                <a:gridCol w="1742137">
                  <a:extLst>
                    <a:ext uri="{9D8B030D-6E8A-4147-A177-3AD203B41FA5}">
                      <a16:colId xmlns:a16="http://schemas.microsoft.com/office/drawing/2014/main" val="2271340894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Char char="•"/>
                      </a:pPr>
                      <a:r>
                        <a:rPr lang="en-US" sz="2400" u="none" strike="noStrike" dirty="0">
                          <a:effectLst/>
                        </a:rPr>
                        <a:t>Closed Stacks in University Library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l-BE" sz="2400" u="none" strike="noStrike">
                          <a:effectLst/>
                        </a:rPr>
                        <a:t>21.500 m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71450" marT="9525" marB="0" anchor="ctr"/>
                </a:tc>
                <a:extLst>
                  <a:ext uri="{0D108BD9-81ED-4DB2-BD59-A6C34878D82A}">
                    <a16:rowId xmlns:a16="http://schemas.microsoft.com/office/drawing/2014/main" val="163519916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(13.000 m special collections included);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838212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Char char="•"/>
                      </a:pPr>
                      <a:r>
                        <a:rPr lang="en-US" sz="2400" u="none" strike="noStrike">
                          <a:effectLst/>
                        </a:rPr>
                        <a:t>Closed Stacks in external facility BEXT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l-BE" sz="2400" u="none" strike="noStrike">
                          <a:effectLst/>
                        </a:rPr>
                        <a:t>9.000 m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71450" marT="9525" marB="0" anchor="ctr"/>
                </a:tc>
                <a:extLst>
                  <a:ext uri="{0D108BD9-81ED-4DB2-BD59-A6C34878D82A}">
                    <a16:rowId xmlns:a16="http://schemas.microsoft.com/office/drawing/2014/main" val="4087781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Char char="•"/>
                      </a:pPr>
                      <a:r>
                        <a:rPr lang="en-US" sz="2400" u="none" strike="noStrike">
                          <a:effectLst/>
                        </a:rPr>
                        <a:t>Closed Stacks in Theological library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l-BE" sz="2400" u="none" strike="noStrike">
                          <a:effectLst/>
                        </a:rPr>
                        <a:t>27.900 m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71450" marT="9525" marB="0" anchor="ctr"/>
                </a:tc>
                <a:extLst>
                  <a:ext uri="{0D108BD9-81ED-4DB2-BD59-A6C34878D82A}">
                    <a16:rowId xmlns:a16="http://schemas.microsoft.com/office/drawing/2014/main" val="3091936998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(27.000 m special collections included)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293127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Char char="•"/>
                      </a:pPr>
                      <a:r>
                        <a:rPr lang="nl-BE" sz="2400" u="none" strike="noStrike" dirty="0">
                          <a:effectLst/>
                        </a:rPr>
                        <a:t>Storage </a:t>
                      </a:r>
                      <a:r>
                        <a:rPr lang="nl-BE" sz="2400" u="none" strike="noStrike" dirty="0" err="1">
                          <a:effectLst/>
                        </a:rPr>
                        <a:t>Biomedical</a:t>
                      </a:r>
                      <a:r>
                        <a:rPr lang="nl-BE" sz="2400" u="none" strike="noStrike" dirty="0">
                          <a:effectLst/>
                        </a:rPr>
                        <a:t> </a:t>
                      </a:r>
                      <a:r>
                        <a:rPr lang="nl-BE" sz="2400" u="none" strike="noStrike" dirty="0" err="1">
                          <a:effectLst/>
                        </a:rPr>
                        <a:t>collection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l-BE" sz="2400" u="none" strike="noStrike">
                          <a:effectLst/>
                        </a:rPr>
                        <a:t>6.990 m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71450" marT="9525" marB="0" anchor="ctr"/>
                </a:tc>
                <a:extLst>
                  <a:ext uri="{0D108BD9-81ED-4DB2-BD59-A6C34878D82A}">
                    <a16:rowId xmlns:a16="http://schemas.microsoft.com/office/drawing/2014/main" val="256015554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Char char="•"/>
                      </a:pPr>
                      <a:r>
                        <a:rPr lang="nl-BE" sz="2400" u="none" strike="noStrike">
                          <a:effectLst/>
                        </a:rPr>
                        <a:t>Storage Science &amp; Technology collection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l-BE" sz="2400" u="none" strike="noStrike">
                          <a:effectLst/>
                        </a:rPr>
                        <a:t>22.122 m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71450" marT="9525" marB="0" anchor="ctr"/>
                </a:tc>
                <a:extLst>
                  <a:ext uri="{0D108BD9-81ED-4DB2-BD59-A6C34878D82A}">
                    <a16:rowId xmlns:a16="http://schemas.microsoft.com/office/drawing/2014/main" val="771123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74967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nl-BE" sz="2400" u="none" strike="noStrike" dirty="0">
                          <a:effectLst/>
                        </a:rPr>
                        <a:t>Total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l-BE" sz="2400" u="none" strike="noStrike" dirty="0">
                          <a:effectLst/>
                        </a:rPr>
                        <a:t>87.512 m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71450" marT="9525" marB="0" anchor="ctr"/>
                </a:tc>
                <a:extLst>
                  <a:ext uri="{0D108BD9-81ED-4DB2-BD59-A6C34878D82A}">
                    <a16:rowId xmlns:a16="http://schemas.microsoft.com/office/drawing/2014/main" val="1876718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Reorganisation</a:t>
            </a:r>
            <a:r>
              <a:rPr lang="en-US" dirty="0" smtClean="0"/>
              <a:t> of the library structure</a:t>
            </a:r>
          </a:p>
          <a:p>
            <a:r>
              <a:rPr lang="en-US" dirty="0" smtClean="0"/>
              <a:t>Historical University Library building</a:t>
            </a:r>
          </a:p>
          <a:p>
            <a:r>
              <a:rPr lang="en-US" dirty="0" smtClean="0"/>
              <a:t>End of lease of external facility BEXT</a:t>
            </a:r>
          </a:p>
          <a:p>
            <a:r>
              <a:rPr lang="en-US" dirty="0" smtClean="0"/>
              <a:t>Opportunity through Leuven Heritage Lab.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Need for better and more state of the art storage facilities.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113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Reorganisation</a:t>
            </a:r>
            <a:r>
              <a:rPr lang="en-US" dirty="0" smtClean="0"/>
              <a:t> of the library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2010: STM libraries became part of the central library services </a:t>
            </a:r>
          </a:p>
          <a:p>
            <a:pPr lvl="1"/>
            <a:r>
              <a:rPr lang="en-US" dirty="0" smtClean="0"/>
              <a:t>KU Leuven Libraries, 2 Bergen</a:t>
            </a:r>
          </a:p>
          <a:p>
            <a:r>
              <a:rPr lang="en-US" dirty="0" smtClean="0"/>
              <a:t>2014: Library of the Art Faculty becomes part of the central library services </a:t>
            </a:r>
          </a:p>
          <a:p>
            <a:pPr lvl="1"/>
            <a:r>
              <a:rPr lang="en-US" dirty="0" smtClean="0"/>
              <a:t>KU Leuven Libraries, Artes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Collections should be open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Collections spread over two buildings =&gt; History and Art History should be on one place, preferably University Library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Symbol" panose="05050102010706020507" pitchFamily="18" charset="2"/>
              <a:buChar char="Þ"/>
            </a:pPr>
            <a:endParaRPr lang="en-US" dirty="0" smtClean="0"/>
          </a:p>
          <a:p>
            <a:pPr lvl="1">
              <a:buFont typeface="Symbol" panose="05050102010706020507" pitchFamily="18" charset="2"/>
              <a:buChar char="Þ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63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University Library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Opened 1928, rebuild because of fire WWII</a:t>
            </a:r>
          </a:p>
          <a:p>
            <a:r>
              <a:rPr lang="en-US" dirty="0" smtClean="0"/>
              <a:t>In the 1960’s additional flooring to accommodate both French and Flemish speaking library function</a:t>
            </a:r>
          </a:p>
          <a:p>
            <a:r>
              <a:rPr lang="en-US" dirty="0" smtClean="0"/>
              <a:t>Update necessary for electrical wiring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New electricity Reading Rooms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Moving East Asian library one floor down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Open Stacks on Floor 2 and 3 : East –Asian collection, Art and History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Main Reading Room, </a:t>
            </a:r>
            <a:r>
              <a:rPr lang="en-US" dirty="0" err="1" smtClean="0"/>
              <a:t>LadeuzeRoom</a:t>
            </a:r>
            <a:r>
              <a:rPr lang="en-US" dirty="0" smtClean="0"/>
              <a:t>, </a:t>
            </a:r>
            <a:r>
              <a:rPr lang="en-US" dirty="0" err="1" smtClean="0"/>
              <a:t>MercierRoom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0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lease External Facility (BEXT)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9.000 m</a:t>
            </a:r>
          </a:p>
          <a:p>
            <a:r>
              <a:rPr lang="en-US" dirty="0" smtClean="0"/>
              <a:t>Beginning 2016 building sold, end of lease will be 30/12/2019</a:t>
            </a:r>
          </a:p>
          <a:p>
            <a:r>
              <a:rPr lang="en-US" dirty="0" smtClean="0"/>
              <a:t>Search for new facility</a:t>
            </a:r>
          </a:p>
          <a:p>
            <a:endParaRPr lang="en-US" dirty="0"/>
          </a:p>
          <a:p>
            <a:r>
              <a:rPr lang="en-US" dirty="0" smtClean="0"/>
              <a:t>New facility: </a:t>
            </a:r>
            <a:r>
              <a:rPr lang="en-US" dirty="0" err="1" smtClean="0"/>
              <a:t>Loods</a:t>
            </a:r>
            <a:endParaRPr lang="en-US" dirty="0" smtClean="0"/>
          </a:p>
          <a:p>
            <a:pPr lvl="1"/>
            <a:r>
              <a:rPr lang="en-US" dirty="0" smtClean="0"/>
              <a:t>Has to be </a:t>
            </a:r>
            <a:r>
              <a:rPr lang="en-US" dirty="0" err="1" smtClean="0"/>
              <a:t>climatised</a:t>
            </a:r>
            <a:endParaRPr lang="en-US" dirty="0" smtClean="0"/>
          </a:p>
          <a:p>
            <a:pPr lvl="1"/>
            <a:r>
              <a:rPr lang="en-US" dirty="0" smtClean="0"/>
              <a:t>Stacks have to be installed</a:t>
            </a:r>
            <a:endParaRPr lang="en-US" dirty="0"/>
          </a:p>
          <a:p>
            <a:r>
              <a:rPr lang="en-US" dirty="0" smtClean="0"/>
              <a:t>Internal reorganization necessary as 1/3 of space BEXT was taken up by unselected donations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45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3" y="309966"/>
            <a:ext cx="5336584" cy="47160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5107" y="842720"/>
            <a:ext cx="4262034" cy="3196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7658" y="3762429"/>
            <a:ext cx="3072541" cy="2845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9598" y="481363"/>
            <a:ext cx="3068661" cy="2845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5461000"/>
            <a:ext cx="396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BEXT: the old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9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Warehouse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Rented for 7 years</a:t>
            </a:r>
          </a:p>
          <a:p>
            <a:r>
              <a:rPr lang="en-US" dirty="0" smtClean="0"/>
              <a:t>Industrial warehouse</a:t>
            </a:r>
          </a:p>
          <a:p>
            <a:r>
              <a:rPr lang="en-US" dirty="0" smtClean="0"/>
              <a:t>2 parts: 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climatised</a:t>
            </a:r>
            <a:r>
              <a:rPr lang="en-US" dirty="0" smtClean="0"/>
              <a:t> ASHRAE A: newspapers and journals</a:t>
            </a:r>
          </a:p>
          <a:p>
            <a:pPr lvl="1"/>
            <a:r>
              <a:rPr lang="en-US" dirty="0" smtClean="0"/>
              <a:t>1 serves as stock for exhibition material and location for climate installation</a:t>
            </a:r>
          </a:p>
          <a:p>
            <a:r>
              <a:rPr lang="en-US" dirty="0" smtClean="0"/>
              <a:t>Office for 3 people, occasional visits possible</a:t>
            </a:r>
          </a:p>
          <a:p>
            <a:r>
              <a:rPr lang="en-US" dirty="0" smtClean="0"/>
              <a:t>New management: 1 team, only digitization</a:t>
            </a:r>
          </a:p>
          <a:p>
            <a:r>
              <a:rPr lang="en-US" dirty="0" smtClean="0"/>
              <a:t>Large boxing project for newspapers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863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Warehouse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4229"/>
            <a:ext cx="4949825" cy="371236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08" y="1409963"/>
            <a:ext cx="5669492" cy="42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2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 Leuven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/>
              <a:t>KU Leuven is Europe’s most innovative university (Reuters) and ranks 48th in the world (Times Higher Education). </a:t>
            </a:r>
            <a:endParaRPr lang="en-US" dirty="0" smtClean="0"/>
          </a:p>
          <a:p>
            <a:r>
              <a:rPr lang="en-US" dirty="0" smtClean="0"/>
              <a:t>Located </a:t>
            </a:r>
            <a:r>
              <a:rPr lang="en-US" dirty="0"/>
              <a:t>in Belgium, it is dedicated to research, education, and service to society. </a:t>
            </a:r>
            <a:endParaRPr lang="en-US" dirty="0" smtClean="0"/>
          </a:p>
          <a:p>
            <a:r>
              <a:rPr lang="en-US" dirty="0" smtClean="0"/>
              <a:t>KU </a:t>
            </a:r>
            <a:r>
              <a:rPr lang="en-US" dirty="0"/>
              <a:t>Leuven is a founding member of the League of European Research Universities (LERU) and has a strong European and international orientation. </a:t>
            </a:r>
            <a:endParaRPr lang="en-US" dirty="0" smtClean="0"/>
          </a:p>
          <a:p>
            <a:r>
              <a:rPr lang="en-US" dirty="0" smtClean="0"/>
              <a:t>Our </a:t>
            </a:r>
            <a:r>
              <a:rPr lang="en-US" dirty="0"/>
              <a:t>scientists conduct basic and applied research in a comprehensive range of disciplines. University Hospitals Leuven, our network of research hospitals, provides high-quality healthcare and develops new therapeutic and diagnostic insights with an emphasis on translational research.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university welcomes more than 50,000 students from over 140 countries. The KU Leuven Doctoral Schools train approximately 4,500 PhD students.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50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Heritage Lab Leuven (</a:t>
            </a:r>
            <a:r>
              <a:rPr lang="en-US" sz="2400" dirty="0">
                <a:hlinkClick r:id="rId2"/>
              </a:rPr>
              <a:t>https://erfgoedlabo.be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13 heritage institutions working together on 5 yards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Stack for different types of collections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Digital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Knowledge and experience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Communication and agenda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Collection management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Main investors: City of Leuven – KU Leuven University</a:t>
            </a:r>
          </a:p>
          <a:p>
            <a:pPr marL="457200" lvl="1" indent="0">
              <a:buNone/>
            </a:pPr>
            <a:r>
              <a:rPr lang="en-US" dirty="0" smtClean="0"/>
              <a:t>Partners: M-Museum, </a:t>
            </a:r>
            <a:r>
              <a:rPr lang="en-US" dirty="0" err="1" smtClean="0"/>
              <a:t>Parcum</a:t>
            </a:r>
            <a:r>
              <a:rPr lang="en-US" dirty="0" smtClean="0"/>
              <a:t>, </a:t>
            </a:r>
            <a:r>
              <a:rPr lang="en-US" dirty="0" err="1" smtClean="0"/>
              <a:t>Annunciaten</a:t>
            </a:r>
            <a:r>
              <a:rPr lang="en-US" dirty="0" smtClean="0"/>
              <a:t>, Heritage Cell Leuven, Centre for agriculture studies, KU Leuven Libraries Special Collections and Theological Library, KU Leuven University Archives - Art collection - Academic Collections, State Archives Leuven, CRKC, KADOC, </a:t>
            </a:r>
            <a:r>
              <a:rPr lang="en-US" dirty="0" err="1" smtClean="0"/>
              <a:t>Abdij</a:t>
            </a:r>
            <a:r>
              <a:rPr lang="en-US" dirty="0" smtClean="0"/>
              <a:t> van Park,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79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Leuven shared heritage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previous attempts: 2009 and 2016</a:t>
            </a:r>
          </a:p>
          <a:p>
            <a:r>
              <a:rPr lang="en-US" dirty="0" smtClean="0"/>
              <a:t>Now: May 15</a:t>
            </a:r>
            <a:r>
              <a:rPr lang="en-US" baseline="30000" dirty="0" smtClean="0"/>
              <a:t>th</a:t>
            </a:r>
            <a:r>
              <a:rPr lang="en-US" dirty="0" smtClean="0"/>
              <a:t> 2020 applying for subsidy Flemish Government</a:t>
            </a:r>
          </a:p>
          <a:p>
            <a:pPr marL="0" indent="0">
              <a:buNone/>
            </a:pPr>
            <a:r>
              <a:rPr lang="en-US" dirty="0" smtClean="0"/>
              <a:t>Involvement of external partners </a:t>
            </a:r>
            <a:r>
              <a:rPr lang="en-US" dirty="0" err="1" smtClean="0"/>
              <a:t>neccesary</a:t>
            </a:r>
            <a:endParaRPr lang="en-US" dirty="0" smtClean="0"/>
          </a:p>
          <a:p>
            <a:r>
              <a:rPr lang="en-US" dirty="0" smtClean="0"/>
              <a:t>Juridical structure and financial </a:t>
            </a:r>
            <a:r>
              <a:rPr lang="en-US" dirty="0" err="1" smtClean="0"/>
              <a:t>organisation</a:t>
            </a:r>
            <a:r>
              <a:rPr lang="en-US" dirty="0" smtClean="0"/>
              <a:t>: Law Firm: </a:t>
            </a:r>
            <a:r>
              <a:rPr lang="en-US" dirty="0" err="1" smtClean="0"/>
              <a:t>Laga</a:t>
            </a:r>
            <a:r>
              <a:rPr lang="en-US" dirty="0" smtClean="0"/>
              <a:t> =&gt; CVSO</a:t>
            </a:r>
          </a:p>
          <a:p>
            <a:r>
              <a:rPr lang="en-US" dirty="0" smtClean="0"/>
              <a:t>External firm to aid for </a:t>
            </a:r>
            <a:r>
              <a:rPr lang="en-US" dirty="0" err="1" smtClean="0"/>
              <a:t>organisation</a:t>
            </a:r>
            <a:r>
              <a:rPr lang="en-US" dirty="0" smtClean="0"/>
              <a:t> of the stacks (architectural): </a:t>
            </a:r>
            <a:r>
              <a:rPr lang="en-US" dirty="0" err="1" smtClean="0"/>
              <a:t>Toornend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Financially very hard to get engagement from City of Leuven (and because of that of KU Leuven)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7876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Leuven shared heritage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be a place for innovation because of the different types of collections =&gt; mix of best practices</a:t>
            </a:r>
          </a:p>
          <a:p>
            <a:r>
              <a:rPr lang="en-US" dirty="0" smtClean="0"/>
              <a:t>Through digital platform and linked data: collections more visible</a:t>
            </a:r>
          </a:p>
          <a:p>
            <a:r>
              <a:rPr lang="en-US" dirty="0" smtClean="0"/>
              <a:t>All partners will take part in one </a:t>
            </a:r>
            <a:r>
              <a:rPr lang="en-US" dirty="0" err="1" smtClean="0"/>
              <a:t>organisation</a:t>
            </a:r>
            <a:r>
              <a:rPr lang="en-US" dirty="0" smtClean="0"/>
              <a:t> (CVSO)</a:t>
            </a:r>
          </a:p>
          <a:p>
            <a:pPr lvl="1"/>
            <a:r>
              <a:rPr lang="en-US" dirty="0" smtClean="0"/>
              <a:t>Staff will be part of the CVSO</a:t>
            </a:r>
          </a:p>
          <a:p>
            <a:pPr lvl="1"/>
            <a:r>
              <a:rPr lang="en-US" dirty="0" smtClean="0"/>
              <a:t>Collections will be placed on type of object, not on owner</a:t>
            </a:r>
            <a:endParaRPr lang="en-US" dirty="0"/>
          </a:p>
          <a:p>
            <a:pPr lvl="1"/>
            <a:r>
              <a:rPr lang="en-US" dirty="0" smtClean="0"/>
              <a:t>Shared facilities for </a:t>
            </a:r>
            <a:r>
              <a:rPr lang="en-US" dirty="0" err="1" smtClean="0"/>
              <a:t>quarantaine</a:t>
            </a:r>
            <a:r>
              <a:rPr lang="en-US" dirty="0" smtClean="0"/>
              <a:t>, digitization, education, technical rooms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8460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your stacks managed?</a:t>
            </a:r>
          </a:p>
          <a:p>
            <a:r>
              <a:rPr lang="en-US" dirty="0" smtClean="0"/>
              <a:t>Do you have one team or different teams for special collections and modern stacks?</a:t>
            </a:r>
          </a:p>
          <a:p>
            <a:r>
              <a:rPr lang="en-US" dirty="0" smtClean="0"/>
              <a:t>How do you work with/manage external storage</a:t>
            </a:r>
          </a:p>
          <a:p>
            <a:r>
              <a:rPr lang="en-US" dirty="0" smtClean="0"/>
              <a:t>Are you familiar with the management of different types of materials in one facility?</a:t>
            </a:r>
          </a:p>
          <a:p>
            <a:r>
              <a:rPr lang="en-US" dirty="0" smtClean="0"/>
              <a:t>How do you counter the idea that, now that everything is electronic, we only need </a:t>
            </a:r>
            <a:r>
              <a:rPr lang="en-US" dirty="0" err="1" smtClean="0"/>
              <a:t>preciosa</a:t>
            </a:r>
            <a:r>
              <a:rPr lang="en-US" dirty="0" smtClean="0"/>
              <a:t>? Stacks are no </a:t>
            </a:r>
            <a:r>
              <a:rPr lang="en-US" smtClean="0"/>
              <a:t>longer necessary….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162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library history with </a:t>
            </a:r>
            <a:r>
              <a:rPr lang="en-GB" dirty="0" err="1" smtClean="0"/>
              <a:t>hickups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592400" y="1350000"/>
            <a:ext cx="10608999" cy="44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 algn="ctr">
              <a:buFont typeface="Arial"/>
              <a:buNone/>
            </a:pPr>
            <a:endParaRPr lang="nl-BE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0000" indent="0" algn="ctr">
              <a:buFont typeface="Arial"/>
              <a:buNone/>
            </a:pPr>
            <a:endParaRPr lang="nl-BE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0000" indent="0" algn="ctr">
              <a:buFont typeface="Arial"/>
              <a:buNone/>
            </a:pPr>
            <a:endParaRPr lang="nl-BE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1200" dirty="0"/>
          </a:p>
          <a:p>
            <a:pPr marL="180000" indent="0">
              <a:buFont typeface="Arial"/>
              <a:buNone/>
            </a:pPr>
            <a:endParaRPr lang="nl-BE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0000" indent="0" algn="r">
              <a:buFont typeface="Arial"/>
              <a:buNone/>
            </a:pPr>
            <a:r>
              <a:rPr lang="nl-BE" sz="1200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22971"/>
              </p:ext>
            </p:extLst>
          </p:nvPr>
        </p:nvGraphicFramePr>
        <p:xfrm>
          <a:off x="991685" y="1601154"/>
          <a:ext cx="9810428" cy="4575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726">
                  <a:extLst>
                    <a:ext uri="{9D8B030D-6E8A-4147-A177-3AD203B41FA5}">
                      <a16:colId xmlns:a16="http://schemas.microsoft.com/office/drawing/2014/main" val="1066608116"/>
                    </a:ext>
                  </a:extLst>
                </a:gridCol>
                <a:gridCol w="1482174">
                  <a:extLst>
                    <a:ext uri="{9D8B030D-6E8A-4147-A177-3AD203B41FA5}">
                      <a16:colId xmlns:a16="http://schemas.microsoft.com/office/drawing/2014/main" val="1279042546"/>
                    </a:ext>
                  </a:extLst>
                </a:gridCol>
                <a:gridCol w="4643528">
                  <a:extLst>
                    <a:ext uri="{9D8B030D-6E8A-4147-A177-3AD203B41FA5}">
                      <a16:colId xmlns:a16="http://schemas.microsoft.com/office/drawing/2014/main" val="4213511763"/>
                    </a:ext>
                  </a:extLst>
                </a:gridCol>
              </a:tblGrid>
              <a:tr h="3444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University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Library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9492"/>
                  </a:ext>
                </a:extLst>
              </a:tr>
              <a:tr h="602779">
                <a:tc>
                  <a:txBody>
                    <a:bodyPr/>
                    <a:lstStyle/>
                    <a:p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Foundation of the University (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the City of Leuven)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0" algn="r">
                        <a:buFont typeface="Arial"/>
                        <a:buNone/>
                      </a:pP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Diverse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libraries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mainly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at offices of professors</a:t>
                      </a:r>
                      <a:endParaRPr lang="nl-BE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55001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First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Central Library in the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Hallen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200679"/>
                  </a:ext>
                </a:extLst>
              </a:tr>
              <a:tr h="60277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University closed by the French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1797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Books transported to </a:t>
                      </a:r>
                    </a:p>
                    <a:p>
                      <a:pPr algn="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Bibliothèque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Nationale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Paris and Brussels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230142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University founded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54543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Reopening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Catholic University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Library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in the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Hallen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Naamsestraat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80934"/>
                  </a:ext>
                </a:extLst>
              </a:tr>
              <a:tr h="60277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WWI: fire of Leuven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 August 1914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0" algn="r">
                        <a:buNone/>
                      </a:pP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Destruction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of complete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collection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80000" indent="0" algn="r">
                        <a:buNone/>
                      </a:pP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(1000 ms, 800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incunabels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, 300.000 vol)</a:t>
                      </a:r>
                      <a:endParaRPr lang="nl-B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45845"/>
                  </a:ext>
                </a:extLst>
              </a:tr>
              <a:tr h="60277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WW II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 May 1940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0" algn="r">
                        <a:buNone/>
                      </a:pP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Bomb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in the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tower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destruction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of the stacks </a:t>
                      </a:r>
                    </a:p>
                    <a:p>
                      <a:pPr marL="180000" indent="0" algn="r">
                        <a:buNone/>
                      </a:pP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(900.000 volumes)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reading room</a:t>
                      </a:r>
                      <a:endParaRPr lang="nl-B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902298"/>
                  </a:ext>
                </a:extLst>
              </a:tr>
              <a:tr h="78691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Split of University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Division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of the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collections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Louvain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-la-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Neuve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8000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nl-BE" sz="1400" dirty="0" err="1" smtClean="0">
                          <a:solidFill>
                            <a:schemeClr val="tx1"/>
                          </a:solidFill>
                        </a:rPr>
                        <a:t>unpair</a:t>
                      </a:r>
                      <a:r>
                        <a:rPr lang="nl-BE" sz="1400" dirty="0" smtClean="0">
                          <a:solidFill>
                            <a:schemeClr val="tx1"/>
                          </a:solidFill>
                        </a:rPr>
                        <a:t> Leuven, pair UCL)</a:t>
                      </a:r>
                      <a:endParaRPr lang="nl-B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95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3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WWI : August 25</a:t>
            </a:r>
            <a:r>
              <a:rPr lang="en-GB" baseline="30000" dirty="0" smtClean="0"/>
              <a:t>th</a:t>
            </a:r>
            <a:r>
              <a:rPr lang="en-GB" dirty="0" smtClean="0"/>
              <a:t> 1914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44378" y="1185705"/>
            <a:ext cx="4472821" cy="18991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BE" sz="2400" dirty="0" err="1" smtClean="0"/>
              <a:t>destruction</a:t>
            </a:r>
            <a:r>
              <a:rPr lang="nl-BE" sz="2400" dirty="0" smtClean="0"/>
              <a:t> </a:t>
            </a:r>
            <a:r>
              <a:rPr lang="nl-BE" sz="2400" dirty="0"/>
              <a:t>of complete </a:t>
            </a:r>
            <a:r>
              <a:rPr lang="nl-BE" sz="2400" dirty="0" err="1" smtClean="0"/>
              <a:t>collection</a:t>
            </a:r>
            <a:r>
              <a:rPr lang="nl-BE" sz="2400" dirty="0" smtClean="0"/>
              <a:t>:</a:t>
            </a:r>
          </a:p>
          <a:p>
            <a:r>
              <a:rPr lang="nl-BE" sz="2400" dirty="0" smtClean="0"/>
              <a:t>1000 </a:t>
            </a:r>
            <a:r>
              <a:rPr lang="nl-BE" sz="2400" dirty="0" err="1" smtClean="0"/>
              <a:t>manuscripts</a:t>
            </a:r>
            <a:r>
              <a:rPr lang="nl-BE" sz="2400" dirty="0" smtClean="0"/>
              <a:t> </a:t>
            </a:r>
          </a:p>
          <a:p>
            <a:r>
              <a:rPr lang="nl-BE" sz="2400" dirty="0" smtClean="0"/>
              <a:t>800 </a:t>
            </a:r>
            <a:r>
              <a:rPr lang="nl-BE" sz="2400" dirty="0" err="1" smtClean="0"/>
              <a:t>incunabels</a:t>
            </a:r>
            <a:r>
              <a:rPr lang="nl-BE" sz="2400" dirty="0" smtClean="0"/>
              <a:t> </a:t>
            </a:r>
          </a:p>
          <a:p>
            <a:r>
              <a:rPr lang="nl-BE" sz="2400" dirty="0" smtClean="0"/>
              <a:t>300.000 volumes</a:t>
            </a:r>
            <a:endParaRPr lang="en-GB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4</a:t>
            </a:fld>
            <a:endParaRPr lang="nl-NL" dirty="0"/>
          </a:p>
        </p:txBody>
      </p:sp>
      <p:pic>
        <p:nvPicPr>
          <p:cNvPr id="5" name="Tijdelijke aanduiding voor inhou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374364"/>
            <a:ext cx="6159651" cy="4310749"/>
          </a:xfrm>
          <a:prstGeom prst="rect">
            <a:avLst/>
          </a:prstGeom>
        </p:spPr>
      </p:pic>
      <p:pic>
        <p:nvPicPr>
          <p:cNvPr id="1026" name="Picture 2" descr="https://upload.wikimedia.org/wikipedia/commons/9/91/Louvain_Library_W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811" y="3437212"/>
            <a:ext cx="38100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WWII: May 16</a:t>
            </a:r>
            <a:r>
              <a:rPr lang="en-GB" baseline="30000" dirty="0" smtClean="0"/>
              <a:t>th</a:t>
            </a:r>
            <a:r>
              <a:rPr lang="en-GB" dirty="0" smtClean="0"/>
              <a:t> 1940</a:t>
            </a:r>
            <a:endParaRPr lang="en-GB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29706"/>
            <a:ext cx="3810000" cy="2543175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5</a:t>
            </a:fld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7435780" y="1704064"/>
            <a:ext cx="3820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err="1"/>
              <a:t>b</a:t>
            </a:r>
            <a:r>
              <a:rPr lang="nl-BE" dirty="0" err="1" smtClean="0"/>
              <a:t>omb</a:t>
            </a:r>
            <a:r>
              <a:rPr lang="nl-BE" dirty="0" smtClean="0"/>
              <a:t> </a:t>
            </a:r>
            <a:r>
              <a:rPr lang="nl-BE" dirty="0"/>
              <a:t>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 smtClean="0"/>
              <a:t>tower</a:t>
            </a:r>
            <a:endParaRPr lang="nl-BE" dirty="0" smtClean="0"/>
          </a:p>
          <a:p>
            <a:r>
              <a:rPr lang="nl-BE" dirty="0" err="1" smtClean="0"/>
              <a:t>destruction</a:t>
            </a:r>
            <a:r>
              <a:rPr lang="nl-BE" dirty="0" smtClean="0"/>
              <a:t> </a:t>
            </a:r>
            <a:r>
              <a:rPr lang="nl-BE" dirty="0"/>
              <a:t>of </a:t>
            </a:r>
            <a:r>
              <a:rPr lang="nl-BE" dirty="0" err="1"/>
              <a:t>the</a:t>
            </a:r>
            <a:r>
              <a:rPr lang="nl-BE" dirty="0"/>
              <a:t> stacks </a:t>
            </a:r>
            <a:endParaRPr lang="nl-BE" dirty="0" smtClean="0"/>
          </a:p>
          <a:p>
            <a:r>
              <a:rPr lang="nl-BE" dirty="0" smtClean="0"/>
              <a:t>(</a:t>
            </a:r>
            <a:r>
              <a:rPr lang="nl-BE" dirty="0"/>
              <a:t>900.000 volumes) </a:t>
            </a:r>
            <a:r>
              <a:rPr lang="nl-BE" dirty="0" err="1" smtClean="0"/>
              <a:t>and</a:t>
            </a:r>
            <a:r>
              <a:rPr lang="nl-BE" dirty="0" smtClean="0"/>
              <a:t> reading room</a:t>
            </a:r>
            <a:endParaRPr lang="en-GB" dirty="0"/>
          </a:p>
        </p:txBody>
      </p:sp>
      <p:pic>
        <p:nvPicPr>
          <p:cNvPr id="2050" name="Picture 2" descr="Afbeeldingsresultaat voor brand bibliotheek leuven 1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055">
            <a:off x="576000" y="1505835"/>
            <a:ext cx="6114095" cy="36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May 1968 – 1971 </a:t>
            </a:r>
            <a:br>
              <a:rPr lang="en-GB" dirty="0" smtClean="0"/>
            </a:br>
            <a:r>
              <a:rPr lang="en-GB" sz="3600" dirty="0" smtClean="0"/>
              <a:t>creation of a French speaking university in Louvain-la-</a:t>
            </a:r>
            <a:r>
              <a:rPr lang="en-GB" sz="3600" dirty="0" err="1" smtClean="0"/>
              <a:t>Neuve</a:t>
            </a:r>
            <a:endParaRPr lang="en-GB" sz="3600" dirty="0"/>
          </a:p>
        </p:txBody>
      </p:sp>
      <p:pic>
        <p:nvPicPr>
          <p:cNvPr id="3078" name="Picture 6" descr="Afbeeldingsresultaat voor leuven vlaa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962128"/>
            <a:ext cx="4472518" cy="23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6</a:t>
            </a:fld>
            <a:endParaRPr lang="nl-NL" dirty="0"/>
          </a:p>
        </p:txBody>
      </p:sp>
      <p:pic>
        <p:nvPicPr>
          <p:cNvPr id="3082" name="Picture 10" descr="Afbeeldingsresultaat voor ucl louvain la neu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24" y="3580400"/>
            <a:ext cx="4728958" cy="314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leuven vlaa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33" y="1962127"/>
            <a:ext cx="3203344" cy="206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76519" y="4507606"/>
            <a:ext cx="338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GB" dirty="0" smtClean="0"/>
              <a:t>ivision of the Library collections between the two universities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2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25" y="3801690"/>
            <a:ext cx="424815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 Leuven Libraries today</a:t>
            </a:r>
            <a:endParaRPr lang="nl-BE" dirty="0"/>
          </a:p>
        </p:txBody>
      </p:sp>
      <p:pic>
        <p:nvPicPr>
          <p:cNvPr id="1036" name="Picture 12" descr="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8" y="4737790"/>
            <a:ext cx="2438400" cy="16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7</a:t>
            </a:fld>
            <a:endParaRPr lang="nl-NL" dirty="0"/>
          </a:p>
        </p:txBody>
      </p:sp>
      <p:pic>
        <p:nvPicPr>
          <p:cNvPr id="1030" name="Picture 6" descr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2" y="1464734"/>
            <a:ext cx="3426301" cy="22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38" y="2645834"/>
            <a:ext cx="5240258" cy="348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8" y="3100886"/>
            <a:ext cx="2224575" cy="14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33" y="1238781"/>
            <a:ext cx="2951692" cy="19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642" y="283677"/>
            <a:ext cx="3345392" cy="22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i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96" y="2840566"/>
            <a:ext cx="1859491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4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KU Leuven Libraries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5999" y="2072907"/>
            <a:ext cx="4974795" cy="3911204"/>
          </a:xfrm>
        </p:spPr>
        <p:txBody>
          <a:bodyPr/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24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locations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12 in Leuven, </a:t>
            </a:r>
          </a:p>
          <a:p>
            <a:pPr marL="457200" lvl="1" indent="0">
              <a:buNone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12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elsewhere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Flanders: </a:t>
            </a:r>
          </a:p>
          <a:p>
            <a:pPr marL="457200" lvl="1" indent="0">
              <a:buNone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Brugge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, Gent (2),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Antwerpen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(2),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	Brussel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(2), Kortrijk,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Geel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Diepenbeek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Mechelen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, Aalst</a:t>
            </a:r>
          </a:p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mixed governance, 1 strategic plan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sz="36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8</a:t>
            </a:fld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65" y="404656"/>
            <a:ext cx="5778500" cy="625475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97555" y="4988861"/>
            <a:ext cx="237797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Directly under director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75999" y="5475325"/>
            <a:ext cx="270456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Faculty staff and budget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Facts &amp; Figures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</a:t>
            </a:r>
            <a:r>
              <a:rPr lang="en-GB" dirty="0" smtClean="0"/>
              <a:t>round 4.000.000 bib records in our catalogue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3 million physical collection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500.000 electronic collection</a:t>
            </a:r>
          </a:p>
          <a:p>
            <a:r>
              <a:rPr lang="en-GB" dirty="0"/>
              <a:t>m</a:t>
            </a:r>
            <a:r>
              <a:rPr lang="en-GB" dirty="0" smtClean="0"/>
              <a:t>ore than 3.500.000 visits on a yearly basis</a:t>
            </a:r>
          </a:p>
          <a:p>
            <a:r>
              <a:rPr lang="en-GB" dirty="0"/>
              <a:t>7</a:t>
            </a:r>
            <a:r>
              <a:rPr lang="en-GB" dirty="0" smtClean="0"/>
              <a:t>.000.000 full text downloads on our e-collection</a:t>
            </a:r>
          </a:p>
          <a:p>
            <a:r>
              <a:rPr lang="en-GB" dirty="0" smtClean="0"/>
              <a:t>5.000 seats in our libraries (on a total of 52.000 students)</a:t>
            </a:r>
          </a:p>
          <a:p>
            <a:r>
              <a:rPr lang="en-GB" dirty="0" smtClean="0"/>
              <a:t>250 staff</a:t>
            </a:r>
          </a:p>
          <a:p>
            <a:r>
              <a:rPr lang="en-GB" dirty="0" smtClean="0"/>
              <a:t>10.000.000 € collection budget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1.5 million paper collection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8.5 million e-collection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4D95-D6A6-084A-9D9C-617B45E258AD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32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F19F333876D045B7A2B22E75D6DED5" ma:contentTypeVersion="0" ma:contentTypeDescription="Create a new document." ma:contentTypeScope="" ma:versionID="b6ba1e0b412767021c4abeeb6d009d9e">
  <xsd:schema xmlns:xsd="http://www.w3.org/2001/XMLSchema" xmlns:xs="http://www.w3.org/2001/XMLSchema" xmlns:p="http://schemas.microsoft.com/office/2006/metadata/properties" xmlns:ns2="aff7d12c-bb71-4270-bd29-9c4d45ff3327" targetNamespace="http://schemas.microsoft.com/office/2006/metadata/properties" ma:root="true" ma:fieldsID="063fee9cd0b3017dde61e7686c0de00b" ns2:_="">
    <xsd:import namespace="aff7d12c-bb71-4270-bd29-9c4d45ff332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7d12c-bb71-4270-bd29-9c4d45ff33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ff7d12c-bb71-4270-bd29-9c4d45ff3327">4864fd0b-633c-42fc-a99f-5d367d1e0cbe</_dlc_DocId>
    <_dlc_DocIdUrl xmlns="aff7d12c-bb71-4270-bd29-9c4d45ff3327">
      <Url>https://www.groupware.kuleuven.be/sites/ub/_layouts/15/DocIdRedir.aspx?ID=4864fd0b-633c-42fc-a99f-5d367d1e0cbe</Url>
      <Description>4864fd0b-633c-42fc-a99f-5d367d1e0cbe</Description>
    </_dlc_DocIdUrl>
  </documentManagement>
</p:properties>
</file>

<file path=customXml/itemProps1.xml><?xml version="1.0" encoding="utf-8"?>
<ds:datastoreItem xmlns:ds="http://schemas.openxmlformats.org/officeDocument/2006/customXml" ds:itemID="{961799FD-4ABD-4AB7-BDB0-09E5B26ADC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84A518-EF48-4590-A71B-0BC06C1B6E0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2B033DC-B59B-4DF1-90B3-EF078BC677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f7d12c-bb71-4270-bd29-9c4d45ff33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F1D71D7-6D45-4F64-A407-25D59EE5B443}">
  <ds:schemaRefs>
    <ds:schemaRef ds:uri="http://purl.org/dc/terms/"/>
    <ds:schemaRef ds:uri="aff7d12c-bb71-4270-bd29-9c4d45ff3327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Words>982</Words>
  <Application>Microsoft Office PowerPoint</Application>
  <PresentationFormat>Widescreen</PresentationFormat>
  <Paragraphs>213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KU Leuven Libraries External storage  facilities &amp; management</vt:lpstr>
      <vt:lpstr>KU Leuven</vt:lpstr>
      <vt:lpstr>A library history with hickups</vt:lpstr>
      <vt:lpstr>WWI : August 25th 1914</vt:lpstr>
      <vt:lpstr>WWII: May 16th 1940</vt:lpstr>
      <vt:lpstr>May 1968 – 1971  creation of a French speaking university in Louvain-la-Neuve</vt:lpstr>
      <vt:lpstr>KU Leuven Libraries today</vt:lpstr>
      <vt:lpstr>KU Leuven Libraries</vt:lpstr>
      <vt:lpstr>Facts &amp; Figures</vt:lpstr>
      <vt:lpstr>Special collections</vt:lpstr>
      <vt:lpstr>(External) Storage</vt:lpstr>
      <vt:lpstr>Available storage</vt:lpstr>
      <vt:lpstr>Reasons for change</vt:lpstr>
      <vt:lpstr>Reorganisation of the library structure</vt:lpstr>
      <vt:lpstr>Historical University Library Building</vt:lpstr>
      <vt:lpstr>End of lease External Facility (BEXT)</vt:lpstr>
      <vt:lpstr>PowerPoint Presentation</vt:lpstr>
      <vt:lpstr>The Warehouse</vt:lpstr>
      <vt:lpstr>The Warehouse</vt:lpstr>
      <vt:lpstr>Heritage Lab Leuven (https://erfgoedlabo.be/)</vt:lpstr>
      <vt:lpstr>Leuven shared heritage facility</vt:lpstr>
      <vt:lpstr>Leuven shared heritage facility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Lieve Fonteyne</dc:creator>
  <cp:lastModifiedBy>Hilde Van Kiel</cp:lastModifiedBy>
  <cp:revision>112</cp:revision>
  <dcterms:created xsi:type="dcterms:W3CDTF">2017-03-10T10:56:17Z</dcterms:created>
  <dcterms:modified xsi:type="dcterms:W3CDTF">2019-11-18T12:34:14Z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4864fd0b-633c-42fc-a99f-5d367d1e0cbe</vt:lpwstr>
  </property>
  <property fmtid="{D5CDD505-2E9C-101B-9397-08002B2CF9AE}" pid="3" name="ContentTypeId">
    <vt:lpwstr>0x010100C4F19F333876D045B7A2B22E75D6DED5</vt:lpwstr>
  </property>
</Properties>
</file>